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26"/>
  </p:notesMasterIdLst>
  <p:handoutMasterIdLst>
    <p:handoutMasterId r:id="rId27"/>
  </p:handoutMasterIdLst>
  <p:sldIdLst>
    <p:sldId id="388" r:id="rId2"/>
    <p:sldId id="390" r:id="rId3"/>
    <p:sldId id="393" r:id="rId4"/>
    <p:sldId id="392" r:id="rId5"/>
    <p:sldId id="394" r:id="rId6"/>
    <p:sldId id="398" r:id="rId7"/>
    <p:sldId id="399" r:id="rId8"/>
    <p:sldId id="397" r:id="rId9"/>
    <p:sldId id="391" r:id="rId10"/>
    <p:sldId id="400" r:id="rId11"/>
    <p:sldId id="401" r:id="rId12"/>
    <p:sldId id="402" r:id="rId13"/>
    <p:sldId id="403" r:id="rId14"/>
    <p:sldId id="404" r:id="rId15"/>
    <p:sldId id="406" r:id="rId16"/>
    <p:sldId id="407" r:id="rId17"/>
    <p:sldId id="408" r:id="rId18"/>
    <p:sldId id="410" r:id="rId19"/>
    <p:sldId id="411" r:id="rId20"/>
    <p:sldId id="412" r:id="rId21"/>
    <p:sldId id="413" r:id="rId22"/>
    <p:sldId id="425" r:id="rId23"/>
    <p:sldId id="426" r:id="rId24"/>
    <p:sldId id="409" r:id="rId25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1206C271-A17B-4745-8409-D19C184D271D}">
          <p14:sldIdLst>
            <p14:sldId id="388"/>
            <p14:sldId id="390"/>
            <p14:sldId id="393"/>
            <p14:sldId id="392"/>
            <p14:sldId id="394"/>
            <p14:sldId id="398"/>
            <p14:sldId id="399"/>
            <p14:sldId id="397"/>
            <p14:sldId id="391"/>
            <p14:sldId id="400"/>
            <p14:sldId id="401"/>
            <p14:sldId id="402"/>
            <p14:sldId id="403"/>
            <p14:sldId id="404"/>
            <p14:sldId id="406"/>
            <p14:sldId id="407"/>
            <p14:sldId id="408"/>
            <p14:sldId id="410"/>
            <p14:sldId id="411"/>
            <p14:sldId id="412"/>
            <p14:sldId id="413"/>
            <p14:sldId id="425"/>
            <p14:sldId id="426"/>
            <p14:sldId id="40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BD"/>
    <a:srgbClr val="8B2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84" autoAdjust="0"/>
    <p:restoredTop sz="90232" autoAdjust="0"/>
  </p:normalViewPr>
  <p:slideViewPr>
    <p:cSldViewPr snapToGrid="0">
      <p:cViewPr varScale="1">
        <p:scale>
          <a:sx n="52" d="100"/>
          <a:sy n="52" d="100"/>
        </p:scale>
        <p:origin x="-83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520" y="-96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CF3CE8-99B9-4E0D-8156-BD8D62DE6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4990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7FBF96E-C445-4FF1-86A3-96F5585B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9080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605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C52DFB-4EDA-410F-839E-B359D4BF755C}" type="slidenum">
              <a:rPr lang="en-US"/>
              <a:pPr/>
              <a:t>3</a:t>
            </a:fld>
            <a:endParaRPr lang="en-US"/>
          </a:p>
        </p:txBody>
      </p:sp>
      <p:sp>
        <p:nvSpPr>
          <p:cNvPr id="91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700088"/>
            <a:ext cx="4643438" cy="3484562"/>
          </a:xfrm>
          <a:ln/>
        </p:spPr>
      </p:sp>
      <p:sp>
        <p:nvSpPr>
          <p:cNvPr id="91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42C7A1-342C-477F-B6FA-1A84ABDFBAED}" type="slidenum">
              <a:rPr lang="en-US"/>
              <a:pPr/>
              <a:t>6</a:t>
            </a:fld>
            <a:endParaRPr lang="en-US"/>
          </a:p>
        </p:txBody>
      </p:sp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700088"/>
            <a:ext cx="4643438" cy="3484562"/>
          </a:xfrm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42C7A1-342C-477F-B6FA-1A84ABDFBAED}" type="slidenum">
              <a:rPr lang="en-US"/>
              <a:pPr/>
              <a:t>7</a:t>
            </a:fld>
            <a:endParaRPr lang="en-US"/>
          </a:p>
        </p:txBody>
      </p:sp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700088"/>
            <a:ext cx="4643438" cy="3484562"/>
          </a:xfrm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DB78D6-E512-4DE2-8202-B82B352C4A17}" type="slidenum">
              <a:rPr lang="en-US"/>
              <a:pPr/>
              <a:t>8</a:t>
            </a:fld>
            <a:endParaRPr lang="en-US"/>
          </a:p>
        </p:txBody>
      </p:sp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700088"/>
            <a:ext cx="4643438" cy="3484562"/>
          </a:xfrm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Change circles to rectangles, don’t block the text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1175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 can we get away with this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133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533400" cy="304800"/>
          </a:xfrm>
        </p:spPr>
        <p:txBody>
          <a:bodyPr/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5105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2286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3048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3048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048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572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52400" y="1600200"/>
            <a:ext cx="8839200" cy="510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-4634" y="1257917"/>
            <a:ext cx="595184" cy="260728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800" b="1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microsoft.com/office/2007/relationships/hdphoto" Target="../media/hdphoto1.wdp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1143000"/>
            <a:ext cx="7395883" cy="1828800"/>
          </a:xfrm>
        </p:spPr>
        <p:txBody>
          <a:bodyPr>
            <a:normAutofit fontScale="90000"/>
          </a:bodyPr>
          <a:lstStyle/>
          <a:p>
            <a:r>
              <a:rPr lang="en-US" sz="6000" cap="none" dirty="0" smtClean="0"/>
              <a:t>CSE390 – Advanced Computer Networks</a:t>
            </a:r>
            <a:endParaRPr lang="en-US" sz="4900" cap="none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85798" y="3496235"/>
            <a:ext cx="7990115" cy="2133600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smtClean="0">
                <a:solidFill>
                  <a:schemeClr val="tx1"/>
                </a:solidFill>
              </a:rPr>
              <a:t>Lecture </a:t>
            </a:r>
            <a:r>
              <a:rPr lang="en-US" sz="3600" b="1" dirty="0">
                <a:solidFill>
                  <a:schemeClr val="tx1"/>
                </a:solidFill>
              </a:rPr>
              <a:t>9</a:t>
            </a:r>
            <a:r>
              <a:rPr lang="en-US" sz="3600" b="1" dirty="0" smtClean="0">
                <a:solidFill>
                  <a:schemeClr val="tx1"/>
                </a:solidFill>
              </a:rPr>
              <a:t>: Intra Domain Routing</a:t>
            </a:r>
          </a:p>
          <a:p>
            <a:endParaRPr lang="en-US" sz="3600" b="1" dirty="0" smtClean="0">
              <a:solidFill>
                <a:schemeClr val="tx1"/>
              </a:solidFill>
            </a:endParaRPr>
          </a:p>
        </p:txBody>
      </p:sp>
      <p:sp>
        <p:nvSpPr>
          <p:cNvPr id="6" name="Subtitle 4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vert="horz" anchor="ctr">
            <a:normAutofit fontScale="92500" lnSpcReduction="20000"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Based on slides from D. </a:t>
            </a:r>
            <a:r>
              <a:rPr lang="en-US" dirty="0" err="1" smtClean="0"/>
              <a:t>Choffnes</a:t>
            </a:r>
            <a:r>
              <a:rPr lang="en-US" dirty="0" smtClean="0"/>
              <a:t> Northeastern U. Revised Fall 2014 by P. Gill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509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Distance Vector Routing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187234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What is a distance vector?</a:t>
            </a:r>
          </a:p>
          <a:p>
            <a:pPr lvl="1"/>
            <a:r>
              <a:rPr lang="en-US" dirty="0" smtClean="0"/>
              <a:t>Current best known cost to reach a destination</a:t>
            </a:r>
          </a:p>
          <a:p>
            <a:r>
              <a:rPr lang="en-US" dirty="0"/>
              <a:t>Idea: exchange vectors among neighbors to learn about lowest cost paths</a:t>
            </a:r>
          </a:p>
          <a:p>
            <a:endParaRPr lang="en-US" dirty="0" smtClean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152404" y="6204856"/>
            <a:ext cx="8839200" cy="63142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Routing Information Protocol (RIP)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437127"/>
              </p:ext>
            </p:extLst>
          </p:nvPr>
        </p:nvGraphicFramePr>
        <p:xfrm>
          <a:off x="1827585" y="3657265"/>
          <a:ext cx="224536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0980"/>
                <a:gridCol w="7543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Destination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2404" y="4354287"/>
            <a:ext cx="15712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DV Table</a:t>
            </a:r>
          </a:p>
          <a:p>
            <a:pPr algn="ctr"/>
            <a:r>
              <a:rPr lang="en-US" sz="2400" dirty="0"/>
              <a:t>a</a:t>
            </a:r>
            <a:r>
              <a:rPr lang="en-US" sz="2400" dirty="0" smtClean="0"/>
              <a:t>t Node C</a:t>
            </a:r>
            <a:endParaRPr lang="en-US" sz="2400" dirty="0"/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4348338" y="3472542"/>
            <a:ext cx="4572004" cy="2612572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No entry for C</a:t>
            </a:r>
          </a:p>
          <a:p>
            <a:r>
              <a:rPr lang="en-US" sz="2800" dirty="0" smtClean="0"/>
              <a:t>Initially, only has info for immediate neighbors</a:t>
            </a:r>
          </a:p>
          <a:p>
            <a:pPr lvl="1"/>
            <a:r>
              <a:rPr lang="en-US" sz="2400" dirty="0" smtClean="0"/>
              <a:t>Other </a:t>
            </a:r>
            <a:r>
              <a:rPr lang="en-US" sz="2400" dirty="0"/>
              <a:t>destinations cost </a:t>
            </a:r>
            <a:r>
              <a:rPr lang="en-US" sz="2400" dirty="0" smtClean="0"/>
              <a:t>= </a:t>
            </a:r>
            <a:r>
              <a:rPr lang="en-US" sz="3200" dirty="0" smtClean="0">
                <a:latin typeface="Consolas" pitchFamily="49" charset="0"/>
                <a:cs typeface="Consolas" pitchFamily="49" charset="0"/>
              </a:rPr>
              <a:t>∞</a:t>
            </a:r>
          </a:p>
          <a:p>
            <a:r>
              <a:rPr lang="en-US" sz="2800" dirty="0" smtClean="0">
                <a:cs typeface="Consolas" pitchFamily="49" charset="0"/>
              </a:rPr>
              <a:t>Eventua</a:t>
            </a:r>
            <a:r>
              <a:rPr lang="en-US" sz="2800" dirty="0" smtClean="0"/>
              <a:t>lly, vector is filled</a:t>
            </a:r>
          </a:p>
        </p:txBody>
      </p:sp>
    </p:spTree>
    <p:extLst>
      <p:ext uri="{BB962C8B-B14F-4D97-AF65-F5344CB8AC3E}">
        <p14:creationId xmlns:p14="http://schemas.microsoft.com/office/powerpoint/2010/main" val="2208306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Distance Vector Routing Algorithm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186544" y="2318661"/>
            <a:ext cx="6738257" cy="3679371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1"/>
                </a:solidFill>
              </a:rPr>
              <a:t>Wait</a:t>
            </a:r>
            <a:r>
              <a:rPr lang="en-US" dirty="0" smtClean="0"/>
              <a:t> for change in local link cost or message from neighbor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accent1"/>
                </a:solidFill>
              </a:rPr>
              <a:t>Recompute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distance table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least cost path to any destination has changed, </a:t>
            </a:r>
            <a:r>
              <a:rPr lang="en-US" dirty="0" smtClean="0">
                <a:solidFill>
                  <a:schemeClr val="accent1"/>
                </a:solidFill>
              </a:rPr>
              <a:t>notify</a:t>
            </a:r>
            <a:r>
              <a:rPr lang="en-US" dirty="0" smtClean="0"/>
              <a:t> neighbors</a:t>
            </a:r>
            <a:endParaRPr lang="en-US" dirty="0"/>
          </a:p>
        </p:txBody>
      </p:sp>
      <p:cxnSp>
        <p:nvCxnSpPr>
          <p:cNvPr id="6" name="Elbow Connector 5"/>
          <p:cNvCxnSpPr>
            <a:stCxn id="4" idx="2"/>
            <a:endCxn id="4" idx="0"/>
          </p:cNvCxnSpPr>
          <p:nvPr/>
        </p:nvCxnSpPr>
        <p:spPr>
          <a:xfrm rot="5400000" flipH="1">
            <a:off x="2715987" y="4158347"/>
            <a:ext cx="3679371" cy="12700"/>
          </a:xfrm>
          <a:prstGeom prst="bentConnector5">
            <a:avLst>
              <a:gd name="adj1" fmla="val -6213"/>
              <a:gd name="adj2" fmla="val 28328567"/>
              <a:gd name="adj3" fmla="val 111538"/>
            </a:avLst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549322" y="3276602"/>
            <a:ext cx="0" cy="59871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549322" y="4343403"/>
            <a:ext cx="0" cy="59871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2360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Distance Vector Initialization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51" name="Content Placeholder 50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24602113"/>
              </p:ext>
            </p:extLst>
          </p:nvPr>
        </p:nvGraphicFramePr>
        <p:xfrm>
          <a:off x="4016835" y="2002678"/>
          <a:ext cx="230124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180"/>
                <a:gridCol w="754380"/>
                <a:gridCol w="7416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Dest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Next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nsolas" pitchFamily="49" charset="0"/>
                          <a:cs typeface="Consolas" pitchFamily="49" charset="0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loud 4"/>
          <p:cNvSpPr/>
          <p:nvPr/>
        </p:nvSpPr>
        <p:spPr>
          <a:xfrm>
            <a:off x="130699" y="1536396"/>
            <a:ext cx="3457410" cy="2219977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8" name="Straight Connector 7"/>
          <p:cNvCxnSpPr>
            <a:stCxn id="14" idx="4"/>
            <a:endCxn id="16" idx="2"/>
          </p:cNvCxnSpPr>
          <p:nvPr/>
        </p:nvCxnSpPr>
        <p:spPr>
          <a:xfrm>
            <a:off x="2095569" y="2178727"/>
            <a:ext cx="526567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3" idx="4"/>
            <a:endCxn id="15" idx="2"/>
          </p:cNvCxnSpPr>
          <p:nvPr/>
        </p:nvCxnSpPr>
        <p:spPr>
          <a:xfrm>
            <a:off x="1093889" y="3049588"/>
            <a:ext cx="443932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3" idx="1"/>
            <a:endCxn id="14" idx="3"/>
          </p:cNvCxnSpPr>
          <p:nvPr/>
        </p:nvCxnSpPr>
        <p:spPr>
          <a:xfrm flipV="1">
            <a:off x="722057" y="2360842"/>
            <a:ext cx="1001680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15" idx="1"/>
            <a:endCxn id="14" idx="3"/>
          </p:cNvCxnSpPr>
          <p:nvPr/>
        </p:nvCxnSpPr>
        <p:spPr>
          <a:xfrm flipH="1" flipV="1">
            <a:off x="1723737" y="2360842"/>
            <a:ext cx="185916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5" idx="1"/>
            <a:endCxn id="16" idx="3"/>
          </p:cNvCxnSpPr>
          <p:nvPr/>
        </p:nvCxnSpPr>
        <p:spPr>
          <a:xfrm flipV="1">
            <a:off x="1909653" y="2360842"/>
            <a:ext cx="1084315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927009" y="226458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180758" y="177025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3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753331" y="235346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13" name="Flowchart: Magnetic Disk 12"/>
          <p:cNvSpPr/>
          <p:nvPr/>
        </p:nvSpPr>
        <p:spPr>
          <a:xfrm>
            <a:off x="350225" y="2867473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</a:t>
            </a:r>
            <a:endParaRPr lang="en-US" dirty="0"/>
          </a:p>
        </p:txBody>
      </p:sp>
      <p:sp>
        <p:nvSpPr>
          <p:cNvPr id="14" name="Flowchart: Magnetic Disk 13"/>
          <p:cNvSpPr/>
          <p:nvPr/>
        </p:nvSpPr>
        <p:spPr>
          <a:xfrm>
            <a:off x="1351905" y="1996612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</a:t>
            </a:r>
            <a:endParaRPr lang="en-US" dirty="0"/>
          </a:p>
        </p:txBody>
      </p:sp>
      <p:sp>
        <p:nvSpPr>
          <p:cNvPr id="15" name="Flowchart: Magnetic Disk 14"/>
          <p:cNvSpPr/>
          <p:nvPr/>
        </p:nvSpPr>
        <p:spPr>
          <a:xfrm>
            <a:off x="1537821" y="2867473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</a:t>
            </a:r>
            <a:endParaRPr lang="en-US" dirty="0"/>
          </a:p>
        </p:txBody>
      </p:sp>
      <p:sp>
        <p:nvSpPr>
          <p:cNvPr id="16" name="Flowchart: Magnetic Disk 15"/>
          <p:cNvSpPr/>
          <p:nvPr/>
        </p:nvSpPr>
        <p:spPr>
          <a:xfrm>
            <a:off x="2622136" y="1996612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422270" y="250833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1137761" y="300087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7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4593778" y="1575979"/>
            <a:ext cx="11951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Node A</a:t>
            </a:r>
            <a:endParaRPr lang="en-US" sz="2400" dirty="0"/>
          </a:p>
        </p:txBody>
      </p:sp>
      <p:graphicFrame>
        <p:nvGraphicFramePr>
          <p:cNvPr id="53" name="Content Placeholder 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4129736"/>
              </p:ext>
            </p:extLst>
          </p:nvPr>
        </p:nvGraphicFramePr>
        <p:xfrm>
          <a:off x="6823139" y="2002678"/>
          <a:ext cx="230124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180"/>
                <a:gridCol w="754380"/>
                <a:gridCol w="7416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Dest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Next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4" name="TextBox 53"/>
          <p:cNvSpPr txBox="1"/>
          <p:nvPr/>
        </p:nvSpPr>
        <p:spPr>
          <a:xfrm>
            <a:off x="7391586" y="1536901"/>
            <a:ext cx="1212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Node B</a:t>
            </a:r>
            <a:endParaRPr lang="en-US" sz="2400" dirty="0"/>
          </a:p>
        </p:txBody>
      </p:sp>
      <p:graphicFrame>
        <p:nvGraphicFramePr>
          <p:cNvPr id="55" name="Content Placeholder 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7223436"/>
              </p:ext>
            </p:extLst>
          </p:nvPr>
        </p:nvGraphicFramePr>
        <p:xfrm>
          <a:off x="4016835" y="4976787"/>
          <a:ext cx="230124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180"/>
                <a:gridCol w="754380"/>
                <a:gridCol w="7416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Dest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Next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6" name="TextBox 55"/>
          <p:cNvSpPr txBox="1"/>
          <p:nvPr/>
        </p:nvSpPr>
        <p:spPr>
          <a:xfrm>
            <a:off x="4576465" y="4541218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Node C</a:t>
            </a:r>
            <a:endParaRPr lang="en-US" sz="2400" dirty="0"/>
          </a:p>
        </p:txBody>
      </p:sp>
      <p:graphicFrame>
        <p:nvGraphicFramePr>
          <p:cNvPr id="57" name="Content Placeholder 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6102784"/>
              </p:ext>
            </p:extLst>
          </p:nvPr>
        </p:nvGraphicFramePr>
        <p:xfrm>
          <a:off x="6823139" y="4976787"/>
          <a:ext cx="230124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180"/>
                <a:gridCol w="754380"/>
                <a:gridCol w="7416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Dest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Next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nsolas" pitchFamily="49" charset="0"/>
                          <a:cs typeface="Consolas" pitchFamily="49" charset="0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7382770" y="4511009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Node D</a:t>
            </a:r>
            <a:endParaRPr lang="en-US" sz="2400" dirty="0"/>
          </a:p>
        </p:txBody>
      </p:sp>
      <p:sp>
        <p:nvSpPr>
          <p:cNvPr id="60" name="Text Box 141"/>
          <p:cNvSpPr txBox="1">
            <a:spLocks noChangeArrowheads="1"/>
          </p:cNvSpPr>
          <p:nvPr/>
        </p:nvSpPr>
        <p:spPr bwMode="auto">
          <a:xfrm>
            <a:off x="137201" y="4386943"/>
            <a:ext cx="3476856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 algn="l">
              <a:buClr>
                <a:schemeClr val="accent2"/>
              </a:buClr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b="1" dirty="0" smtClean="0"/>
              <a:t>Initialization:</a:t>
            </a:r>
            <a:r>
              <a:rPr lang="en-US" dirty="0" smtClean="0"/>
              <a:t> </a:t>
            </a:r>
            <a:endParaRPr lang="en-US" dirty="0"/>
          </a:p>
          <a:p>
            <a:pPr marL="457200" indent="-457200" algn="l">
              <a:buClr>
                <a:schemeClr val="accent2"/>
              </a:buClr>
              <a:buFont typeface="+mj-lt"/>
              <a:buAutoNum type="arabicPeriod"/>
            </a:pPr>
            <a:r>
              <a:rPr lang="en-US" dirty="0" smtClean="0"/>
              <a:t>   </a:t>
            </a:r>
            <a:r>
              <a:rPr lang="en-US" b="1" dirty="0"/>
              <a:t>for all</a:t>
            </a:r>
            <a:r>
              <a:rPr lang="en-US" dirty="0"/>
              <a:t> neighbors </a:t>
            </a:r>
            <a:r>
              <a:rPr lang="en-US" i="1" dirty="0"/>
              <a:t>V </a:t>
            </a:r>
            <a:r>
              <a:rPr lang="en-US" dirty="0"/>
              <a:t> </a:t>
            </a:r>
            <a:r>
              <a:rPr lang="en-US" b="1" dirty="0"/>
              <a:t>do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/>
            </a:pPr>
            <a:r>
              <a:rPr lang="en-US" dirty="0" smtClean="0"/>
              <a:t>     </a:t>
            </a:r>
            <a:r>
              <a:rPr lang="en-US" b="1" dirty="0"/>
              <a:t>if</a:t>
            </a:r>
            <a:r>
              <a:rPr lang="en-US" dirty="0"/>
              <a:t> </a:t>
            </a:r>
            <a:r>
              <a:rPr lang="en-US" i="1" dirty="0"/>
              <a:t>V</a:t>
            </a:r>
            <a:r>
              <a:rPr lang="en-US" dirty="0"/>
              <a:t> adjacent to </a:t>
            </a:r>
            <a:r>
              <a:rPr lang="en-US" i="1" dirty="0"/>
              <a:t>A</a:t>
            </a:r>
            <a:r>
              <a:rPr lang="en-US" dirty="0"/>
              <a:t> 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/>
            </a:pPr>
            <a:r>
              <a:rPr lang="en-US" dirty="0" smtClean="0"/>
              <a:t>       </a:t>
            </a:r>
            <a:r>
              <a:rPr lang="en-US" dirty="0"/>
              <a:t>D(</a:t>
            </a:r>
            <a:r>
              <a:rPr lang="en-US" i="1" dirty="0"/>
              <a:t>A, </a:t>
            </a:r>
            <a:r>
              <a:rPr lang="en-US" i="1" dirty="0" smtClean="0"/>
              <a:t>V</a:t>
            </a:r>
            <a:r>
              <a:rPr lang="en-US" dirty="0" smtClean="0"/>
              <a:t>) </a:t>
            </a:r>
            <a:r>
              <a:rPr lang="en-US" dirty="0"/>
              <a:t>= c(</a:t>
            </a:r>
            <a:r>
              <a:rPr lang="en-US" i="1" dirty="0"/>
              <a:t>A,V</a:t>
            </a:r>
            <a:r>
              <a:rPr lang="en-US" dirty="0"/>
              <a:t>); 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/>
            </a:pPr>
            <a:r>
              <a:rPr lang="en-US" b="1" dirty="0" smtClean="0"/>
              <a:t>   </a:t>
            </a:r>
            <a:r>
              <a:rPr lang="en-US" b="1" dirty="0"/>
              <a:t>else 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/>
            </a:pPr>
            <a:r>
              <a:rPr lang="en-US" dirty="0" smtClean="0"/>
              <a:t>       </a:t>
            </a:r>
            <a:r>
              <a:rPr lang="en-US" dirty="0"/>
              <a:t>D(</a:t>
            </a:r>
            <a:r>
              <a:rPr lang="en-US" i="1" dirty="0"/>
              <a:t>A, V</a:t>
            </a:r>
            <a:r>
              <a:rPr lang="en-US" dirty="0"/>
              <a:t>) = ∞; </a:t>
            </a:r>
          </a:p>
          <a:p>
            <a:pPr marL="457200" indent="-457200" algn="l"/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4082023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Distance Vector: 1</a:t>
            </a:r>
            <a:r>
              <a:rPr lang="en-US" baseline="30000" dirty="0" smtClean="0"/>
              <a:t>st</a:t>
            </a:r>
            <a:r>
              <a:rPr lang="en-US" dirty="0" smtClean="0"/>
              <a:t> Iteration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51" name="Content Placeholder 50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51136101"/>
              </p:ext>
            </p:extLst>
          </p:nvPr>
        </p:nvGraphicFramePr>
        <p:xfrm>
          <a:off x="4016835" y="2002678"/>
          <a:ext cx="230124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180"/>
                <a:gridCol w="754380"/>
                <a:gridCol w="7416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Dest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Next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nsolas" pitchFamily="49" charset="0"/>
                          <a:cs typeface="Consolas" pitchFamily="49" charset="0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loud 4"/>
          <p:cNvSpPr/>
          <p:nvPr/>
        </p:nvSpPr>
        <p:spPr>
          <a:xfrm>
            <a:off x="130699" y="1536396"/>
            <a:ext cx="3457410" cy="2219977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8" name="Straight Connector 7"/>
          <p:cNvCxnSpPr>
            <a:stCxn id="14" idx="4"/>
            <a:endCxn id="16" idx="2"/>
          </p:cNvCxnSpPr>
          <p:nvPr/>
        </p:nvCxnSpPr>
        <p:spPr>
          <a:xfrm>
            <a:off x="2095569" y="2178727"/>
            <a:ext cx="526567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3" idx="4"/>
            <a:endCxn id="15" idx="2"/>
          </p:cNvCxnSpPr>
          <p:nvPr/>
        </p:nvCxnSpPr>
        <p:spPr>
          <a:xfrm>
            <a:off x="1093889" y="3049588"/>
            <a:ext cx="443932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3" idx="1"/>
            <a:endCxn id="14" idx="3"/>
          </p:cNvCxnSpPr>
          <p:nvPr/>
        </p:nvCxnSpPr>
        <p:spPr>
          <a:xfrm flipV="1">
            <a:off x="722057" y="2360842"/>
            <a:ext cx="1001680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15" idx="1"/>
            <a:endCxn id="14" idx="3"/>
          </p:cNvCxnSpPr>
          <p:nvPr/>
        </p:nvCxnSpPr>
        <p:spPr>
          <a:xfrm flipH="1" flipV="1">
            <a:off x="1723737" y="2360842"/>
            <a:ext cx="185916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5" idx="1"/>
            <a:endCxn id="16" idx="3"/>
          </p:cNvCxnSpPr>
          <p:nvPr/>
        </p:nvCxnSpPr>
        <p:spPr>
          <a:xfrm flipV="1">
            <a:off x="1909653" y="2360842"/>
            <a:ext cx="1084315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927009" y="226458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180758" y="177025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3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753331" y="235346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13" name="Flowchart: Magnetic Disk 12"/>
          <p:cNvSpPr/>
          <p:nvPr/>
        </p:nvSpPr>
        <p:spPr>
          <a:xfrm>
            <a:off x="350225" y="2867473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</a:t>
            </a:r>
            <a:endParaRPr lang="en-US" dirty="0"/>
          </a:p>
        </p:txBody>
      </p:sp>
      <p:sp>
        <p:nvSpPr>
          <p:cNvPr id="14" name="Flowchart: Magnetic Disk 13"/>
          <p:cNvSpPr/>
          <p:nvPr/>
        </p:nvSpPr>
        <p:spPr>
          <a:xfrm>
            <a:off x="1351905" y="1996612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</a:t>
            </a:r>
            <a:endParaRPr lang="en-US" dirty="0"/>
          </a:p>
        </p:txBody>
      </p:sp>
      <p:sp>
        <p:nvSpPr>
          <p:cNvPr id="15" name="Flowchart: Magnetic Disk 14"/>
          <p:cNvSpPr/>
          <p:nvPr/>
        </p:nvSpPr>
        <p:spPr>
          <a:xfrm>
            <a:off x="1537821" y="2867473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</a:t>
            </a:r>
            <a:endParaRPr lang="en-US" dirty="0"/>
          </a:p>
        </p:txBody>
      </p:sp>
      <p:sp>
        <p:nvSpPr>
          <p:cNvPr id="16" name="Flowchart: Magnetic Disk 15"/>
          <p:cNvSpPr/>
          <p:nvPr/>
        </p:nvSpPr>
        <p:spPr>
          <a:xfrm>
            <a:off x="2622136" y="1996612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422270" y="250833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1137761" y="300087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7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4593778" y="1575979"/>
            <a:ext cx="11951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Node A</a:t>
            </a:r>
            <a:endParaRPr lang="en-US" sz="2400" dirty="0"/>
          </a:p>
        </p:txBody>
      </p:sp>
      <p:graphicFrame>
        <p:nvGraphicFramePr>
          <p:cNvPr id="53" name="Content Placeholder 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331509"/>
              </p:ext>
            </p:extLst>
          </p:nvPr>
        </p:nvGraphicFramePr>
        <p:xfrm>
          <a:off x="6823139" y="2002678"/>
          <a:ext cx="230124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180"/>
                <a:gridCol w="754380"/>
                <a:gridCol w="7416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Dest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Next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4" name="TextBox 53"/>
          <p:cNvSpPr txBox="1"/>
          <p:nvPr/>
        </p:nvSpPr>
        <p:spPr>
          <a:xfrm>
            <a:off x="7391586" y="1536901"/>
            <a:ext cx="1212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Node B</a:t>
            </a:r>
            <a:endParaRPr lang="en-US" sz="2400" dirty="0"/>
          </a:p>
        </p:txBody>
      </p:sp>
      <p:graphicFrame>
        <p:nvGraphicFramePr>
          <p:cNvPr id="55" name="Content Placeholder 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2621314"/>
              </p:ext>
            </p:extLst>
          </p:nvPr>
        </p:nvGraphicFramePr>
        <p:xfrm>
          <a:off x="4016835" y="4976787"/>
          <a:ext cx="230124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180"/>
                <a:gridCol w="754380"/>
                <a:gridCol w="7416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Dest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Next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6" name="TextBox 55"/>
          <p:cNvSpPr txBox="1"/>
          <p:nvPr/>
        </p:nvSpPr>
        <p:spPr>
          <a:xfrm>
            <a:off x="4554693" y="4541218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Node C</a:t>
            </a:r>
            <a:endParaRPr lang="en-US" sz="2400" dirty="0"/>
          </a:p>
        </p:txBody>
      </p:sp>
      <p:graphicFrame>
        <p:nvGraphicFramePr>
          <p:cNvPr id="57" name="Content Placeholder 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5501308"/>
              </p:ext>
            </p:extLst>
          </p:nvPr>
        </p:nvGraphicFramePr>
        <p:xfrm>
          <a:off x="6823139" y="4976787"/>
          <a:ext cx="230124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180"/>
                <a:gridCol w="754380"/>
                <a:gridCol w="7416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Dest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Next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nsolas" pitchFamily="49" charset="0"/>
                          <a:cs typeface="Consolas" pitchFamily="49" charset="0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7360998" y="4511009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Node D</a:t>
            </a:r>
            <a:endParaRPr lang="en-US" sz="2400" dirty="0"/>
          </a:p>
        </p:txBody>
      </p:sp>
      <p:sp>
        <p:nvSpPr>
          <p:cNvPr id="28" name="Text Box 144"/>
          <p:cNvSpPr txBox="1">
            <a:spLocks noChangeArrowheads="1"/>
          </p:cNvSpPr>
          <p:nvPr/>
        </p:nvSpPr>
        <p:spPr bwMode="auto">
          <a:xfrm>
            <a:off x="-20235" y="3314757"/>
            <a:ext cx="443127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 algn="l"/>
            <a:r>
              <a:rPr lang="en-US" sz="1600" i="1" dirty="0"/>
              <a:t>…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i="1" dirty="0"/>
              <a:t> </a:t>
            </a:r>
            <a:r>
              <a:rPr lang="en-US" sz="1600" b="1" i="1" dirty="0" smtClean="0"/>
              <a:t>loop</a:t>
            </a:r>
            <a:r>
              <a:rPr lang="en-US" sz="1600" b="1" i="1" dirty="0"/>
              <a:t>:</a:t>
            </a:r>
            <a:r>
              <a:rPr lang="en-US" sz="1600" dirty="0"/>
              <a:t> </a:t>
            </a:r>
          </a:p>
          <a:p>
            <a:pPr marL="457200" indent="-457200" algn="l"/>
            <a:r>
              <a:rPr lang="en-US" sz="1600" dirty="0"/>
              <a:t>…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/>
              <a:t> </a:t>
            </a:r>
            <a:r>
              <a:rPr lang="en-US" sz="1600" b="1" dirty="0" smtClean="0"/>
              <a:t>else </a:t>
            </a:r>
            <a:r>
              <a:rPr lang="en-US" sz="1600" b="1" dirty="0"/>
              <a:t>if</a:t>
            </a:r>
            <a:r>
              <a:rPr lang="en-US" sz="1600" dirty="0"/>
              <a:t> (update D(</a:t>
            </a:r>
            <a:r>
              <a:rPr lang="en-US" sz="1600" i="1" dirty="0"/>
              <a:t>V, Y</a:t>
            </a:r>
            <a:r>
              <a:rPr lang="en-US" sz="1600" dirty="0"/>
              <a:t>) received from </a:t>
            </a:r>
            <a:r>
              <a:rPr lang="en-US" sz="1600" i="1" dirty="0"/>
              <a:t>V</a:t>
            </a:r>
            <a:r>
              <a:rPr lang="en-US" sz="1600" dirty="0"/>
              <a:t>) 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 smtClean="0"/>
              <a:t>   </a:t>
            </a:r>
            <a:r>
              <a:rPr lang="en-US" sz="1600" b="1" dirty="0"/>
              <a:t>for all</a:t>
            </a:r>
            <a:r>
              <a:rPr lang="en-US" sz="1600" dirty="0"/>
              <a:t> destinations Y </a:t>
            </a:r>
            <a:r>
              <a:rPr lang="en-US" sz="1600" b="1" dirty="0"/>
              <a:t>do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 smtClean="0"/>
              <a:t>      </a:t>
            </a:r>
            <a:r>
              <a:rPr lang="en-US" sz="1600" b="1" dirty="0"/>
              <a:t>if</a:t>
            </a:r>
            <a:r>
              <a:rPr lang="en-US" sz="1600" dirty="0"/>
              <a:t> (destination </a:t>
            </a:r>
            <a:r>
              <a:rPr lang="en-US" sz="1600" i="1" dirty="0"/>
              <a:t>Y</a:t>
            </a:r>
            <a:r>
              <a:rPr lang="en-US" sz="1600" dirty="0"/>
              <a:t> through </a:t>
            </a:r>
            <a:r>
              <a:rPr lang="en-US" sz="1600" i="1" dirty="0"/>
              <a:t>V</a:t>
            </a:r>
            <a:r>
              <a:rPr lang="en-US" sz="1600" dirty="0"/>
              <a:t>)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 smtClean="0"/>
              <a:t>        </a:t>
            </a:r>
            <a:r>
              <a:rPr lang="en-US" sz="1600" dirty="0"/>
              <a:t>D(</a:t>
            </a:r>
            <a:r>
              <a:rPr lang="en-US" sz="1600" i="1" dirty="0"/>
              <a:t>A,Y</a:t>
            </a:r>
            <a:r>
              <a:rPr lang="en-US" sz="1600" dirty="0"/>
              <a:t>) = D(</a:t>
            </a:r>
            <a:r>
              <a:rPr lang="en-US" sz="1600" i="1" dirty="0"/>
              <a:t>A,V</a:t>
            </a:r>
            <a:r>
              <a:rPr lang="en-US" sz="1600" dirty="0"/>
              <a:t>) + D(</a:t>
            </a:r>
            <a:r>
              <a:rPr lang="en-US" sz="1600" i="1" dirty="0"/>
              <a:t>V, Y</a:t>
            </a:r>
            <a:r>
              <a:rPr lang="en-US" sz="1600" dirty="0"/>
              <a:t>);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 smtClean="0"/>
              <a:t>      </a:t>
            </a:r>
            <a:r>
              <a:rPr lang="en-US" sz="1600" b="1" dirty="0"/>
              <a:t>else</a:t>
            </a:r>
            <a:endParaRPr lang="en-US" sz="1600" dirty="0">
              <a:solidFill>
                <a:schemeClr val="accent2"/>
              </a:solidFill>
            </a:endParaRP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 smtClean="0"/>
              <a:t>        D(A</a:t>
            </a:r>
            <a:r>
              <a:rPr lang="en-US" sz="1600" dirty="0"/>
              <a:t>, Y) </a:t>
            </a:r>
            <a:r>
              <a:rPr lang="en-US" sz="1600" dirty="0" smtClean="0"/>
              <a:t>=</a:t>
            </a:r>
          </a:p>
          <a:p>
            <a:pPr algn="l">
              <a:buClr>
                <a:schemeClr val="accent2"/>
              </a:buClr>
              <a:tabLst>
                <a:tab pos="1490663" algn="l"/>
              </a:tabLst>
            </a:pPr>
            <a:r>
              <a:rPr lang="en-US" sz="1600" dirty="0" smtClean="0"/>
              <a:t>	min(D(</a:t>
            </a:r>
            <a:r>
              <a:rPr lang="en-US" sz="1600" i="1" dirty="0" smtClean="0"/>
              <a:t>A</a:t>
            </a:r>
            <a:r>
              <a:rPr lang="en-US" sz="1600" i="1" dirty="0"/>
              <a:t>, Y</a:t>
            </a:r>
            <a:r>
              <a:rPr lang="en-US" sz="1600" dirty="0" smtClean="0"/>
              <a:t>),</a:t>
            </a:r>
          </a:p>
          <a:p>
            <a:pPr algn="l">
              <a:buClr>
                <a:schemeClr val="accent2"/>
              </a:buClr>
              <a:tabLst>
                <a:tab pos="1490663" algn="l"/>
              </a:tabLst>
            </a:pPr>
            <a:r>
              <a:rPr lang="en-US" sz="1600" dirty="0" smtClean="0"/>
              <a:t>	D(</a:t>
            </a:r>
            <a:r>
              <a:rPr lang="en-US" sz="1600" i="1" dirty="0" smtClean="0"/>
              <a:t>A</a:t>
            </a:r>
            <a:r>
              <a:rPr lang="en-US" sz="1600" i="1" dirty="0"/>
              <a:t>, V</a:t>
            </a:r>
            <a:r>
              <a:rPr lang="en-US" sz="1600" dirty="0"/>
              <a:t>) + D(</a:t>
            </a:r>
            <a:r>
              <a:rPr lang="en-US" sz="1600" i="1" dirty="0"/>
              <a:t>V, Y</a:t>
            </a:r>
            <a:r>
              <a:rPr lang="en-US" sz="1600" dirty="0"/>
              <a:t>));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18"/>
            </a:pPr>
            <a:r>
              <a:rPr lang="en-US" sz="1600" dirty="0"/>
              <a:t> </a:t>
            </a:r>
            <a:r>
              <a:rPr lang="en-US" sz="1600" b="1" dirty="0" smtClean="0"/>
              <a:t>if</a:t>
            </a:r>
            <a:r>
              <a:rPr lang="en-US" sz="1600" dirty="0" smtClean="0"/>
              <a:t> </a:t>
            </a:r>
            <a:r>
              <a:rPr lang="en-US" sz="1600" dirty="0"/>
              <a:t>(there is a new </a:t>
            </a:r>
            <a:r>
              <a:rPr lang="en-US" sz="1600" dirty="0" smtClean="0"/>
              <a:t>min. for </a:t>
            </a:r>
            <a:r>
              <a:rPr lang="en-US" sz="1600" dirty="0" err="1"/>
              <a:t>dest</a:t>
            </a:r>
            <a:r>
              <a:rPr lang="en-US" sz="1600" dirty="0"/>
              <a:t>. </a:t>
            </a:r>
            <a:r>
              <a:rPr lang="en-US" sz="1600" i="1" dirty="0"/>
              <a:t>Y</a:t>
            </a:r>
            <a:r>
              <a:rPr lang="en-US" sz="1600" dirty="0"/>
              <a:t>)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18"/>
            </a:pPr>
            <a:r>
              <a:rPr lang="en-US" sz="1600" dirty="0" smtClean="0"/>
              <a:t>   </a:t>
            </a:r>
            <a:r>
              <a:rPr lang="en-US" sz="1600" b="1" dirty="0" smtClean="0"/>
              <a:t>send</a:t>
            </a:r>
            <a:r>
              <a:rPr lang="en-US" sz="1600" dirty="0" smtClean="0"/>
              <a:t> </a:t>
            </a:r>
            <a:r>
              <a:rPr lang="en-US" sz="1600" dirty="0"/>
              <a:t>D(</a:t>
            </a:r>
            <a:r>
              <a:rPr lang="en-US" sz="1600" i="1" dirty="0"/>
              <a:t>A, Y</a:t>
            </a:r>
            <a:r>
              <a:rPr lang="en-US" sz="1600" dirty="0"/>
              <a:t>) to all neighbors 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18"/>
            </a:pPr>
            <a:r>
              <a:rPr lang="en-US" sz="1600" dirty="0"/>
              <a:t> </a:t>
            </a:r>
            <a:r>
              <a:rPr lang="en-US" sz="1600" b="1" dirty="0" smtClean="0"/>
              <a:t>forever</a:t>
            </a:r>
            <a:r>
              <a:rPr lang="en-US" sz="1600" dirty="0" smtClean="0"/>
              <a:t> </a:t>
            </a:r>
            <a:endParaRPr lang="en-US" sz="1600" dirty="0"/>
          </a:p>
        </p:txBody>
      </p:sp>
      <p:cxnSp>
        <p:nvCxnSpPr>
          <p:cNvPr id="6" name="Straight Arrow Connector 5"/>
          <p:cNvCxnSpPr>
            <a:stCxn id="15" idx="2"/>
            <a:endCxn id="13" idx="4"/>
          </p:cNvCxnSpPr>
          <p:nvPr/>
        </p:nvCxnSpPr>
        <p:spPr>
          <a:xfrm flipH="1">
            <a:off x="1093889" y="3049588"/>
            <a:ext cx="443932" cy="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6" idx="0"/>
            <a:endCxn id="51" idx="2"/>
          </p:cNvCxnSpPr>
          <p:nvPr/>
        </p:nvCxnSpPr>
        <p:spPr>
          <a:xfrm flipH="1" flipV="1">
            <a:off x="5167455" y="3486038"/>
            <a:ext cx="2150" cy="105518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4854549" y="3116706"/>
            <a:ext cx="312906" cy="369332"/>
            <a:chOff x="5736250" y="3828962"/>
            <a:chExt cx="312906" cy="369332"/>
          </a:xfrm>
        </p:grpSpPr>
        <p:sp>
          <p:nvSpPr>
            <p:cNvPr id="24" name="Rectangle 23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736250" y="382896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8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5613287" y="3116706"/>
            <a:ext cx="351379" cy="369332"/>
            <a:chOff x="5717014" y="3828962"/>
            <a:chExt cx="351379" cy="369332"/>
          </a:xfrm>
        </p:grpSpPr>
        <p:sp>
          <p:nvSpPr>
            <p:cNvPr id="41" name="Rectangle 40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17014" y="3828962"/>
              <a:ext cx="3513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 flipH="1">
            <a:off x="1753331" y="4872470"/>
            <a:ext cx="6413005" cy="954107"/>
            <a:chOff x="1219200" y="4876799"/>
            <a:chExt cx="5181605" cy="1384995"/>
          </a:xfrm>
        </p:grpSpPr>
        <p:sp>
          <p:nvSpPr>
            <p:cNvPr id="44" name="Rectangular Callout 43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1257"/>
                <a:gd name="adj2" fmla="val -187072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D(A,D) = min(D(A,D), D(A,C)+D(C,D))</a:t>
              </a:r>
            </a:p>
            <a:p>
              <a:pPr lvl="0" algn="ctr"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= min(</a:t>
              </a:r>
              <a:r>
                <a:rPr lang="en-US" sz="2800" dirty="0" smtClean="0">
                  <a:solidFill>
                    <a:schemeClr val="bg1"/>
                  </a:solidFill>
                  <a:latin typeface="Consolas" pitchFamily="49" charset="0"/>
                  <a:cs typeface="Consolas" pitchFamily="49" charset="0"/>
                </a:rPr>
                <a:t>∞</a:t>
              </a:r>
              <a:r>
                <a:rPr lang="en-US" sz="2800" dirty="0" smtClean="0">
                  <a:solidFill>
                    <a:schemeClr val="bg1"/>
                  </a:solidFill>
                  <a:cs typeface="Consolas" pitchFamily="49" charset="0"/>
                </a:rPr>
                <a:t>, 7 + 1) = 8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endParaRPr>
            </a:p>
          </p:txBody>
        </p:sp>
      </p:grpSp>
      <p:cxnSp>
        <p:nvCxnSpPr>
          <p:cNvPr id="46" name="Straight Arrow Connector 45"/>
          <p:cNvCxnSpPr>
            <a:stCxn id="14" idx="3"/>
            <a:endCxn id="13" idx="1"/>
          </p:cNvCxnSpPr>
          <p:nvPr/>
        </p:nvCxnSpPr>
        <p:spPr>
          <a:xfrm flipH="1">
            <a:off x="722057" y="2360842"/>
            <a:ext cx="1001680" cy="506631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6319032" y="2867473"/>
            <a:ext cx="443932" cy="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4855254" y="2726245"/>
            <a:ext cx="312907" cy="369332"/>
            <a:chOff x="5736250" y="3828962"/>
            <a:chExt cx="312907" cy="369332"/>
          </a:xfrm>
        </p:grpSpPr>
        <p:sp>
          <p:nvSpPr>
            <p:cNvPr id="63" name="Rectangle 62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736250" y="3828962"/>
              <a:ext cx="3129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5620404" y="2726245"/>
            <a:ext cx="338555" cy="369332"/>
            <a:chOff x="5723426" y="3828962"/>
            <a:chExt cx="338555" cy="369332"/>
          </a:xfrm>
        </p:grpSpPr>
        <p:sp>
          <p:nvSpPr>
            <p:cNvPr id="66" name="Rectangle 65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723426" y="3828962"/>
              <a:ext cx="3385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B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854548" y="3116706"/>
            <a:ext cx="312907" cy="369332"/>
            <a:chOff x="5736250" y="3828962"/>
            <a:chExt cx="312907" cy="369332"/>
          </a:xfrm>
        </p:grpSpPr>
        <p:sp>
          <p:nvSpPr>
            <p:cNvPr id="69" name="Rectangle 68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5736250" y="3828962"/>
              <a:ext cx="3129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5</a:t>
              </a: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5619698" y="3116706"/>
            <a:ext cx="338555" cy="369332"/>
            <a:chOff x="5723426" y="3828962"/>
            <a:chExt cx="338555" cy="369332"/>
          </a:xfrm>
        </p:grpSpPr>
        <p:sp>
          <p:nvSpPr>
            <p:cNvPr id="72" name="Rectangle 71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723426" y="3828962"/>
              <a:ext cx="3385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B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 flipH="1">
            <a:off x="1657136" y="4294996"/>
            <a:ext cx="6413005" cy="954107"/>
            <a:chOff x="1219200" y="4876799"/>
            <a:chExt cx="5181605" cy="1384995"/>
          </a:xfrm>
        </p:grpSpPr>
        <p:sp>
          <p:nvSpPr>
            <p:cNvPr id="75" name="Rectangular Callout 74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1257"/>
                <a:gd name="adj2" fmla="val -187072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D(A,C) = min(D(A,C), D(A,B)+D(B,C))</a:t>
              </a:r>
            </a:p>
            <a:p>
              <a:pPr lvl="0" algn="ctr"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= min(</a:t>
              </a:r>
              <a:r>
                <a:rPr lang="en-US" sz="2800" dirty="0">
                  <a:solidFill>
                    <a:schemeClr val="bg1"/>
                  </a:solidFill>
                  <a:cs typeface="Consolas" pitchFamily="49" charset="0"/>
                </a:rPr>
                <a:t>7</a:t>
              </a:r>
              <a:r>
                <a:rPr lang="en-US" sz="2800" dirty="0" smtClean="0">
                  <a:solidFill>
                    <a:schemeClr val="bg1"/>
                  </a:solidFill>
                  <a:cs typeface="Consolas" pitchFamily="49" charset="0"/>
                </a:rPr>
                <a:t>, 2 + 1) = 3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 flipH="1">
            <a:off x="1731961" y="4872470"/>
            <a:ext cx="6413005" cy="954107"/>
            <a:chOff x="1219200" y="4876799"/>
            <a:chExt cx="5181605" cy="1384995"/>
          </a:xfrm>
        </p:grpSpPr>
        <p:sp>
          <p:nvSpPr>
            <p:cNvPr id="78" name="Rectangular Callout 77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1257"/>
                <a:gd name="adj2" fmla="val -187072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D(A,D) = min(D(A,D), D(A,B)+D(B,D))</a:t>
              </a:r>
            </a:p>
            <a:p>
              <a:pPr lvl="0" algn="ctr"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= min(</a:t>
              </a:r>
              <a:r>
                <a:rPr lang="en-US" sz="2800" dirty="0">
                  <a:solidFill>
                    <a:schemeClr val="bg1"/>
                  </a:solidFill>
                  <a:cs typeface="Consolas" pitchFamily="49" charset="0"/>
                </a:rPr>
                <a:t>8</a:t>
              </a:r>
              <a:r>
                <a:rPr lang="en-US" sz="2800" dirty="0" smtClean="0">
                  <a:solidFill>
                    <a:schemeClr val="bg1"/>
                  </a:solidFill>
                  <a:cs typeface="Consolas" pitchFamily="49" charset="0"/>
                </a:rPr>
                <a:t>, 2 + 3) = 5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endParaRPr>
            </a:p>
          </p:txBody>
        </p:sp>
      </p:grpSp>
      <p:cxnSp>
        <p:nvCxnSpPr>
          <p:cNvPr id="80" name="Straight Arrow Connector 79"/>
          <p:cNvCxnSpPr/>
          <p:nvPr/>
        </p:nvCxnSpPr>
        <p:spPr>
          <a:xfrm flipH="1">
            <a:off x="6258502" y="2867473"/>
            <a:ext cx="564991" cy="0"/>
          </a:xfrm>
          <a:prstGeom prst="straightConnector1">
            <a:avLst/>
          </a:prstGeom>
          <a:ln w="57150">
            <a:solidFill>
              <a:schemeClr val="accent2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flipH="1">
            <a:off x="6258502" y="5831107"/>
            <a:ext cx="564991" cy="0"/>
          </a:xfrm>
          <a:prstGeom prst="straightConnector1">
            <a:avLst/>
          </a:prstGeom>
          <a:ln w="57150">
            <a:solidFill>
              <a:schemeClr val="accent2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flipH="1">
            <a:off x="8070136" y="3566970"/>
            <a:ext cx="5" cy="1059459"/>
          </a:xfrm>
          <a:prstGeom prst="straightConnector1">
            <a:avLst/>
          </a:prstGeom>
          <a:ln w="57150">
            <a:solidFill>
              <a:schemeClr val="accent2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H="1">
            <a:off x="5169605" y="3486038"/>
            <a:ext cx="5" cy="1059459"/>
          </a:xfrm>
          <a:prstGeom prst="straightConnector1">
            <a:avLst/>
          </a:prstGeom>
          <a:ln w="57150">
            <a:solidFill>
              <a:schemeClr val="accent2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H="1">
            <a:off x="6121594" y="3566970"/>
            <a:ext cx="701899" cy="1259725"/>
          </a:xfrm>
          <a:prstGeom prst="straightConnector1">
            <a:avLst/>
          </a:prstGeom>
          <a:ln w="57150">
            <a:solidFill>
              <a:schemeClr val="accent2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Group 90"/>
          <p:cNvGrpSpPr/>
          <p:nvPr/>
        </p:nvGrpSpPr>
        <p:grpSpPr>
          <a:xfrm>
            <a:off x="7641426" y="3116706"/>
            <a:ext cx="312907" cy="369332"/>
            <a:chOff x="5736250" y="3828962"/>
            <a:chExt cx="312907" cy="369332"/>
          </a:xfrm>
        </p:grpSpPr>
        <p:sp>
          <p:nvSpPr>
            <p:cNvPr id="92" name="Rectangle 91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36250" y="3828962"/>
              <a:ext cx="3129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2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8400164" y="3116706"/>
            <a:ext cx="351379" cy="369332"/>
            <a:chOff x="5717014" y="3828962"/>
            <a:chExt cx="351379" cy="369332"/>
          </a:xfrm>
        </p:grpSpPr>
        <p:sp>
          <p:nvSpPr>
            <p:cNvPr id="95" name="Rectangle 94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5717014" y="3828962"/>
              <a:ext cx="3513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C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7651623" y="5347231"/>
            <a:ext cx="312907" cy="369332"/>
            <a:chOff x="5736250" y="3828962"/>
            <a:chExt cx="312907" cy="369332"/>
          </a:xfrm>
        </p:grpSpPr>
        <p:sp>
          <p:nvSpPr>
            <p:cNvPr id="104" name="Rectangle 103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736250" y="3828962"/>
              <a:ext cx="3129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4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8416773" y="5347231"/>
            <a:ext cx="338555" cy="369332"/>
            <a:chOff x="5723426" y="3828962"/>
            <a:chExt cx="338555" cy="369332"/>
          </a:xfrm>
        </p:grpSpPr>
        <p:sp>
          <p:nvSpPr>
            <p:cNvPr id="107" name="Rectangle 106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5723426" y="3828962"/>
              <a:ext cx="3385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B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4826927" y="5342619"/>
            <a:ext cx="312907" cy="369332"/>
            <a:chOff x="5736250" y="3828962"/>
            <a:chExt cx="312907" cy="369332"/>
          </a:xfrm>
        </p:grpSpPr>
        <p:sp>
          <p:nvSpPr>
            <p:cNvPr id="116" name="Rectangle 115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736250" y="3828962"/>
              <a:ext cx="3129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3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5592077" y="5342619"/>
            <a:ext cx="338555" cy="369332"/>
            <a:chOff x="5723426" y="3828962"/>
            <a:chExt cx="338555" cy="369332"/>
          </a:xfrm>
        </p:grpSpPr>
        <p:sp>
          <p:nvSpPr>
            <p:cNvPr id="119" name="Rectangle 118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723426" y="3828962"/>
              <a:ext cx="3385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B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5119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9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Distance Vector: End of 3</a:t>
            </a:r>
            <a:r>
              <a:rPr lang="en-US" baseline="30000" dirty="0" smtClean="0"/>
              <a:t>rd</a:t>
            </a:r>
            <a:r>
              <a:rPr lang="en-US" dirty="0" smtClean="0"/>
              <a:t> Iteration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51" name="Content Placeholder 50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09491895"/>
              </p:ext>
            </p:extLst>
          </p:nvPr>
        </p:nvGraphicFramePr>
        <p:xfrm>
          <a:off x="4016835" y="2002678"/>
          <a:ext cx="230124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180"/>
                <a:gridCol w="754380"/>
                <a:gridCol w="7416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Dest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Next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nsolas" pitchFamily="49" charset="0"/>
                          <a:cs typeface="Consolas" pitchFamily="49" charset="0"/>
                        </a:rPr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loud 4"/>
          <p:cNvSpPr/>
          <p:nvPr/>
        </p:nvSpPr>
        <p:spPr>
          <a:xfrm>
            <a:off x="130699" y="1536396"/>
            <a:ext cx="3457410" cy="2219977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8" name="Straight Connector 7"/>
          <p:cNvCxnSpPr>
            <a:stCxn id="14" idx="4"/>
            <a:endCxn id="16" idx="2"/>
          </p:cNvCxnSpPr>
          <p:nvPr/>
        </p:nvCxnSpPr>
        <p:spPr>
          <a:xfrm>
            <a:off x="2095569" y="2178727"/>
            <a:ext cx="526567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3" idx="4"/>
            <a:endCxn id="15" idx="2"/>
          </p:cNvCxnSpPr>
          <p:nvPr/>
        </p:nvCxnSpPr>
        <p:spPr>
          <a:xfrm>
            <a:off x="1093889" y="3049588"/>
            <a:ext cx="443932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3" idx="1"/>
            <a:endCxn id="14" idx="3"/>
          </p:cNvCxnSpPr>
          <p:nvPr/>
        </p:nvCxnSpPr>
        <p:spPr>
          <a:xfrm flipV="1">
            <a:off x="722057" y="2360842"/>
            <a:ext cx="1001680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15" idx="1"/>
            <a:endCxn id="14" idx="3"/>
          </p:cNvCxnSpPr>
          <p:nvPr/>
        </p:nvCxnSpPr>
        <p:spPr>
          <a:xfrm flipH="1" flipV="1">
            <a:off x="1723737" y="2360842"/>
            <a:ext cx="185916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5" idx="1"/>
            <a:endCxn id="16" idx="3"/>
          </p:cNvCxnSpPr>
          <p:nvPr/>
        </p:nvCxnSpPr>
        <p:spPr>
          <a:xfrm flipV="1">
            <a:off x="1909653" y="2360842"/>
            <a:ext cx="1084315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927009" y="226458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180758" y="177025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3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753331" y="235346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13" name="Flowchart: Magnetic Disk 12"/>
          <p:cNvSpPr/>
          <p:nvPr/>
        </p:nvSpPr>
        <p:spPr>
          <a:xfrm>
            <a:off x="350225" y="2867473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</a:t>
            </a:r>
            <a:endParaRPr lang="en-US" dirty="0"/>
          </a:p>
        </p:txBody>
      </p:sp>
      <p:sp>
        <p:nvSpPr>
          <p:cNvPr id="14" name="Flowchart: Magnetic Disk 13"/>
          <p:cNvSpPr/>
          <p:nvPr/>
        </p:nvSpPr>
        <p:spPr>
          <a:xfrm>
            <a:off x="1351905" y="1996612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</a:t>
            </a:r>
            <a:endParaRPr lang="en-US" dirty="0"/>
          </a:p>
        </p:txBody>
      </p:sp>
      <p:sp>
        <p:nvSpPr>
          <p:cNvPr id="15" name="Flowchart: Magnetic Disk 14"/>
          <p:cNvSpPr/>
          <p:nvPr/>
        </p:nvSpPr>
        <p:spPr>
          <a:xfrm>
            <a:off x="1537821" y="2867473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</a:t>
            </a:r>
            <a:endParaRPr lang="en-US" dirty="0"/>
          </a:p>
        </p:txBody>
      </p:sp>
      <p:sp>
        <p:nvSpPr>
          <p:cNvPr id="16" name="Flowchart: Magnetic Disk 15"/>
          <p:cNvSpPr/>
          <p:nvPr/>
        </p:nvSpPr>
        <p:spPr>
          <a:xfrm>
            <a:off x="2622136" y="1996612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422270" y="250833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1137761" y="300087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7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4593778" y="1575979"/>
            <a:ext cx="11951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Node A</a:t>
            </a:r>
            <a:endParaRPr lang="en-US" sz="2400" dirty="0"/>
          </a:p>
        </p:txBody>
      </p:sp>
      <p:graphicFrame>
        <p:nvGraphicFramePr>
          <p:cNvPr id="53" name="Content Placeholder 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0531464"/>
              </p:ext>
            </p:extLst>
          </p:nvPr>
        </p:nvGraphicFramePr>
        <p:xfrm>
          <a:off x="6823139" y="2002678"/>
          <a:ext cx="230124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180"/>
                <a:gridCol w="754380"/>
                <a:gridCol w="7416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Dest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Next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4" name="TextBox 53"/>
          <p:cNvSpPr txBox="1"/>
          <p:nvPr/>
        </p:nvSpPr>
        <p:spPr>
          <a:xfrm>
            <a:off x="7391586" y="1536901"/>
            <a:ext cx="1212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Node B</a:t>
            </a:r>
            <a:endParaRPr lang="en-US" sz="2400" dirty="0"/>
          </a:p>
        </p:txBody>
      </p:sp>
      <p:graphicFrame>
        <p:nvGraphicFramePr>
          <p:cNvPr id="55" name="Content Placeholder 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8862076"/>
              </p:ext>
            </p:extLst>
          </p:nvPr>
        </p:nvGraphicFramePr>
        <p:xfrm>
          <a:off x="4016835" y="4976787"/>
          <a:ext cx="230124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180"/>
                <a:gridCol w="754380"/>
                <a:gridCol w="7416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Dest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Next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6" name="TextBox 55"/>
          <p:cNvSpPr txBox="1"/>
          <p:nvPr/>
        </p:nvSpPr>
        <p:spPr>
          <a:xfrm>
            <a:off x="4554693" y="4541218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Node C</a:t>
            </a:r>
            <a:endParaRPr lang="en-US" sz="2400" dirty="0"/>
          </a:p>
        </p:txBody>
      </p:sp>
      <p:graphicFrame>
        <p:nvGraphicFramePr>
          <p:cNvPr id="57" name="Content Placeholder 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1970842"/>
              </p:ext>
            </p:extLst>
          </p:nvPr>
        </p:nvGraphicFramePr>
        <p:xfrm>
          <a:off x="6823139" y="4976787"/>
          <a:ext cx="230124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180"/>
                <a:gridCol w="754380"/>
                <a:gridCol w="7416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Dest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Next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nsolas" pitchFamily="49" charset="0"/>
                          <a:cs typeface="Consolas" pitchFamily="49" charset="0"/>
                        </a:rPr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7360998" y="4511009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Node D</a:t>
            </a:r>
            <a:endParaRPr lang="en-US" sz="2400" dirty="0"/>
          </a:p>
        </p:txBody>
      </p:sp>
      <p:sp>
        <p:nvSpPr>
          <p:cNvPr id="28" name="Text Box 144"/>
          <p:cNvSpPr txBox="1">
            <a:spLocks noChangeArrowheads="1"/>
          </p:cNvSpPr>
          <p:nvPr/>
        </p:nvSpPr>
        <p:spPr bwMode="auto">
          <a:xfrm>
            <a:off x="-20235" y="3314757"/>
            <a:ext cx="443127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 algn="l"/>
            <a:r>
              <a:rPr lang="en-US" sz="1600" i="1" dirty="0"/>
              <a:t>…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i="1" dirty="0"/>
              <a:t> </a:t>
            </a:r>
            <a:r>
              <a:rPr lang="en-US" sz="1600" b="1" i="1" dirty="0" smtClean="0"/>
              <a:t>loop</a:t>
            </a:r>
            <a:r>
              <a:rPr lang="en-US" sz="1600" b="1" i="1" dirty="0"/>
              <a:t>:</a:t>
            </a:r>
            <a:r>
              <a:rPr lang="en-US" sz="1600" dirty="0"/>
              <a:t> </a:t>
            </a:r>
          </a:p>
          <a:p>
            <a:pPr marL="457200" indent="-457200" algn="l"/>
            <a:r>
              <a:rPr lang="en-US" sz="1600" dirty="0"/>
              <a:t>…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/>
              <a:t> </a:t>
            </a:r>
            <a:r>
              <a:rPr lang="en-US" sz="1600" b="1" dirty="0" smtClean="0"/>
              <a:t>else </a:t>
            </a:r>
            <a:r>
              <a:rPr lang="en-US" sz="1600" b="1" dirty="0"/>
              <a:t>if</a:t>
            </a:r>
            <a:r>
              <a:rPr lang="en-US" sz="1600" dirty="0"/>
              <a:t> (update D(</a:t>
            </a:r>
            <a:r>
              <a:rPr lang="en-US" sz="1600" i="1" dirty="0"/>
              <a:t>V, Y</a:t>
            </a:r>
            <a:r>
              <a:rPr lang="en-US" sz="1600" dirty="0"/>
              <a:t>) received from </a:t>
            </a:r>
            <a:r>
              <a:rPr lang="en-US" sz="1600" i="1" dirty="0"/>
              <a:t>V</a:t>
            </a:r>
            <a:r>
              <a:rPr lang="en-US" sz="1600" dirty="0"/>
              <a:t>) 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 smtClean="0"/>
              <a:t>   </a:t>
            </a:r>
            <a:r>
              <a:rPr lang="en-US" sz="1600" b="1" dirty="0"/>
              <a:t>for all</a:t>
            </a:r>
            <a:r>
              <a:rPr lang="en-US" sz="1600" dirty="0"/>
              <a:t> destinations Y </a:t>
            </a:r>
            <a:r>
              <a:rPr lang="en-US" sz="1600" b="1" dirty="0"/>
              <a:t>do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 smtClean="0"/>
              <a:t>      </a:t>
            </a:r>
            <a:r>
              <a:rPr lang="en-US" sz="1600" b="1" dirty="0"/>
              <a:t>if</a:t>
            </a:r>
            <a:r>
              <a:rPr lang="en-US" sz="1600" dirty="0"/>
              <a:t> (destination </a:t>
            </a:r>
            <a:r>
              <a:rPr lang="en-US" sz="1600" i="1" dirty="0"/>
              <a:t>Y</a:t>
            </a:r>
            <a:r>
              <a:rPr lang="en-US" sz="1600" dirty="0"/>
              <a:t> through </a:t>
            </a:r>
            <a:r>
              <a:rPr lang="en-US" sz="1600" i="1" dirty="0"/>
              <a:t>V</a:t>
            </a:r>
            <a:r>
              <a:rPr lang="en-US" sz="1600" dirty="0"/>
              <a:t>)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 smtClean="0"/>
              <a:t>        </a:t>
            </a:r>
            <a:r>
              <a:rPr lang="en-US" sz="1600" dirty="0"/>
              <a:t>D(</a:t>
            </a:r>
            <a:r>
              <a:rPr lang="en-US" sz="1600" i="1" dirty="0"/>
              <a:t>A,Y</a:t>
            </a:r>
            <a:r>
              <a:rPr lang="en-US" sz="1600" dirty="0"/>
              <a:t>) = D(</a:t>
            </a:r>
            <a:r>
              <a:rPr lang="en-US" sz="1600" i="1" dirty="0"/>
              <a:t>A,V</a:t>
            </a:r>
            <a:r>
              <a:rPr lang="en-US" sz="1600" dirty="0"/>
              <a:t>) + D(</a:t>
            </a:r>
            <a:r>
              <a:rPr lang="en-US" sz="1600" i="1" dirty="0"/>
              <a:t>V, Y</a:t>
            </a:r>
            <a:r>
              <a:rPr lang="en-US" sz="1600" dirty="0"/>
              <a:t>);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 smtClean="0"/>
              <a:t>      </a:t>
            </a:r>
            <a:r>
              <a:rPr lang="en-US" sz="1600" b="1" dirty="0"/>
              <a:t>else</a:t>
            </a:r>
            <a:endParaRPr lang="en-US" sz="1600" dirty="0">
              <a:solidFill>
                <a:schemeClr val="accent2"/>
              </a:solidFill>
            </a:endParaRP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 smtClean="0"/>
              <a:t>        D(A</a:t>
            </a:r>
            <a:r>
              <a:rPr lang="en-US" sz="1600" dirty="0"/>
              <a:t>, Y) </a:t>
            </a:r>
            <a:r>
              <a:rPr lang="en-US" sz="1600" dirty="0" smtClean="0"/>
              <a:t>=</a:t>
            </a:r>
          </a:p>
          <a:p>
            <a:pPr algn="l">
              <a:buClr>
                <a:schemeClr val="accent2"/>
              </a:buClr>
              <a:tabLst>
                <a:tab pos="1490663" algn="l"/>
              </a:tabLst>
            </a:pPr>
            <a:r>
              <a:rPr lang="en-US" sz="1600" dirty="0" smtClean="0"/>
              <a:t>	min(D(</a:t>
            </a:r>
            <a:r>
              <a:rPr lang="en-US" sz="1600" i="1" dirty="0" smtClean="0"/>
              <a:t>A</a:t>
            </a:r>
            <a:r>
              <a:rPr lang="en-US" sz="1600" i="1" dirty="0"/>
              <a:t>, Y</a:t>
            </a:r>
            <a:r>
              <a:rPr lang="en-US" sz="1600" dirty="0" smtClean="0"/>
              <a:t>),</a:t>
            </a:r>
          </a:p>
          <a:p>
            <a:pPr algn="l">
              <a:buClr>
                <a:schemeClr val="accent2"/>
              </a:buClr>
              <a:tabLst>
                <a:tab pos="1490663" algn="l"/>
              </a:tabLst>
            </a:pPr>
            <a:r>
              <a:rPr lang="en-US" sz="1600" dirty="0" smtClean="0"/>
              <a:t>	D(</a:t>
            </a:r>
            <a:r>
              <a:rPr lang="en-US" sz="1600" i="1" dirty="0" smtClean="0"/>
              <a:t>A</a:t>
            </a:r>
            <a:r>
              <a:rPr lang="en-US" sz="1600" i="1" dirty="0"/>
              <a:t>, V</a:t>
            </a:r>
            <a:r>
              <a:rPr lang="en-US" sz="1600" dirty="0"/>
              <a:t>) + D(</a:t>
            </a:r>
            <a:r>
              <a:rPr lang="en-US" sz="1600" i="1" dirty="0"/>
              <a:t>V, Y</a:t>
            </a:r>
            <a:r>
              <a:rPr lang="en-US" sz="1600" dirty="0"/>
              <a:t>));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18"/>
            </a:pPr>
            <a:r>
              <a:rPr lang="en-US" sz="1600" dirty="0"/>
              <a:t> </a:t>
            </a:r>
            <a:r>
              <a:rPr lang="en-US" sz="1600" b="1" dirty="0" smtClean="0"/>
              <a:t>if</a:t>
            </a:r>
            <a:r>
              <a:rPr lang="en-US" sz="1600" dirty="0" smtClean="0"/>
              <a:t> </a:t>
            </a:r>
            <a:r>
              <a:rPr lang="en-US" sz="1600" dirty="0"/>
              <a:t>(there is a new </a:t>
            </a:r>
            <a:r>
              <a:rPr lang="en-US" sz="1600" dirty="0" smtClean="0"/>
              <a:t>min. for </a:t>
            </a:r>
            <a:r>
              <a:rPr lang="en-US" sz="1600" dirty="0" err="1"/>
              <a:t>dest</a:t>
            </a:r>
            <a:r>
              <a:rPr lang="en-US" sz="1600" dirty="0"/>
              <a:t>. </a:t>
            </a:r>
            <a:r>
              <a:rPr lang="en-US" sz="1600" i="1" dirty="0"/>
              <a:t>Y</a:t>
            </a:r>
            <a:r>
              <a:rPr lang="en-US" sz="1600" dirty="0"/>
              <a:t>)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18"/>
            </a:pPr>
            <a:r>
              <a:rPr lang="en-US" sz="1600" dirty="0" smtClean="0"/>
              <a:t>   </a:t>
            </a:r>
            <a:r>
              <a:rPr lang="en-US" sz="1600" b="1" dirty="0" smtClean="0"/>
              <a:t>send</a:t>
            </a:r>
            <a:r>
              <a:rPr lang="en-US" sz="1600" dirty="0" smtClean="0"/>
              <a:t> </a:t>
            </a:r>
            <a:r>
              <a:rPr lang="en-US" sz="1600" dirty="0"/>
              <a:t>D(</a:t>
            </a:r>
            <a:r>
              <a:rPr lang="en-US" sz="1600" i="1" dirty="0"/>
              <a:t>A, Y</a:t>
            </a:r>
            <a:r>
              <a:rPr lang="en-US" sz="1600" dirty="0"/>
              <a:t>) to all neighbors 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18"/>
            </a:pPr>
            <a:r>
              <a:rPr lang="en-US" sz="1600" dirty="0"/>
              <a:t> </a:t>
            </a:r>
            <a:r>
              <a:rPr lang="en-US" sz="1600" b="1" dirty="0" smtClean="0"/>
              <a:t>forever</a:t>
            </a:r>
            <a:r>
              <a:rPr lang="en-US" sz="1600" dirty="0" smtClean="0"/>
              <a:t> </a:t>
            </a:r>
            <a:endParaRPr lang="en-US" sz="1600" dirty="0"/>
          </a:p>
        </p:txBody>
      </p:sp>
      <p:cxnSp>
        <p:nvCxnSpPr>
          <p:cNvPr id="34" name="Straight Arrow Connector 33"/>
          <p:cNvCxnSpPr>
            <a:stCxn id="51" idx="2"/>
            <a:endCxn id="56" idx="0"/>
          </p:cNvCxnSpPr>
          <p:nvPr/>
        </p:nvCxnSpPr>
        <p:spPr>
          <a:xfrm>
            <a:off x="5167455" y="3486038"/>
            <a:ext cx="2150" cy="105518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51" idx="3"/>
            <a:endCxn id="53" idx="1"/>
          </p:cNvCxnSpPr>
          <p:nvPr/>
        </p:nvCxnSpPr>
        <p:spPr>
          <a:xfrm>
            <a:off x="6318075" y="2744358"/>
            <a:ext cx="505064" cy="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8" name="Group 87"/>
          <p:cNvGrpSpPr/>
          <p:nvPr/>
        </p:nvGrpSpPr>
        <p:grpSpPr>
          <a:xfrm>
            <a:off x="913713" y="3655638"/>
            <a:ext cx="7677109" cy="1531092"/>
            <a:chOff x="414979" y="3333623"/>
            <a:chExt cx="8263530" cy="1523216"/>
          </a:xfrm>
        </p:grpSpPr>
        <p:sp>
          <p:nvSpPr>
            <p:cNvPr id="89" name="Rectangle 88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Content Placeholder 2"/>
            <p:cNvSpPr txBox="1">
              <a:spLocks/>
            </p:cNvSpPr>
            <p:nvPr/>
          </p:nvSpPr>
          <p:spPr>
            <a:xfrm>
              <a:off x="514376" y="3496212"/>
              <a:ext cx="8118848" cy="120830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Clr>
                  <a:schemeClr val="bg1"/>
                </a:buClr>
              </a:pPr>
              <a:r>
                <a:rPr lang="en-US" sz="3200" dirty="0" smtClean="0">
                  <a:solidFill>
                    <a:schemeClr val="bg1"/>
                  </a:solidFill>
                </a:rPr>
                <a:t>Nothing changes, algorithm terminates</a:t>
              </a:r>
            </a:p>
            <a:p>
              <a:pPr>
                <a:buClr>
                  <a:schemeClr val="bg1"/>
                </a:buClr>
              </a:pPr>
              <a:r>
                <a:rPr lang="en-US" sz="3200" dirty="0" smtClean="0">
                  <a:solidFill>
                    <a:schemeClr val="bg1"/>
                  </a:solidFill>
                </a:rPr>
                <a:t>Until something changes…</a:t>
              </a:r>
            </a:p>
          </p:txBody>
        </p:sp>
      </p:grpSp>
      <p:cxnSp>
        <p:nvCxnSpPr>
          <p:cNvPr id="33" name="Straight Arrow Connector 32"/>
          <p:cNvCxnSpPr>
            <a:endCxn id="53" idx="2"/>
          </p:cNvCxnSpPr>
          <p:nvPr/>
        </p:nvCxnSpPr>
        <p:spPr>
          <a:xfrm flipH="1" flipV="1">
            <a:off x="7973759" y="3486038"/>
            <a:ext cx="1" cy="105518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57" idx="1"/>
            <a:endCxn id="55" idx="3"/>
          </p:cNvCxnSpPr>
          <p:nvPr/>
        </p:nvCxnSpPr>
        <p:spPr>
          <a:xfrm flipH="1">
            <a:off x="6318075" y="5718467"/>
            <a:ext cx="505064" cy="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6536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1" y="1205023"/>
            <a:ext cx="520995" cy="2516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153633"/>
            <a:ext cx="533400" cy="381000"/>
          </a:xfrm>
        </p:spPr>
        <p:txBody>
          <a:bodyPr>
            <a:normAutofit/>
          </a:bodyPr>
          <a:lstStyle/>
          <a:p>
            <a:fld id="{283B9EA5-CE9A-4950-A80C-5ADF06B45BB8}" type="slidenum">
              <a:rPr lang="en-US" sz="1700" smtClean="0">
                <a:solidFill>
                  <a:schemeClr val="bg1"/>
                </a:solidFill>
              </a:rPr>
              <a:pPr/>
              <a:t>15</a:t>
            </a:fld>
            <a:endParaRPr lang="en-US" sz="17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520995" cy="1148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534632"/>
            <a:ext cx="520995" cy="53233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loud 9"/>
          <p:cNvSpPr/>
          <p:nvPr/>
        </p:nvSpPr>
        <p:spPr>
          <a:xfrm>
            <a:off x="6165212" y="607224"/>
            <a:ext cx="2579844" cy="2134402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11" name="Straight Connector 10"/>
          <p:cNvCxnSpPr>
            <a:stCxn id="18" idx="4"/>
            <a:endCxn id="20" idx="2"/>
          </p:cNvCxnSpPr>
          <p:nvPr/>
        </p:nvCxnSpPr>
        <p:spPr>
          <a:xfrm>
            <a:off x="7128402" y="2034841"/>
            <a:ext cx="443932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8" idx="1"/>
            <a:endCxn id="19" idx="3"/>
          </p:cNvCxnSpPr>
          <p:nvPr/>
        </p:nvCxnSpPr>
        <p:spPr>
          <a:xfrm flipV="1">
            <a:off x="6756570" y="1346095"/>
            <a:ext cx="593798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20" idx="1"/>
            <a:endCxn id="19" idx="3"/>
          </p:cNvCxnSpPr>
          <p:nvPr/>
        </p:nvCxnSpPr>
        <p:spPr>
          <a:xfrm flipH="1" flipV="1">
            <a:off x="7350368" y="1346095"/>
            <a:ext cx="593798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524374" y="127160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4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661868" y="128463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18" name="Flowchart: Magnetic Disk 17"/>
          <p:cNvSpPr/>
          <p:nvPr/>
        </p:nvSpPr>
        <p:spPr>
          <a:xfrm>
            <a:off x="6384738" y="1852726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</a:t>
            </a:r>
            <a:endParaRPr lang="en-US" dirty="0"/>
          </a:p>
        </p:txBody>
      </p:sp>
      <p:sp>
        <p:nvSpPr>
          <p:cNvPr id="19" name="Flowchart: Magnetic Disk 18"/>
          <p:cNvSpPr/>
          <p:nvPr/>
        </p:nvSpPr>
        <p:spPr>
          <a:xfrm>
            <a:off x="6978536" y="981865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</a:t>
            </a:r>
            <a:endParaRPr lang="en-US" dirty="0"/>
          </a:p>
        </p:txBody>
      </p:sp>
      <p:sp>
        <p:nvSpPr>
          <p:cNvPr id="20" name="Flowchart: Magnetic Disk 19"/>
          <p:cNvSpPr/>
          <p:nvPr/>
        </p:nvSpPr>
        <p:spPr>
          <a:xfrm>
            <a:off x="7572334" y="1852726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086514" y="1986123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50</a:t>
            </a:r>
            <a:endParaRPr lang="en-US" dirty="0"/>
          </a:p>
        </p:txBody>
      </p:sp>
      <p:sp>
        <p:nvSpPr>
          <p:cNvPr id="22" name="Text Box 194"/>
          <p:cNvSpPr txBox="1">
            <a:spLocks noChangeArrowheads="1"/>
          </p:cNvSpPr>
          <p:nvPr/>
        </p:nvSpPr>
        <p:spPr bwMode="auto">
          <a:xfrm>
            <a:off x="835021" y="69870"/>
            <a:ext cx="5117940" cy="35394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 algn="l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i="1" dirty="0" smtClean="0"/>
              <a:t> </a:t>
            </a:r>
            <a:r>
              <a:rPr lang="en-US" sz="1600" b="1" i="1" dirty="0" smtClean="0"/>
              <a:t>loop</a:t>
            </a:r>
            <a:r>
              <a:rPr lang="en-US" sz="1600" b="1" i="1" dirty="0"/>
              <a:t>:</a:t>
            </a:r>
            <a:r>
              <a:rPr lang="en-US" sz="1600" dirty="0"/>
              <a:t> 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 smtClean="0"/>
              <a:t>   </a:t>
            </a:r>
            <a:r>
              <a:rPr lang="en-US" sz="1600" b="1" dirty="0"/>
              <a:t>wait</a:t>
            </a:r>
            <a:r>
              <a:rPr lang="en-US" sz="1600" dirty="0"/>
              <a:t> (link cost update or update message)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 smtClean="0"/>
              <a:t>   </a:t>
            </a:r>
            <a:r>
              <a:rPr lang="en-US" sz="1600" b="1" dirty="0"/>
              <a:t>if</a:t>
            </a:r>
            <a:r>
              <a:rPr lang="en-US" sz="1600" dirty="0"/>
              <a:t> (c(</a:t>
            </a:r>
            <a:r>
              <a:rPr lang="en-US" sz="1600" i="1" dirty="0"/>
              <a:t>A</a:t>
            </a:r>
            <a:r>
              <a:rPr lang="en-US" sz="1600" dirty="0"/>
              <a:t>,</a:t>
            </a:r>
            <a:r>
              <a:rPr lang="en-US" sz="1600" i="1" dirty="0"/>
              <a:t>V</a:t>
            </a:r>
            <a:r>
              <a:rPr lang="en-US" sz="1600" dirty="0"/>
              <a:t>) changes by </a:t>
            </a:r>
            <a:r>
              <a:rPr lang="en-US" sz="1600" i="1" dirty="0"/>
              <a:t>d</a:t>
            </a:r>
            <a:r>
              <a:rPr lang="en-US" sz="1600" dirty="0"/>
              <a:t>) 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 smtClean="0"/>
              <a:t>      </a:t>
            </a:r>
            <a:r>
              <a:rPr lang="en-US" sz="1600" b="1" dirty="0"/>
              <a:t>for all</a:t>
            </a:r>
            <a:r>
              <a:rPr lang="en-US" sz="1600" dirty="0"/>
              <a:t> destinations </a:t>
            </a:r>
            <a:r>
              <a:rPr lang="en-US" sz="1600" i="1" dirty="0"/>
              <a:t>Y</a:t>
            </a:r>
            <a:r>
              <a:rPr lang="en-US" sz="1600" dirty="0"/>
              <a:t> through </a:t>
            </a:r>
            <a:r>
              <a:rPr lang="en-US" sz="1600" i="1" dirty="0"/>
              <a:t>V</a:t>
            </a:r>
            <a:r>
              <a:rPr lang="en-US" sz="1600" dirty="0"/>
              <a:t> </a:t>
            </a:r>
            <a:r>
              <a:rPr lang="en-US" sz="1600" b="1" dirty="0"/>
              <a:t>do</a:t>
            </a:r>
            <a:r>
              <a:rPr lang="en-US" sz="1600" dirty="0"/>
              <a:t>   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 smtClean="0"/>
              <a:t>         </a:t>
            </a:r>
            <a:r>
              <a:rPr lang="en-US" sz="1600" dirty="0"/>
              <a:t>D(</a:t>
            </a:r>
            <a:r>
              <a:rPr lang="en-US" sz="1600" i="1" dirty="0"/>
              <a:t>A,Y</a:t>
            </a:r>
            <a:r>
              <a:rPr lang="en-US" sz="1600" dirty="0"/>
              <a:t>) =  D(</a:t>
            </a:r>
            <a:r>
              <a:rPr lang="en-US" sz="1600" i="1" dirty="0"/>
              <a:t>A,Y</a:t>
            </a:r>
            <a:r>
              <a:rPr lang="en-US" sz="1600" dirty="0"/>
              <a:t>) + </a:t>
            </a:r>
            <a:r>
              <a:rPr lang="en-US" sz="1600" i="1" dirty="0"/>
              <a:t>d</a:t>
            </a:r>
            <a:r>
              <a:rPr lang="en-US" sz="1600" dirty="0"/>
              <a:t> 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 smtClean="0"/>
              <a:t>  </a:t>
            </a:r>
            <a:r>
              <a:rPr lang="en-US" sz="1600" b="1" dirty="0" smtClean="0"/>
              <a:t> </a:t>
            </a:r>
            <a:r>
              <a:rPr lang="en-US" sz="1600" b="1" dirty="0"/>
              <a:t>else if</a:t>
            </a:r>
            <a:r>
              <a:rPr lang="en-US" sz="1600" dirty="0"/>
              <a:t> (update D(</a:t>
            </a:r>
            <a:r>
              <a:rPr lang="en-US" sz="1600" i="1" dirty="0"/>
              <a:t>V, Y</a:t>
            </a:r>
            <a:r>
              <a:rPr lang="en-US" sz="1600" dirty="0"/>
              <a:t>) received from </a:t>
            </a:r>
            <a:r>
              <a:rPr lang="en-US" sz="1600" i="1" dirty="0"/>
              <a:t>V</a:t>
            </a:r>
            <a:r>
              <a:rPr lang="en-US" sz="1600" dirty="0"/>
              <a:t>) 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 smtClean="0"/>
              <a:t>      </a:t>
            </a:r>
            <a:r>
              <a:rPr lang="en-US" sz="1600" b="1" dirty="0"/>
              <a:t>for all</a:t>
            </a:r>
            <a:r>
              <a:rPr lang="en-US" sz="1600" dirty="0"/>
              <a:t> destinations Y </a:t>
            </a:r>
            <a:r>
              <a:rPr lang="en-US" sz="1600" b="1" dirty="0"/>
              <a:t>do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 smtClean="0"/>
              <a:t>         </a:t>
            </a:r>
            <a:r>
              <a:rPr lang="en-US" sz="1600" b="1" dirty="0"/>
              <a:t>if</a:t>
            </a:r>
            <a:r>
              <a:rPr lang="en-US" sz="1600" dirty="0"/>
              <a:t> (destination </a:t>
            </a:r>
            <a:r>
              <a:rPr lang="en-US" sz="1600" i="1" dirty="0"/>
              <a:t>Y</a:t>
            </a:r>
            <a:r>
              <a:rPr lang="en-US" sz="1600" dirty="0"/>
              <a:t> through </a:t>
            </a:r>
            <a:r>
              <a:rPr lang="en-US" sz="1600" i="1" dirty="0"/>
              <a:t>V</a:t>
            </a:r>
            <a:r>
              <a:rPr lang="en-US" sz="1600" dirty="0"/>
              <a:t>)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 smtClean="0"/>
              <a:t>           </a:t>
            </a:r>
            <a:r>
              <a:rPr lang="en-US" sz="1600" dirty="0"/>
              <a:t>D(</a:t>
            </a:r>
            <a:r>
              <a:rPr lang="en-US" sz="1600" i="1" dirty="0"/>
              <a:t>A,Y</a:t>
            </a:r>
            <a:r>
              <a:rPr lang="en-US" sz="1600" dirty="0"/>
              <a:t>) = D(</a:t>
            </a:r>
            <a:r>
              <a:rPr lang="en-US" sz="1600" i="1" dirty="0"/>
              <a:t>A,V</a:t>
            </a:r>
            <a:r>
              <a:rPr lang="en-US" sz="1600" dirty="0"/>
              <a:t>) + D(</a:t>
            </a:r>
            <a:r>
              <a:rPr lang="en-US" sz="1600" i="1" dirty="0"/>
              <a:t>V, Y</a:t>
            </a:r>
            <a:r>
              <a:rPr lang="en-US" sz="1600" dirty="0"/>
              <a:t>);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 smtClean="0"/>
              <a:t>         </a:t>
            </a:r>
            <a:r>
              <a:rPr lang="en-US" sz="1600" b="1" dirty="0"/>
              <a:t>else</a:t>
            </a:r>
            <a:endParaRPr lang="en-US" sz="1600" dirty="0">
              <a:solidFill>
                <a:schemeClr val="accent2"/>
              </a:solidFill>
            </a:endParaRP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 smtClean="0"/>
              <a:t>            </a:t>
            </a:r>
            <a:r>
              <a:rPr lang="en-US" sz="1600" dirty="0"/>
              <a:t>D(A, Y) = min(D(</a:t>
            </a:r>
            <a:r>
              <a:rPr lang="en-US" sz="1600" i="1" dirty="0"/>
              <a:t>A, Y</a:t>
            </a:r>
            <a:r>
              <a:rPr lang="en-US" sz="1600" dirty="0"/>
              <a:t>), D(</a:t>
            </a:r>
            <a:r>
              <a:rPr lang="en-US" sz="1600" i="1" dirty="0"/>
              <a:t>A, V</a:t>
            </a:r>
            <a:r>
              <a:rPr lang="en-US" sz="1600" dirty="0"/>
              <a:t>) + D(</a:t>
            </a:r>
            <a:r>
              <a:rPr lang="en-US" sz="1600" i="1" dirty="0"/>
              <a:t>V, Y</a:t>
            </a:r>
            <a:r>
              <a:rPr lang="en-US" sz="1600" dirty="0"/>
              <a:t>));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 smtClean="0"/>
              <a:t>   </a:t>
            </a:r>
            <a:r>
              <a:rPr lang="en-US" sz="1600" b="1" dirty="0"/>
              <a:t>if</a:t>
            </a:r>
            <a:r>
              <a:rPr lang="en-US" sz="1600" dirty="0"/>
              <a:t> (there is a new minimum for destination Y)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 smtClean="0"/>
              <a:t>     </a:t>
            </a:r>
            <a:r>
              <a:rPr lang="en-US" sz="1600" b="1" dirty="0"/>
              <a:t>send</a:t>
            </a:r>
            <a:r>
              <a:rPr lang="en-US" sz="1600" dirty="0"/>
              <a:t> D(</a:t>
            </a:r>
            <a:r>
              <a:rPr lang="en-US" sz="1600" i="1" dirty="0"/>
              <a:t>A, Y</a:t>
            </a:r>
            <a:r>
              <a:rPr lang="en-US" sz="1600" dirty="0"/>
              <a:t>) to all neighbors 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 smtClean="0"/>
              <a:t> </a:t>
            </a:r>
            <a:r>
              <a:rPr lang="en-US" sz="1600" b="1" dirty="0"/>
              <a:t>forever</a:t>
            </a:r>
            <a:r>
              <a:rPr lang="en-US" sz="1600" dirty="0"/>
              <a:t> 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6524374" y="1284635"/>
            <a:ext cx="356187" cy="461665"/>
            <a:chOff x="5743934" y="3828962"/>
            <a:chExt cx="297539" cy="384721"/>
          </a:xfrm>
        </p:grpSpPr>
        <p:sp>
          <p:nvSpPr>
            <p:cNvPr id="24" name="Rectangle 23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743934" y="3828962"/>
              <a:ext cx="297539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1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526074" y="4228973"/>
            <a:ext cx="1212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Node B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517257" y="5491576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Node C</a:t>
            </a:r>
            <a:endParaRPr lang="en-US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4779223" y="6405974"/>
            <a:ext cx="8577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Time</a:t>
            </a:r>
            <a:endParaRPr lang="en-US" sz="2400" dirty="0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1828791" y="6405974"/>
            <a:ext cx="7021295" cy="1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318594"/>
              </p:ext>
            </p:extLst>
          </p:nvPr>
        </p:nvGraphicFramePr>
        <p:xfrm>
          <a:off x="1817901" y="3892659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4114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101734"/>
              </p:ext>
            </p:extLst>
          </p:nvPr>
        </p:nvGraphicFramePr>
        <p:xfrm>
          <a:off x="1817901" y="5166288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4114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192048"/>
              </p:ext>
            </p:extLst>
          </p:nvPr>
        </p:nvGraphicFramePr>
        <p:xfrm>
          <a:off x="3666548" y="3892519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4114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en-US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442239"/>
              </p:ext>
            </p:extLst>
          </p:nvPr>
        </p:nvGraphicFramePr>
        <p:xfrm>
          <a:off x="3666548" y="5166148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4114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448875"/>
              </p:ext>
            </p:extLst>
          </p:nvPr>
        </p:nvGraphicFramePr>
        <p:xfrm>
          <a:off x="5515195" y="3892658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4114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887052"/>
              </p:ext>
            </p:extLst>
          </p:nvPr>
        </p:nvGraphicFramePr>
        <p:xfrm>
          <a:off x="5515195" y="5166287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4114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2</a:t>
                      </a:r>
                      <a:endParaRPr lang="en-US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502446"/>
              </p:ext>
            </p:extLst>
          </p:nvPr>
        </p:nvGraphicFramePr>
        <p:xfrm>
          <a:off x="7363841" y="3892658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4114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769454"/>
              </p:ext>
            </p:extLst>
          </p:nvPr>
        </p:nvGraphicFramePr>
        <p:xfrm>
          <a:off x="7363841" y="5166287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4114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3" name="Straight Arrow Connector 42"/>
          <p:cNvCxnSpPr>
            <a:stCxn id="32" idx="3"/>
            <a:endCxn id="36" idx="1"/>
          </p:cNvCxnSpPr>
          <p:nvPr/>
        </p:nvCxnSpPr>
        <p:spPr>
          <a:xfrm>
            <a:off x="4900988" y="4448779"/>
            <a:ext cx="614207" cy="1273768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6" idx="3"/>
            <a:endCxn id="38" idx="1"/>
          </p:cNvCxnSpPr>
          <p:nvPr/>
        </p:nvCxnSpPr>
        <p:spPr>
          <a:xfrm flipV="1">
            <a:off x="6749635" y="4448918"/>
            <a:ext cx="614206" cy="1273629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47"/>
          <p:cNvGrpSpPr/>
          <p:nvPr/>
        </p:nvGrpSpPr>
        <p:grpSpPr>
          <a:xfrm flipH="1">
            <a:off x="1090696" y="2709623"/>
            <a:ext cx="3450769" cy="954107"/>
            <a:chOff x="1219200" y="4876799"/>
            <a:chExt cx="5181605" cy="1384995"/>
          </a:xfrm>
        </p:grpSpPr>
        <p:sp>
          <p:nvSpPr>
            <p:cNvPr id="49" name="Rectangular Callout 48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-36661"/>
                <a:gd name="adj2" fmla="val 117556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219205" y="4876799"/>
              <a:ext cx="51816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Link Cost Changes,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Algorithm Starts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 flipH="1">
            <a:off x="6838563" y="2709623"/>
            <a:ext cx="2211206" cy="954107"/>
            <a:chOff x="1219200" y="4876799"/>
            <a:chExt cx="5181605" cy="1384995"/>
          </a:xfrm>
        </p:grpSpPr>
        <p:sp>
          <p:nvSpPr>
            <p:cNvPr id="52" name="Rectangular Callout 51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8023"/>
                <a:gd name="adj2" fmla="val 87892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219205" y="4876799"/>
              <a:ext cx="51816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Algorithm Terminates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2516770" y="2793322"/>
            <a:ext cx="4768436" cy="786707"/>
            <a:chOff x="414979" y="3333623"/>
            <a:chExt cx="8263530" cy="1523216"/>
          </a:xfrm>
        </p:grpSpPr>
        <p:sp>
          <p:nvSpPr>
            <p:cNvPr id="55" name="Rectangle 54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Content Placeholder 2"/>
            <p:cNvSpPr txBox="1">
              <a:spLocks/>
            </p:cNvSpPr>
            <p:nvPr/>
          </p:nvSpPr>
          <p:spPr>
            <a:xfrm>
              <a:off x="514377" y="3496212"/>
              <a:ext cx="8118848" cy="136062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14300" indent="0">
                <a:buClr>
                  <a:schemeClr val="bg1"/>
                </a:buClr>
                <a:buNone/>
              </a:pPr>
              <a:r>
                <a:rPr lang="en-US" sz="3200" dirty="0" smtClean="0">
                  <a:solidFill>
                    <a:schemeClr val="bg1"/>
                  </a:solidFill>
                </a:rPr>
                <a:t>Good news travels fast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43496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 to Infinity Problem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t>16</a:t>
            </a:fld>
            <a:endParaRPr lang="en-US"/>
          </a:p>
        </p:txBody>
      </p:sp>
      <p:sp>
        <p:nvSpPr>
          <p:cNvPr id="7" name="Cloud 6"/>
          <p:cNvSpPr/>
          <p:nvPr/>
        </p:nvSpPr>
        <p:spPr>
          <a:xfrm>
            <a:off x="6324301" y="1574311"/>
            <a:ext cx="2579844" cy="2134402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8" name="Straight Connector 7"/>
          <p:cNvCxnSpPr>
            <a:stCxn id="13" idx="4"/>
            <a:endCxn id="15" idx="2"/>
          </p:cNvCxnSpPr>
          <p:nvPr/>
        </p:nvCxnSpPr>
        <p:spPr>
          <a:xfrm>
            <a:off x="7287491" y="3001928"/>
            <a:ext cx="443932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13" idx="1"/>
            <a:endCxn id="14" idx="3"/>
          </p:cNvCxnSpPr>
          <p:nvPr/>
        </p:nvCxnSpPr>
        <p:spPr>
          <a:xfrm flipV="1">
            <a:off x="6915659" y="2313182"/>
            <a:ext cx="593798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5" idx="1"/>
            <a:endCxn id="14" idx="3"/>
          </p:cNvCxnSpPr>
          <p:nvPr/>
        </p:nvCxnSpPr>
        <p:spPr>
          <a:xfrm flipH="1" flipV="1">
            <a:off x="7509457" y="2313182"/>
            <a:ext cx="593798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683463" y="223869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4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820957" y="225172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13" name="Flowchart: Magnetic Disk 12"/>
          <p:cNvSpPr/>
          <p:nvPr/>
        </p:nvSpPr>
        <p:spPr>
          <a:xfrm>
            <a:off x="6543827" y="2819813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</a:t>
            </a:r>
            <a:endParaRPr lang="en-US" dirty="0"/>
          </a:p>
        </p:txBody>
      </p:sp>
      <p:sp>
        <p:nvSpPr>
          <p:cNvPr id="14" name="Flowchart: Magnetic Disk 13"/>
          <p:cNvSpPr/>
          <p:nvPr/>
        </p:nvSpPr>
        <p:spPr>
          <a:xfrm>
            <a:off x="7137625" y="1948952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</a:t>
            </a:r>
            <a:endParaRPr lang="en-US" dirty="0"/>
          </a:p>
        </p:txBody>
      </p:sp>
      <p:sp>
        <p:nvSpPr>
          <p:cNvPr id="15" name="Flowchart: Magnetic Disk 14"/>
          <p:cNvSpPr/>
          <p:nvPr/>
        </p:nvSpPr>
        <p:spPr>
          <a:xfrm>
            <a:off x="7731423" y="2819813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245603" y="2953210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50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6445313" y="2251722"/>
            <a:ext cx="689774" cy="461665"/>
            <a:chOff x="5672293" y="3828962"/>
            <a:chExt cx="440818" cy="384721"/>
          </a:xfrm>
        </p:grpSpPr>
        <p:sp>
          <p:nvSpPr>
            <p:cNvPr id="18" name="Rectangle 17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672293" y="3828962"/>
              <a:ext cx="440818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60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8817" y="4228971"/>
            <a:ext cx="1212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Node B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0" y="5491574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Node C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4261966" y="6396335"/>
            <a:ext cx="8577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Time</a:t>
            </a:r>
            <a:endParaRPr lang="en-US" sz="2400" dirty="0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1311534" y="6405972"/>
            <a:ext cx="7021295" cy="1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528529"/>
              </p:ext>
            </p:extLst>
          </p:nvPr>
        </p:nvGraphicFramePr>
        <p:xfrm>
          <a:off x="1300644" y="3892657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4114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598318"/>
              </p:ext>
            </p:extLst>
          </p:nvPr>
        </p:nvGraphicFramePr>
        <p:xfrm>
          <a:off x="1300644" y="5166286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4114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962142"/>
              </p:ext>
            </p:extLst>
          </p:nvPr>
        </p:nvGraphicFramePr>
        <p:xfrm>
          <a:off x="3149291" y="3892517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4114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6</a:t>
                      </a:r>
                      <a:endParaRPr lang="en-US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C</a:t>
                      </a:r>
                      <a:endParaRPr lang="en-US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207488"/>
              </p:ext>
            </p:extLst>
          </p:nvPr>
        </p:nvGraphicFramePr>
        <p:xfrm>
          <a:off x="3149291" y="5166146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4114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596269"/>
              </p:ext>
            </p:extLst>
          </p:nvPr>
        </p:nvGraphicFramePr>
        <p:xfrm>
          <a:off x="4997938" y="3892656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4114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775638"/>
              </p:ext>
            </p:extLst>
          </p:nvPr>
        </p:nvGraphicFramePr>
        <p:xfrm>
          <a:off x="4997938" y="5166285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4114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7</a:t>
                      </a:r>
                      <a:endParaRPr lang="en-US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57050"/>
              </p:ext>
            </p:extLst>
          </p:nvPr>
        </p:nvGraphicFramePr>
        <p:xfrm>
          <a:off x="6846584" y="3892656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4114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8</a:t>
                      </a:r>
                      <a:endParaRPr lang="en-US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046060"/>
              </p:ext>
            </p:extLst>
          </p:nvPr>
        </p:nvGraphicFramePr>
        <p:xfrm>
          <a:off x="6846584" y="5166285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4114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2" name="Straight Arrow Connector 31"/>
          <p:cNvCxnSpPr>
            <a:stCxn id="26" idx="3"/>
            <a:endCxn id="29" idx="1"/>
          </p:cNvCxnSpPr>
          <p:nvPr/>
        </p:nvCxnSpPr>
        <p:spPr>
          <a:xfrm>
            <a:off x="4383731" y="4448777"/>
            <a:ext cx="614207" cy="1273768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9" idx="3"/>
            <a:endCxn id="30" idx="1"/>
          </p:cNvCxnSpPr>
          <p:nvPr/>
        </p:nvCxnSpPr>
        <p:spPr>
          <a:xfrm flipV="1">
            <a:off x="6232378" y="4448916"/>
            <a:ext cx="614206" cy="1273629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8058803" y="4448638"/>
            <a:ext cx="614207" cy="1273768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 flipH="1">
            <a:off x="239486" y="1730831"/>
            <a:ext cx="5170714" cy="2246769"/>
            <a:chOff x="1219200" y="4876799"/>
            <a:chExt cx="5181605" cy="1649457"/>
          </a:xfrm>
        </p:grpSpPr>
        <p:sp>
          <p:nvSpPr>
            <p:cNvPr id="40" name="Rectangular Callout 39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-15402"/>
                <a:gd name="adj2" fmla="val 85820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219205" y="4876799"/>
              <a:ext cx="5181600" cy="16494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marR="0" lvl="0" indent="-45720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Node B knows D(C,</a:t>
              </a:r>
              <a:r>
                <a:rPr kumimoji="0" lang="en-US" sz="2800" b="0" i="0" u="none" strike="noStrike" kern="0" cap="none" spc="0" normalizeH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 A</a:t>
              </a: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) = 5</a:t>
              </a:r>
            </a:p>
            <a:p>
              <a:pPr marL="457200" marR="0" lvl="0" indent="-45720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However, B does not know the path is C </a:t>
              </a:r>
              <a:r>
                <a:rPr lang="en-US" sz="2800" kern="0" dirty="0" smtClean="0">
                  <a:solidFill>
                    <a:sysClr val="window" lastClr="FFFFFF"/>
                  </a:solidFill>
                  <a:sym typeface="Wingdings" pitchFamily="2" charset="2"/>
                </a:rPr>
                <a:t> B  A</a:t>
              </a:r>
            </a:p>
            <a:p>
              <a:pPr marL="457200" marR="0" lvl="0" indent="-45720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sym typeface="Wingdings" pitchFamily="2" charset="2"/>
                </a:rPr>
                <a:t>Thus,</a:t>
              </a:r>
              <a:r>
                <a:rPr kumimoji="0" lang="en-US" sz="2800" b="0" i="0" u="none" strike="noStrike" kern="0" cap="none" spc="0" normalizeH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sym typeface="Wingdings" pitchFamily="2" charset="2"/>
                </a:rPr>
                <a:t> D(B,A) = 6 !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2" name="Rectangle 41"/>
          <p:cNvSpPr/>
          <p:nvPr/>
        </p:nvSpPr>
        <p:spPr>
          <a:xfrm>
            <a:off x="3158251" y="5524641"/>
            <a:ext cx="1225479" cy="364531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2253458" y="2813984"/>
            <a:ext cx="4768436" cy="786707"/>
            <a:chOff x="414979" y="3333623"/>
            <a:chExt cx="8263530" cy="1523216"/>
          </a:xfrm>
        </p:grpSpPr>
        <p:sp>
          <p:nvSpPr>
            <p:cNvPr id="44" name="Rectangle 43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Content Placeholder 2"/>
            <p:cNvSpPr txBox="1">
              <a:spLocks/>
            </p:cNvSpPr>
            <p:nvPr/>
          </p:nvSpPr>
          <p:spPr>
            <a:xfrm>
              <a:off x="514377" y="3496212"/>
              <a:ext cx="8118848" cy="136062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14300" indent="0">
                <a:buClr>
                  <a:schemeClr val="bg1"/>
                </a:buClr>
                <a:buNone/>
              </a:pPr>
              <a:r>
                <a:rPr lang="en-US" sz="3200" dirty="0" smtClean="0">
                  <a:solidFill>
                    <a:schemeClr val="bg1"/>
                  </a:solidFill>
                </a:rPr>
                <a:t>Bad news travels slowly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6459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Poisoned Reverse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t>17</a:t>
            </a:fld>
            <a:endParaRPr lang="en-US"/>
          </a:p>
        </p:txBody>
      </p:sp>
      <p:sp>
        <p:nvSpPr>
          <p:cNvPr id="7" name="Cloud 6"/>
          <p:cNvSpPr/>
          <p:nvPr/>
        </p:nvSpPr>
        <p:spPr>
          <a:xfrm>
            <a:off x="6324301" y="1574311"/>
            <a:ext cx="2579844" cy="2134402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8" name="Straight Connector 7"/>
          <p:cNvCxnSpPr>
            <a:stCxn id="13" idx="4"/>
            <a:endCxn id="15" idx="2"/>
          </p:cNvCxnSpPr>
          <p:nvPr/>
        </p:nvCxnSpPr>
        <p:spPr>
          <a:xfrm>
            <a:off x="7287491" y="3001928"/>
            <a:ext cx="443932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13" idx="1"/>
            <a:endCxn id="14" idx="3"/>
          </p:cNvCxnSpPr>
          <p:nvPr/>
        </p:nvCxnSpPr>
        <p:spPr>
          <a:xfrm flipV="1">
            <a:off x="6915659" y="2313182"/>
            <a:ext cx="593798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5" idx="1"/>
            <a:endCxn id="14" idx="3"/>
          </p:cNvCxnSpPr>
          <p:nvPr/>
        </p:nvCxnSpPr>
        <p:spPr>
          <a:xfrm flipH="1" flipV="1">
            <a:off x="7509457" y="2313182"/>
            <a:ext cx="593798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683463" y="223869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4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820957" y="225172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13" name="Flowchart: Magnetic Disk 12"/>
          <p:cNvSpPr/>
          <p:nvPr/>
        </p:nvSpPr>
        <p:spPr>
          <a:xfrm>
            <a:off x="6543827" y="2819813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</a:t>
            </a:r>
            <a:endParaRPr lang="en-US" dirty="0"/>
          </a:p>
        </p:txBody>
      </p:sp>
      <p:sp>
        <p:nvSpPr>
          <p:cNvPr id="14" name="Flowchart: Magnetic Disk 13"/>
          <p:cNvSpPr/>
          <p:nvPr/>
        </p:nvSpPr>
        <p:spPr>
          <a:xfrm>
            <a:off x="7137625" y="1948952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</a:t>
            </a:r>
            <a:endParaRPr lang="en-US" dirty="0"/>
          </a:p>
        </p:txBody>
      </p:sp>
      <p:sp>
        <p:nvSpPr>
          <p:cNvPr id="15" name="Flowchart: Magnetic Disk 14"/>
          <p:cNvSpPr/>
          <p:nvPr/>
        </p:nvSpPr>
        <p:spPr>
          <a:xfrm>
            <a:off x="7731423" y="2819813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245603" y="2953210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50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6445313" y="2251722"/>
            <a:ext cx="689774" cy="461665"/>
            <a:chOff x="5672293" y="3828962"/>
            <a:chExt cx="440818" cy="384721"/>
          </a:xfrm>
        </p:grpSpPr>
        <p:sp>
          <p:nvSpPr>
            <p:cNvPr id="18" name="Rectangle 17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672293" y="3828962"/>
              <a:ext cx="440818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60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8817" y="4228971"/>
            <a:ext cx="1212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Node B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0" y="5491574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Node C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4261966" y="6396335"/>
            <a:ext cx="8577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Time</a:t>
            </a:r>
            <a:endParaRPr lang="en-US" sz="2400" dirty="0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1311534" y="6405972"/>
            <a:ext cx="7021295" cy="1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7042251"/>
              </p:ext>
            </p:extLst>
          </p:nvPr>
        </p:nvGraphicFramePr>
        <p:xfrm>
          <a:off x="1300644" y="3892657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4114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765960"/>
              </p:ext>
            </p:extLst>
          </p:nvPr>
        </p:nvGraphicFramePr>
        <p:xfrm>
          <a:off x="1300644" y="5166286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4114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315668"/>
              </p:ext>
            </p:extLst>
          </p:nvPr>
        </p:nvGraphicFramePr>
        <p:xfrm>
          <a:off x="3149291" y="3892517"/>
          <a:ext cx="13233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5003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60</a:t>
                      </a:r>
                      <a:endParaRPr lang="en-US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265800"/>
              </p:ext>
            </p:extLst>
          </p:nvPr>
        </p:nvGraphicFramePr>
        <p:xfrm>
          <a:off x="3149291" y="5166146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4114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16614"/>
              </p:ext>
            </p:extLst>
          </p:nvPr>
        </p:nvGraphicFramePr>
        <p:xfrm>
          <a:off x="4997938" y="3892656"/>
          <a:ext cx="13233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5003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398134"/>
              </p:ext>
            </p:extLst>
          </p:nvPr>
        </p:nvGraphicFramePr>
        <p:xfrm>
          <a:off x="4997938" y="5166285"/>
          <a:ext cx="13233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5003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50</a:t>
                      </a:r>
                      <a:endParaRPr lang="en-US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A</a:t>
                      </a:r>
                      <a:endParaRPr lang="en-US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365595"/>
              </p:ext>
            </p:extLst>
          </p:nvPr>
        </p:nvGraphicFramePr>
        <p:xfrm>
          <a:off x="6846584" y="3892656"/>
          <a:ext cx="13233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5003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51</a:t>
                      </a:r>
                      <a:endParaRPr lang="en-US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C</a:t>
                      </a:r>
                      <a:endParaRPr lang="en-US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237221"/>
              </p:ext>
            </p:extLst>
          </p:nvPr>
        </p:nvGraphicFramePr>
        <p:xfrm>
          <a:off x="6846584" y="5166285"/>
          <a:ext cx="13233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500380"/>
                <a:gridCol w="411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2" name="Straight Arrow Connector 31"/>
          <p:cNvCxnSpPr>
            <a:stCxn id="26" idx="3"/>
            <a:endCxn id="29" idx="1"/>
          </p:cNvCxnSpPr>
          <p:nvPr/>
        </p:nvCxnSpPr>
        <p:spPr>
          <a:xfrm>
            <a:off x="4472631" y="4448777"/>
            <a:ext cx="525307" cy="1273768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9" idx="3"/>
            <a:endCxn id="30" idx="1"/>
          </p:cNvCxnSpPr>
          <p:nvPr/>
        </p:nvCxnSpPr>
        <p:spPr>
          <a:xfrm flipV="1">
            <a:off x="6321278" y="4448916"/>
            <a:ext cx="525306" cy="1273629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ontent Placeholder 5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1872342"/>
          </a:xfrm>
        </p:spPr>
        <p:txBody>
          <a:bodyPr>
            <a:normAutofit/>
          </a:bodyPr>
          <a:lstStyle/>
          <a:p>
            <a:r>
              <a:rPr lang="en-US" dirty="0" smtClean="0"/>
              <a:t>If C routes through B to get to A</a:t>
            </a:r>
          </a:p>
          <a:p>
            <a:pPr lvl="1"/>
            <a:r>
              <a:rPr lang="en-US" dirty="0" smtClean="0"/>
              <a:t>C tells B that D(C, A) =</a:t>
            </a:r>
            <a:r>
              <a:rPr lang="en-US" sz="2800" dirty="0" smtClean="0"/>
              <a:t> </a:t>
            </a:r>
            <a:r>
              <a:rPr lang="en-US" sz="3200" dirty="0">
                <a:latin typeface="Consolas" pitchFamily="49" charset="0"/>
                <a:cs typeface="Consolas" pitchFamily="49" charset="0"/>
              </a:rPr>
              <a:t>∞</a:t>
            </a:r>
            <a:endParaRPr lang="en-US" sz="2800" dirty="0"/>
          </a:p>
          <a:p>
            <a:pPr lvl="1"/>
            <a:r>
              <a:rPr lang="en-US" dirty="0" smtClean="0"/>
              <a:t>Thus, B won’t route to A via C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657673" y="2426393"/>
            <a:ext cx="7848600" cy="2988103"/>
            <a:chOff x="414979" y="3333623"/>
            <a:chExt cx="8263530" cy="1523216"/>
          </a:xfrm>
        </p:grpSpPr>
        <p:sp>
          <p:nvSpPr>
            <p:cNvPr id="48" name="Rectangle 47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Content Placeholder 2"/>
            <p:cNvSpPr txBox="1">
              <a:spLocks/>
            </p:cNvSpPr>
            <p:nvPr/>
          </p:nvSpPr>
          <p:spPr>
            <a:xfrm>
              <a:off x="514377" y="3496212"/>
              <a:ext cx="8118848" cy="136062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14300" indent="0">
                <a:buClr>
                  <a:schemeClr val="bg1"/>
                </a:buClr>
                <a:buNone/>
              </a:pPr>
              <a:r>
                <a:rPr lang="en-US" sz="3200" dirty="0" smtClean="0">
                  <a:solidFill>
                    <a:schemeClr val="bg1"/>
                  </a:solidFill>
                </a:rPr>
                <a:t>Does this completely solve this count to infinity problem?</a:t>
              </a:r>
            </a:p>
            <a:p>
              <a:pPr marL="114300" indent="0" algn="ctr">
                <a:buClr>
                  <a:schemeClr val="bg1"/>
                </a:buClr>
                <a:buNone/>
              </a:pPr>
              <a:r>
                <a:rPr lang="en-US" sz="3200" dirty="0" smtClean="0">
                  <a:solidFill>
                    <a:schemeClr val="bg1"/>
                  </a:solidFill>
                </a:rPr>
                <a:t>NO</a:t>
              </a:r>
            </a:p>
            <a:p>
              <a:pPr marL="114300" indent="0">
                <a:buClr>
                  <a:schemeClr val="bg1"/>
                </a:buClr>
                <a:buNone/>
              </a:pPr>
              <a:r>
                <a:rPr lang="en-US" sz="3200" dirty="0" smtClean="0">
                  <a:solidFill>
                    <a:schemeClr val="bg1"/>
                  </a:solidFill>
                </a:rPr>
                <a:t>Multipath loops can still trigger the issue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2434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39490" y="2127102"/>
            <a:ext cx="8562995" cy="3807725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Distance Vector Routing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400" dirty="0" smtClean="0"/>
              <a:t>RIP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Link State Routing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400" dirty="0" smtClean="0"/>
              <a:t>OSPF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400" dirty="0" smtClean="0"/>
              <a:t>IS-IS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460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Each node knows its connectivity and cost to direct neighbors</a:t>
            </a:r>
          </a:p>
          <a:p>
            <a:r>
              <a:rPr lang="en-US" dirty="0" smtClean="0"/>
              <a:t>Each node tells every other node this information</a:t>
            </a:r>
          </a:p>
          <a:p>
            <a:r>
              <a:rPr lang="en-US" dirty="0" smtClean="0"/>
              <a:t>Each node learns complete network topology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Dijkstra</a:t>
            </a:r>
            <a:r>
              <a:rPr lang="en-US" dirty="0" smtClean="0"/>
              <a:t> to compute shortest paths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State Routing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t>19</a:t>
            </a:fld>
            <a:endParaRPr lang="en-US"/>
          </a:p>
        </p:txBody>
      </p:sp>
      <p:cxnSp>
        <p:nvCxnSpPr>
          <p:cNvPr id="14" name="Straight Connector 13"/>
          <p:cNvCxnSpPr>
            <a:stCxn id="9" idx="1"/>
            <a:endCxn id="8" idx="3"/>
          </p:cNvCxnSpPr>
          <p:nvPr/>
        </p:nvCxnSpPr>
        <p:spPr>
          <a:xfrm flipH="1">
            <a:off x="3020690" y="4375452"/>
            <a:ext cx="1144157" cy="511627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0" idx="1"/>
            <a:endCxn id="8" idx="3"/>
          </p:cNvCxnSpPr>
          <p:nvPr/>
        </p:nvCxnSpPr>
        <p:spPr>
          <a:xfrm flipH="1" flipV="1">
            <a:off x="3020690" y="4887079"/>
            <a:ext cx="1144156" cy="571801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0" idx="1"/>
            <a:endCxn id="7" idx="3"/>
          </p:cNvCxnSpPr>
          <p:nvPr/>
        </p:nvCxnSpPr>
        <p:spPr>
          <a:xfrm flipH="1">
            <a:off x="3020689" y="5458880"/>
            <a:ext cx="1144157" cy="331099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1" idx="1"/>
            <a:endCxn id="7" idx="3"/>
          </p:cNvCxnSpPr>
          <p:nvPr/>
        </p:nvCxnSpPr>
        <p:spPr>
          <a:xfrm flipH="1" flipV="1">
            <a:off x="3020689" y="5789979"/>
            <a:ext cx="1144156" cy="7087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8" idx="2"/>
            <a:endCxn id="7" idx="0"/>
          </p:cNvCxnSpPr>
          <p:nvPr/>
        </p:nvCxnSpPr>
        <p:spPr>
          <a:xfrm flipH="1">
            <a:off x="2698132" y="5077276"/>
            <a:ext cx="1" cy="522505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2" idx="2"/>
            <a:endCxn id="13" idx="0"/>
          </p:cNvCxnSpPr>
          <p:nvPr/>
        </p:nvCxnSpPr>
        <p:spPr>
          <a:xfrm>
            <a:off x="6283547" y="5077277"/>
            <a:ext cx="0" cy="522504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9" idx="3"/>
            <a:endCxn id="12" idx="1"/>
          </p:cNvCxnSpPr>
          <p:nvPr/>
        </p:nvCxnSpPr>
        <p:spPr>
          <a:xfrm>
            <a:off x="4809962" y="4375452"/>
            <a:ext cx="1151027" cy="511628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1" idx="3"/>
            <a:endCxn id="13" idx="1"/>
          </p:cNvCxnSpPr>
          <p:nvPr/>
        </p:nvCxnSpPr>
        <p:spPr>
          <a:xfrm flipV="1">
            <a:off x="4809960" y="5789979"/>
            <a:ext cx="1151029" cy="7087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10" idx="3"/>
            <a:endCxn id="12" idx="1"/>
          </p:cNvCxnSpPr>
          <p:nvPr/>
        </p:nvCxnSpPr>
        <p:spPr>
          <a:xfrm flipV="1">
            <a:off x="4809961" y="4887080"/>
            <a:ext cx="1151028" cy="57180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574" y="5599781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575" y="4696881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847" y="4185254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846" y="5268682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845" y="6308571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989" y="4696882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989" y="5599781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4" name="Straight Arrow Connector 43"/>
          <p:cNvCxnSpPr>
            <a:stCxn id="8" idx="2"/>
            <a:endCxn id="7" idx="0"/>
          </p:cNvCxnSpPr>
          <p:nvPr/>
        </p:nvCxnSpPr>
        <p:spPr>
          <a:xfrm flipH="1">
            <a:off x="2698132" y="5077276"/>
            <a:ext cx="1" cy="522505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8" idx="3"/>
            <a:endCxn id="9" idx="1"/>
          </p:cNvCxnSpPr>
          <p:nvPr/>
        </p:nvCxnSpPr>
        <p:spPr>
          <a:xfrm flipV="1">
            <a:off x="3020690" y="4375452"/>
            <a:ext cx="1144157" cy="511627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8" idx="3"/>
            <a:endCxn id="10" idx="1"/>
          </p:cNvCxnSpPr>
          <p:nvPr/>
        </p:nvCxnSpPr>
        <p:spPr>
          <a:xfrm>
            <a:off x="3020690" y="4887079"/>
            <a:ext cx="1144156" cy="571801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7" idx="3"/>
            <a:endCxn id="10" idx="1"/>
          </p:cNvCxnSpPr>
          <p:nvPr/>
        </p:nvCxnSpPr>
        <p:spPr>
          <a:xfrm flipV="1">
            <a:off x="3020689" y="5458880"/>
            <a:ext cx="1144157" cy="331099"/>
          </a:xfrm>
          <a:prstGeom prst="straightConnector1">
            <a:avLst/>
          </a:prstGeom>
          <a:ln w="57150">
            <a:solidFill>
              <a:schemeClr val="accent2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11" idx="1"/>
          </p:cNvCxnSpPr>
          <p:nvPr/>
        </p:nvCxnSpPr>
        <p:spPr>
          <a:xfrm>
            <a:off x="3020690" y="5789979"/>
            <a:ext cx="1144155" cy="70879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9" idx="3"/>
            <a:endCxn id="12" idx="1"/>
          </p:cNvCxnSpPr>
          <p:nvPr/>
        </p:nvCxnSpPr>
        <p:spPr>
          <a:xfrm>
            <a:off x="4809962" y="4375452"/>
            <a:ext cx="1151027" cy="511628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10" idx="3"/>
            <a:endCxn id="12" idx="1"/>
          </p:cNvCxnSpPr>
          <p:nvPr/>
        </p:nvCxnSpPr>
        <p:spPr>
          <a:xfrm flipV="1">
            <a:off x="4809961" y="4887080"/>
            <a:ext cx="1151028" cy="57180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11" idx="3"/>
            <a:endCxn id="13" idx="1"/>
          </p:cNvCxnSpPr>
          <p:nvPr/>
        </p:nvCxnSpPr>
        <p:spPr>
          <a:xfrm flipV="1">
            <a:off x="4809960" y="5789979"/>
            <a:ext cx="1151029" cy="70879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12" idx="2"/>
            <a:endCxn id="13" idx="0"/>
          </p:cNvCxnSpPr>
          <p:nvPr/>
        </p:nvCxnSpPr>
        <p:spPr>
          <a:xfrm>
            <a:off x="6283547" y="5077277"/>
            <a:ext cx="0" cy="522504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Group 96"/>
          <p:cNvGrpSpPr/>
          <p:nvPr/>
        </p:nvGrpSpPr>
        <p:grpSpPr>
          <a:xfrm>
            <a:off x="772649" y="2863206"/>
            <a:ext cx="2226029" cy="1403652"/>
            <a:chOff x="729342" y="2971800"/>
            <a:chExt cx="2226029" cy="1403652"/>
          </a:xfrm>
        </p:grpSpPr>
        <p:sp>
          <p:nvSpPr>
            <p:cNvPr id="95" name="Rectangular Callout 94"/>
            <p:cNvSpPr/>
            <p:nvPr/>
          </p:nvSpPr>
          <p:spPr>
            <a:xfrm flipH="1">
              <a:off x="729342" y="2971800"/>
              <a:ext cx="2226029" cy="1403652"/>
            </a:xfrm>
            <a:prstGeom prst="wedgeRectCallout">
              <a:avLst>
                <a:gd name="adj1" fmla="val -33822"/>
                <a:gd name="adj2" fmla="val 92456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cxnSp>
          <p:nvCxnSpPr>
            <p:cNvPr id="69" name="Straight Connector 68"/>
            <p:cNvCxnSpPr>
              <a:stCxn id="80" idx="1"/>
              <a:endCxn id="79" idx="3"/>
            </p:cNvCxnSpPr>
            <p:nvPr/>
          </p:nvCxnSpPr>
          <p:spPr>
            <a:xfrm flipH="1">
              <a:off x="1298005" y="3194081"/>
              <a:ext cx="337525" cy="22859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>
              <a:stCxn id="81" idx="1"/>
              <a:endCxn id="79" idx="3"/>
            </p:cNvCxnSpPr>
            <p:nvPr/>
          </p:nvCxnSpPr>
          <p:spPr>
            <a:xfrm flipH="1" flipV="1">
              <a:off x="1298005" y="3422672"/>
              <a:ext cx="337524" cy="266993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>
              <a:stCxn id="81" idx="1"/>
              <a:endCxn id="78" idx="3"/>
            </p:cNvCxnSpPr>
            <p:nvPr/>
          </p:nvCxnSpPr>
          <p:spPr>
            <a:xfrm flipH="1">
              <a:off x="1298004" y="3689665"/>
              <a:ext cx="337525" cy="254897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82" idx="1"/>
              <a:endCxn id="78" idx="3"/>
            </p:cNvCxnSpPr>
            <p:nvPr/>
          </p:nvCxnSpPr>
          <p:spPr>
            <a:xfrm flipH="1" flipV="1">
              <a:off x="1298004" y="3944562"/>
              <a:ext cx="337524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9" idx="2"/>
              <a:endCxn id="78" idx="0"/>
            </p:cNvCxnSpPr>
            <p:nvPr/>
          </p:nvCxnSpPr>
          <p:spPr>
            <a:xfrm flipH="1">
              <a:off x="1083773" y="3548994"/>
              <a:ext cx="1" cy="269245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stCxn id="83" idx="2"/>
              <a:endCxn id="84" idx="0"/>
            </p:cNvCxnSpPr>
            <p:nvPr/>
          </p:nvCxnSpPr>
          <p:spPr>
            <a:xfrm>
              <a:off x="2600848" y="3548995"/>
              <a:ext cx="0" cy="269244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stCxn id="80" idx="3"/>
              <a:endCxn id="83" idx="1"/>
            </p:cNvCxnSpPr>
            <p:nvPr/>
          </p:nvCxnSpPr>
          <p:spPr>
            <a:xfrm>
              <a:off x="2063993" y="3194081"/>
              <a:ext cx="322623" cy="2285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>
              <a:stCxn id="82" idx="3"/>
              <a:endCxn id="84" idx="1"/>
            </p:cNvCxnSpPr>
            <p:nvPr/>
          </p:nvCxnSpPr>
          <p:spPr>
            <a:xfrm flipV="1">
              <a:off x="2063991" y="3944562"/>
              <a:ext cx="322625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81" idx="3"/>
              <a:endCxn id="83" idx="1"/>
            </p:cNvCxnSpPr>
            <p:nvPr/>
          </p:nvCxnSpPr>
          <p:spPr>
            <a:xfrm flipV="1">
              <a:off x="2063992" y="3422673"/>
              <a:ext cx="322624" cy="2669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8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1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9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2" y="329634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0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30" y="3067758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1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9" y="3563342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2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8" y="4058931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3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296350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4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98" name="Group 97"/>
          <p:cNvGrpSpPr/>
          <p:nvPr/>
        </p:nvGrpSpPr>
        <p:grpSpPr>
          <a:xfrm>
            <a:off x="1745371" y="1170896"/>
            <a:ext cx="2226029" cy="1403652"/>
            <a:chOff x="729342" y="2971800"/>
            <a:chExt cx="2226029" cy="1403652"/>
          </a:xfrm>
        </p:grpSpPr>
        <p:sp>
          <p:nvSpPr>
            <p:cNvPr id="99" name="Rectangular Callout 98"/>
            <p:cNvSpPr/>
            <p:nvPr/>
          </p:nvSpPr>
          <p:spPr>
            <a:xfrm flipH="1">
              <a:off x="729342" y="2971800"/>
              <a:ext cx="2226029" cy="1403652"/>
            </a:xfrm>
            <a:prstGeom prst="wedgeRectCallout">
              <a:avLst>
                <a:gd name="adj1" fmla="val -64631"/>
                <a:gd name="adj2" fmla="val 24988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cxnSp>
          <p:nvCxnSpPr>
            <p:cNvPr id="100" name="Straight Connector 99"/>
            <p:cNvCxnSpPr>
              <a:stCxn id="111" idx="1"/>
              <a:endCxn id="110" idx="3"/>
            </p:cNvCxnSpPr>
            <p:nvPr/>
          </p:nvCxnSpPr>
          <p:spPr>
            <a:xfrm flipH="1">
              <a:off x="1298005" y="3194081"/>
              <a:ext cx="337525" cy="22859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>
              <a:stCxn id="112" idx="1"/>
              <a:endCxn id="110" idx="3"/>
            </p:cNvCxnSpPr>
            <p:nvPr/>
          </p:nvCxnSpPr>
          <p:spPr>
            <a:xfrm flipH="1" flipV="1">
              <a:off x="1298005" y="3422672"/>
              <a:ext cx="337524" cy="266993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>
              <a:stCxn id="112" idx="1"/>
              <a:endCxn id="109" idx="3"/>
            </p:cNvCxnSpPr>
            <p:nvPr/>
          </p:nvCxnSpPr>
          <p:spPr>
            <a:xfrm flipH="1">
              <a:off x="1298004" y="3689665"/>
              <a:ext cx="337525" cy="254897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>
              <a:stCxn id="113" idx="1"/>
              <a:endCxn id="109" idx="3"/>
            </p:cNvCxnSpPr>
            <p:nvPr/>
          </p:nvCxnSpPr>
          <p:spPr>
            <a:xfrm flipH="1" flipV="1">
              <a:off x="1298004" y="3944562"/>
              <a:ext cx="337524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110" idx="2"/>
              <a:endCxn id="109" idx="0"/>
            </p:cNvCxnSpPr>
            <p:nvPr/>
          </p:nvCxnSpPr>
          <p:spPr>
            <a:xfrm flipH="1">
              <a:off x="1083773" y="3548994"/>
              <a:ext cx="1" cy="269245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>
              <a:stCxn id="114" idx="2"/>
              <a:endCxn id="115" idx="0"/>
            </p:cNvCxnSpPr>
            <p:nvPr/>
          </p:nvCxnSpPr>
          <p:spPr>
            <a:xfrm>
              <a:off x="2600848" y="3548995"/>
              <a:ext cx="0" cy="269244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111" idx="3"/>
              <a:endCxn id="114" idx="1"/>
            </p:cNvCxnSpPr>
            <p:nvPr/>
          </p:nvCxnSpPr>
          <p:spPr>
            <a:xfrm>
              <a:off x="2063993" y="3194081"/>
              <a:ext cx="322623" cy="2285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>
              <a:stCxn id="113" idx="3"/>
              <a:endCxn id="115" idx="1"/>
            </p:cNvCxnSpPr>
            <p:nvPr/>
          </p:nvCxnSpPr>
          <p:spPr>
            <a:xfrm flipV="1">
              <a:off x="2063991" y="3944562"/>
              <a:ext cx="322625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>
              <a:stCxn id="112" idx="3"/>
              <a:endCxn id="114" idx="1"/>
            </p:cNvCxnSpPr>
            <p:nvPr/>
          </p:nvCxnSpPr>
          <p:spPr>
            <a:xfrm flipV="1">
              <a:off x="2063992" y="3422673"/>
              <a:ext cx="322624" cy="2669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9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1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0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2" y="329634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1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30" y="3067758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2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9" y="3563342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3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8" y="4058931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4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296350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5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6" name="Group 115"/>
          <p:cNvGrpSpPr/>
          <p:nvPr/>
        </p:nvGrpSpPr>
        <p:grpSpPr>
          <a:xfrm>
            <a:off x="5362179" y="1651926"/>
            <a:ext cx="2226029" cy="1403652"/>
            <a:chOff x="729342" y="2971800"/>
            <a:chExt cx="2226029" cy="1403652"/>
          </a:xfrm>
        </p:grpSpPr>
        <p:sp>
          <p:nvSpPr>
            <p:cNvPr id="117" name="Rectangular Callout 116"/>
            <p:cNvSpPr/>
            <p:nvPr/>
          </p:nvSpPr>
          <p:spPr>
            <a:xfrm flipH="1">
              <a:off x="729342" y="2971800"/>
              <a:ext cx="2226029" cy="1403652"/>
            </a:xfrm>
            <a:prstGeom prst="wedgeRectCallout">
              <a:avLst>
                <a:gd name="adj1" fmla="val 12635"/>
                <a:gd name="adj2" fmla="val 171560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cxnSp>
          <p:nvCxnSpPr>
            <p:cNvPr id="118" name="Straight Connector 117"/>
            <p:cNvCxnSpPr>
              <a:stCxn id="129" idx="1"/>
              <a:endCxn id="128" idx="3"/>
            </p:cNvCxnSpPr>
            <p:nvPr/>
          </p:nvCxnSpPr>
          <p:spPr>
            <a:xfrm flipH="1">
              <a:off x="1298005" y="3194081"/>
              <a:ext cx="337525" cy="22859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>
              <a:stCxn id="130" idx="1"/>
              <a:endCxn id="128" idx="3"/>
            </p:cNvCxnSpPr>
            <p:nvPr/>
          </p:nvCxnSpPr>
          <p:spPr>
            <a:xfrm flipH="1" flipV="1">
              <a:off x="1298005" y="3422672"/>
              <a:ext cx="337524" cy="266993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>
              <a:stCxn id="130" idx="1"/>
              <a:endCxn id="127" idx="3"/>
            </p:cNvCxnSpPr>
            <p:nvPr/>
          </p:nvCxnSpPr>
          <p:spPr>
            <a:xfrm flipH="1">
              <a:off x="1298004" y="3689665"/>
              <a:ext cx="337525" cy="254897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>
              <a:stCxn id="131" idx="1"/>
              <a:endCxn id="127" idx="3"/>
            </p:cNvCxnSpPr>
            <p:nvPr/>
          </p:nvCxnSpPr>
          <p:spPr>
            <a:xfrm flipH="1" flipV="1">
              <a:off x="1298004" y="3944562"/>
              <a:ext cx="337524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>
              <a:stCxn id="128" idx="2"/>
              <a:endCxn id="127" idx="0"/>
            </p:cNvCxnSpPr>
            <p:nvPr/>
          </p:nvCxnSpPr>
          <p:spPr>
            <a:xfrm flipH="1">
              <a:off x="1083773" y="3548994"/>
              <a:ext cx="1" cy="269245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>
              <a:stCxn id="132" idx="2"/>
              <a:endCxn id="133" idx="0"/>
            </p:cNvCxnSpPr>
            <p:nvPr/>
          </p:nvCxnSpPr>
          <p:spPr>
            <a:xfrm>
              <a:off x="2600848" y="3548995"/>
              <a:ext cx="0" cy="269244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>
              <a:stCxn id="129" idx="3"/>
              <a:endCxn id="132" idx="1"/>
            </p:cNvCxnSpPr>
            <p:nvPr/>
          </p:nvCxnSpPr>
          <p:spPr>
            <a:xfrm>
              <a:off x="2063993" y="3194081"/>
              <a:ext cx="322623" cy="2285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>
              <a:stCxn id="131" idx="3"/>
              <a:endCxn id="133" idx="1"/>
            </p:cNvCxnSpPr>
            <p:nvPr/>
          </p:nvCxnSpPr>
          <p:spPr>
            <a:xfrm flipV="1">
              <a:off x="2063991" y="3944562"/>
              <a:ext cx="322625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30" idx="3"/>
              <a:endCxn id="132" idx="1"/>
            </p:cNvCxnSpPr>
            <p:nvPr/>
          </p:nvCxnSpPr>
          <p:spPr>
            <a:xfrm flipV="1">
              <a:off x="2063992" y="3422673"/>
              <a:ext cx="322624" cy="2669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7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1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8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2" y="329634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9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30" y="3067758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0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9" y="3563342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1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8" y="4058931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2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296350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3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4" name="Group 133"/>
          <p:cNvGrpSpPr/>
          <p:nvPr/>
        </p:nvGrpSpPr>
        <p:grpSpPr>
          <a:xfrm>
            <a:off x="6780351" y="3161997"/>
            <a:ext cx="2226029" cy="1403652"/>
            <a:chOff x="729342" y="2971800"/>
            <a:chExt cx="2226029" cy="1403652"/>
          </a:xfrm>
        </p:grpSpPr>
        <p:sp>
          <p:nvSpPr>
            <p:cNvPr id="135" name="Rectangular Callout 134"/>
            <p:cNvSpPr/>
            <p:nvPr/>
          </p:nvSpPr>
          <p:spPr>
            <a:xfrm flipH="1">
              <a:off x="729342" y="2971800"/>
              <a:ext cx="2226029" cy="1403652"/>
            </a:xfrm>
            <a:prstGeom prst="wedgeRectCallout">
              <a:avLst>
                <a:gd name="adj1" fmla="val 69850"/>
                <a:gd name="adj2" fmla="val 13045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cxnSp>
          <p:nvCxnSpPr>
            <p:cNvPr id="136" name="Straight Connector 135"/>
            <p:cNvCxnSpPr>
              <a:stCxn id="147" idx="1"/>
              <a:endCxn id="146" idx="3"/>
            </p:cNvCxnSpPr>
            <p:nvPr/>
          </p:nvCxnSpPr>
          <p:spPr>
            <a:xfrm flipH="1">
              <a:off x="1298005" y="3194081"/>
              <a:ext cx="337525" cy="22859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>
              <a:stCxn id="148" idx="1"/>
              <a:endCxn id="146" idx="3"/>
            </p:cNvCxnSpPr>
            <p:nvPr/>
          </p:nvCxnSpPr>
          <p:spPr>
            <a:xfrm flipH="1" flipV="1">
              <a:off x="1298005" y="3422672"/>
              <a:ext cx="337524" cy="266993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>
              <a:stCxn id="148" idx="1"/>
              <a:endCxn id="145" idx="3"/>
            </p:cNvCxnSpPr>
            <p:nvPr/>
          </p:nvCxnSpPr>
          <p:spPr>
            <a:xfrm flipH="1">
              <a:off x="1298004" y="3689665"/>
              <a:ext cx="337525" cy="254897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>
              <a:stCxn id="149" idx="1"/>
              <a:endCxn id="145" idx="3"/>
            </p:cNvCxnSpPr>
            <p:nvPr/>
          </p:nvCxnSpPr>
          <p:spPr>
            <a:xfrm flipH="1" flipV="1">
              <a:off x="1298004" y="3944562"/>
              <a:ext cx="337524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>
              <a:stCxn id="146" idx="2"/>
              <a:endCxn id="145" idx="0"/>
            </p:cNvCxnSpPr>
            <p:nvPr/>
          </p:nvCxnSpPr>
          <p:spPr>
            <a:xfrm flipH="1">
              <a:off x="1083773" y="3548994"/>
              <a:ext cx="1" cy="269245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>
              <a:stCxn id="150" idx="2"/>
              <a:endCxn id="151" idx="0"/>
            </p:cNvCxnSpPr>
            <p:nvPr/>
          </p:nvCxnSpPr>
          <p:spPr>
            <a:xfrm>
              <a:off x="2600848" y="3548995"/>
              <a:ext cx="0" cy="269244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>
              <a:stCxn id="147" idx="3"/>
              <a:endCxn id="150" idx="1"/>
            </p:cNvCxnSpPr>
            <p:nvPr/>
          </p:nvCxnSpPr>
          <p:spPr>
            <a:xfrm>
              <a:off x="2063993" y="3194081"/>
              <a:ext cx="322623" cy="2285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>
              <a:stCxn id="149" idx="3"/>
              <a:endCxn id="151" idx="1"/>
            </p:cNvCxnSpPr>
            <p:nvPr/>
          </p:nvCxnSpPr>
          <p:spPr>
            <a:xfrm flipV="1">
              <a:off x="2063991" y="3944562"/>
              <a:ext cx="322625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>
              <a:stCxn id="148" idx="3"/>
              <a:endCxn id="150" idx="1"/>
            </p:cNvCxnSpPr>
            <p:nvPr/>
          </p:nvCxnSpPr>
          <p:spPr>
            <a:xfrm flipV="1">
              <a:off x="2063992" y="3422673"/>
              <a:ext cx="322624" cy="2669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5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1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6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2" y="329634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7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30" y="3067758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8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9" y="3563342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9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8" y="4058931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0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296350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1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2" name="Group 151"/>
          <p:cNvGrpSpPr/>
          <p:nvPr/>
        </p:nvGrpSpPr>
        <p:grpSpPr>
          <a:xfrm>
            <a:off x="53353" y="4805273"/>
            <a:ext cx="2226029" cy="1403652"/>
            <a:chOff x="729342" y="2971800"/>
            <a:chExt cx="2226029" cy="1403652"/>
          </a:xfrm>
        </p:grpSpPr>
        <p:sp>
          <p:nvSpPr>
            <p:cNvPr id="153" name="Rectangular Callout 152"/>
            <p:cNvSpPr/>
            <p:nvPr/>
          </p:nvSpPr>
          <p:spPr>
            <a:xfrm flipH="1">
              <a:off x="729342" y="2971800"/>
              <a:ext cx="2226029" cy="1403652"/>
            </a:xfrm>
            <a:prstGeom prst="wedgeRectCallout">
              <a:avLst>
                <a:gd name="adj1" fmla="val -62674"/>
                <a:gd name="adj2" fmla="val 17230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cxnSp>
          <p:nvCxnSpPr>
            <p:cNvPr id="154" name="Straight Connector 153"/>
            <p:cNvCxnSpPr>
              <a:stCxn id="165" idx="1"/>
              <a:endCxn id="164" idx="3"/>
            </p:cNvCxnSpPr>
            <p:nvPr/>
          </p:nvCxnSpPr>
          <p:spPr>
            <a:xfrm flipH="1">
              <a:off x="1298005" y="3194081"/>
              <a:ext cx="337525" cy="22859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>
              <a:stCxn id="166" idx="1"/>
              <a:endCxn id="164" idx="3"/>
            </p:cNvCxnSpPr>
            <p:nvPr/>
          </p:nvCxnSpPr>
          <p:spPr>
            <a:xfrm flipH="1" flipV="1">
              <a:off x="1298005" y="3422672"/>
              <a:ext cx="337524" cy="266993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>
              <a:stCxn id="166" idx="1"/>
              <a:endCxn id="163" idx="3"/>
            </p:cNvCxnSpPr>
            <p:nvPr/>
          </p:nvCxnSpPr>
          <p:spPr>
            <a:xfrm flipH="1">
              <a:off x="1298004" y="3689665"/>
              <a:ext cx="337525" cy="254897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>
              <a:stCxn id="167" idx="1"/>
              <a:endCxn id="163" idx="3"/>
            </p:cNvCxnSpPr>
            <p:nvPr/>
          </p:nvCxnSpPr>
          <p:spPr>
            <a:xfrm flipH="1" flipV="1">
              <a:off x="1298004" y="3944562"/>
              <a:ext cx="337524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>
              <a:stCxn id="164" idx="2"/>
              <a:endCxn id="163" idx="0"/>
            </p:cNvCxnSpPr>
            <p:nvPr/>
          </p:nvCxnSpPr>
          <p:spPr>
            <a:xfrm flipH="1">
              <a:off x="1083773" y="3548994"/>
              <a:ext cx="1" cy="269245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>
              <a:stCxn id="168" idx="2"/>
              <a:endCxn id="169" idx="0"/>
            </p:cNvCxnSpPr>
            <p:nvPr/>
          </p:nvCxnSpPr>
          <p:spPr>
            <a:xfrm>
              <a:off x="2600848" y="3548995"/>
              <a:ext cx="0" cy="269244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>
              <a:stCxn id="165" idx="3"/>
              <a:endCxn id="168" idx="1"/>
            </p:cNvCxnSpPr>
            <p:nvPr/>
          </p:nvCxnSpPr>
          <p:spPr>
            <a:xfrm>
              <a:off x="2063993" y="3194081"/>
              <a:ext cx="322623" cy="2285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>
              <a:stCxn id="167" idx="3"/>
              <a:endCxn id="169" idx="1"/>
            </p:cNvCxnSpPr>
            <p:nvPr/>
          </p:nvCxnSpPr>
          <p:spPr>
            <a:xfrm flipV="1">
              <a:off x="2063991" y="3944562"/>
              <a:ext cx="322625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>
              <a:stCxn id="166" idx="3"/>
              <a:endCxn id="168" idx="1"/>
            </p:cNvCxnSpPr>
            <p:nvPr/>
          </p:nvCxnSpPr>
          <p:spPr>
            <a:xfrm flipV="1">
              <a:off x="2063992" y="3422673"/>
              <a:ext cx="322624" cy="2669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3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1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4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2" y="329634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5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30" y="3067758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6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9" y="3563342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7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8" y="4058931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8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296350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9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0" name="Group 169"/>
          <p:cNvGrpSpPr/>
          <p:nvPr/>
        </p:nvGrpSpPr>
        <p:grpSpPr>
          <a:xfrm>
            <a:off x="4279543" y="130646"/>
            <a:ext cx="2226029" cy="1403652"/>
            <a:chOff x="729342" y="2971800"/>
            <a:chExt cx="2226029" cy="1403652"/>
          </a:xfrm>
        </p:grpSpPr>
        <p:sp>
          <p:nvSpPr>
            <p:cNvPr id="171" name="Rectangular Callout 170"/>
            <p:cNvSpPr/>
            <p:nvPr/>
          </p:nvSpPr>
          <p:spPr>
            <a:xfrm flipH="1">
              <a:off x="729342" y="2971800"/>
              <a:ext cx="2226029" cy="1403652"/>
            </a:xfrm>
            <a:prstGeom prst="wedgeRectCallout">
              <a:avLst>
                <a:gd name="adj1" fmla="val 46378"/>
                <a:gd name="adj2" fmla="val 246011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cxnSp>
          <p:nvCxnSpPr>
            <p:cNvPr id="172" name="Straight Connector 171"/>
            <p:cNvCxnSpPr>
              <a:stCxn id="183" idx="1"/>
              <a:endCxn id="182" idx="3"/>
            </p:cNvCxnSpPr>
            <p:nvPr/>
          </p:nvCxnSpPr>
          <p:spPr>
            <a:xfrm flipH="1">
              <a:off x="1298005" y="3194081"/>
              <a:ext cx="337525" cy="22859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>
              <a:stCxn id="184" idx="1"/>
              <a:endCxn id="182" idx="3"/>
            </p:cNvCxnSpPr>
            <p:nvPr/>
          </p:nvCxnSpPr>
          <p:spPr>
            <a:xfrm flipH="1" flipV="1">
              <a:off x="1298005" y="3422672"/>
              <a:ext cx="337524" cy="266993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>
              <a:stCxn id="184" idx="1"/>
              <a:endCxn id="181" idx="3"/>
            </p:cNvCxnSpPr>
            <p:nvPr/>
          </p:nvCxnSpPr>
          <p:spPr>
            <a:xfrm flipH="1">
              <a:off x="1298004" y="3689665"/>
              <a:ext cx="337525" cy="254897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>
              <a:stCxn id="185" idx="1"/>
              <a:endCxn id="181" idx="3"/>
            </p:cNvCxnSpPr>
            <p:nvPr/>
          </p:nvCxnSpPr>
          <p:spPr>
            <a:xfrm flipH="1" flipV="1">
              <a:off x="1298004" y="3944562"/>
              <a:ext cx="337524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>
              <a:stCxn id="182" idx="2"/>
              <a:endCxn id="181" idx="0"/>
            </p:cNvCxnSpPr>
            <p:nvPr/>
          </p:nvCxnSpPr>
          <p:spPr>
            <a:xfrm flipH="1">
              <a:off x="1083773" y="3548994"/>
              <a:ext cx="1" cy="269245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>
              <a:stCxn id="186" idx="2"/>
              <a:endCxn id="187" idx="0"/>
            </p:cNvCxnSpPr>
            <p:nvPr/>
          </p:nvCxnSpPr>
          <p:spPr>
            <a:xfrm>
              <a:off x="2600848" y="3548995"/>
              <a:ext cx="0" cy="269244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>
              <a:stCxn id="183" idx="3"/>
              <a:endCxn id="186" idx="1"/>
            </p:cNvCxnSpPr>
            <p:nvPr/>
          </p:nvCxnSpPr>
          <p:spPr>
            <a:xfrm>
              <a:off x="2063993" y="3194081"/>
              <a:ext cx="322623" cy="2285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>
              <a:stCxn id="185" idx="3"/>
              <a:endCxn id="187" idx="1"/>
            </p:cNvCxnSpPr>
            <p:nvPr/>
          </p:nvCxnSpPr>
          <p:spPr>
            <a:xfrm flipV="1">
              <a:off x="2063991" y="3944562"/>
              <a:ext cx="322625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>
              <a:stCxn id="184" idx="3"/>
              <a:endCxn id="186" idx="1"/>
            </p:cNvCxnSpPr>
            <p:nvPr/>
          </p:nvCxnSpPr>
          <p:spPr>
            <a:xfrm flipV="1">
              <a:off x="2063992" y="3422673"/>
              <a:ext cx="322624" cy="2669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81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1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2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2" y="329634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3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30" y="3067758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4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9" y="3563342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5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8" y="4058931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6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296350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7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88" name="Group 187"/>
          <p:cNvGrpSpPr/>
          <p:nvPr/>
        </p:nvGrpSpPr>
        <p:grpSpPr>
          <a:xfrm>
            <a:off x="6799803" y="5268682"/>
            <a:ext cx="2226029" cy="1403652"/>
            <a:chOff x="729342" y="2971800"/>
            <a:chExt cx="2226029" cy="1403652"/>
          </a:xfrm>
        </p:grpSpPr>
        <p:sp>
          <p:nvSpPr>
            <p:cNvPr id="189" name="Rectangular Callout 188"/>
            <p:cNvSpPr/>
            <p:nvPr/>
          </p:nvSpPr>
          <p:spPr>
            <a:xfrm flipH="1">
              <a:off x="729342" y="2971800"/>
              <a:ext cx="2226029" cy="1403652"/>
            </a:xfrm>
            <a:prstGeom prst="wedgeRectCallout">
              <a:avLst>
                <a:gd name="adj1" fmla="val 145159"/>
                <a:gd name="adj2" fmla="val 41271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cxnSp>
          <p:nvCxnSpPr>
            <p:cNvPr id="190" name="Straight Connector 189"/>
            <p:cNvCxnSpPr>
              <a:stCxn id="201" idx="1"/>
              <a:endCxn id="200" idx="3"/>
            </p:cNvCxnSpPr>
            <p:nvPr/>
          </p:nvCxnSpPr>
          <p:spPr>
            <a:xfrm flipH="1">
              <a:off x="1298005" y="3194081"/>
              <a:ext cx="337525" cy="22859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>
              <a:stCxn id="202" idx="1"/>
              <a:endCxn id="200" idx="3"/>
            </p:cNvCxnSpPr>
            <p:nvPr/>
          </p:nvCxnSpPr>
          <p:spPr>
            <a:xfrm flipH="1" flipV="1">
              <a:off x="1298005" y="3422672"/>
              <a:ext cx="337524" cy="266993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>
              <a:stCxn id="202" idx="1"/>
              <a:endCxn id="199" idx="3"/>
            </p:cNvCxnSpPr>
            <p:nvPr/>
          </p:nvCxnSpPr>
          <p:spPr>
            <a:xfrm flipH="1">
              <a:off x="1298004" y="3689665"/>
              <a:ext cx="337525" cy="254897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>
              <a:stCxn id="203" idx="1"/>
              <a:endCxn id="199" idx="3"/>
            </p:cNvCxnSpPr>
            <p:nvPr/>
          </p:nvCxnSpPr>
          <p:spPr>
            <a:xfrm flipH="1" flipV="1">
              <a:off x="1298004" y="3944562"/>
              <a:ext cx="337524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/>
            <p:cNvCxnSpPr>
              <a:stCxn id="200" idx="2"/>
              <a:endCxn id="199" idx="0"/>
            </p:cNvCxnSpPr>
            <p:nvPr/>
          </p:nvCxnSpPr>
          <p:spPr>
            <a:xfrm flipH="1">
              <a:off x="1083773" y="3548994"/>
              <a:ext cx="1" cy="269245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/>
            <p:cNvCxnSpPr>
              <a:stCxn id="204" idx="2"/>
              <a:endCxn id="205" idx="0"/>
            </p:cNvCxnSpPr>
            <p:nvPr/>
          </p:nvCxnSpPr>
          <p:spPr>
            <a:xfrm>
              <a:off x="2600848" y="3548995"/>
              <a:ext cx="0" cy="269244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>
              <a:stCxn id="201" idx="3"/>
              <a:endCxn id="204" idx="1"/>
            </p:cNvCxnSpPr>
            <p:nvPr/>
          </p:nvCxnSpPr>
          <p:spPr>
            <a:xfrm>
              <a:off x="2063993" y="3194081"/>
              <a:ext cx="322623" cy="2285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/>
            <p:cNvCxnSpPr>
              <a:stCxn id="203" idx="3"/>
              <a:endCxn id="205" idx="1"/>
            </p:cNvCxnSpPr>
            <p:nvPr/>
          </p:nvCxnSpPr>
          <p:spPr>
            <a:xfrm flipV="1">
              <a:off x="2063991" y="3944562"/>
              <a:ext cx="322625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Connector 197"/>
            <p:cNvCxnSpPr>
              <a:stCxn id="202" idx="3"/>
              <a:endCxn id="204" idx="1"/>
            </p:cNvCxnSpPr>
            <p:nvPr/>
          </p:nvCxnSpPr>
          <p:spPr>
            <a:xfrm flipV="1">
              <a:off x="2063992" y="3422673"/>
              <a:ext cx="322624" cy="2669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99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1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0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2" y="329634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1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30" y="3067758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2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9" y="3563342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3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8" y="4058931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4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296350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2595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0"/>
                            </p:stCondLst>
                            <p:childTnLst>
                              <p:par>
                                <p:cTn id="8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000"/>
                            </p:stCondLst>
                            <p:childTnLst>
                              <p:par>
                                <p:cTn id="8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Layer, Control Plane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643272" y="1561831"/>
            <a:ext cx="6351970" cy="270297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Function:</a:t>
            </a:r>
          </a:p>
          <a:p>
            <a:pPr lvl="1"/>
            <a:r>
              <a:rPr lang="en-US" dirty="0" smtClean="0"/>
              <a:t>Set up routes within a single network</a:t>
            </a:r>
          </a:p>
          <a:p>
            <a:r>
              <a:rPr lang="en-US" dirty="0" smtClean="0"/>
              <a:t>Key challenges:</a:t>
            </a:r>
          </a:p>
          <a:p>
            <a:pPr lvl="1"/>
            <a:r>
              <a:rPr lang="en-US" dirty="0" smtClean="0"/>
              <a:t>Distributing and updating routes</a:t>
            </a:r>
          </a:p>
          <a:p>
            <a:pPr lvl="1"/>
            <a:r>
              <a:rPr lang="en-US" dirty="0" smtClean="0"/>
              <a:t>Convergence time</a:t>
            </a:r>
          </a:p>
          <a:p>
            <a:pPr lvl="1"/>
            <a:r>
              <a:rPr lang="en-US" dirty="0" smtClean="0"/>
              <a:t>Avoiding loops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31208" y="2630156"/>
            <a:ext cx="2242663" cy="573177"/>
          </a:xfrm>
          <a:prstGeom prst="rect">
            <a:avLst/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Application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30946" y="3205644"/>
            <a:ext cx="2242654" cy="573177"/>
          </a:xfrm>
          <a:prstGeom prst="rect">
            <a:avLst/>
          </a:prstGeom>
          <a:solidFill>
            <a:srgbClr val="00206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Presentation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31077" y="3778821"/>
            <a:ext cx="2242654" cy="573177"/>
          </a:xfrm>
          <a:prstGeom prst="rect">
            <a:avLst/>
          </a:prstGeom>
          <a:solidFill>
            <a:srgbClr val="0070C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Session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131077" y="4351998"/>
            <a:ext cx="2242654" cy="573177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Transport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31077" y="4925175"/>
            <a:ext cx="2242654" cy="573177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31077" y="5502909"/>
            <a:ext cx="2242654" cy="573177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Data Link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131208" y="6076086"/>
            <a:ext cx="2242654" cy="573177"/>
          </a:xfrm>
          <a:prstGeom prst="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Physical</a:t>
            </a:r>
          </a:p>
        </p:txBody>
      </p:sp>
      <p:sp>
        <p:nvSpPr>
          <p:cNvPr id="20" name="Left Brace 19"/>
          <p:cNvSpPr/>
          <p:nvPr/>
        </p:nvSpPr>
        <p:spPr>
          <a:xfrm rot="5400000">
            <a:off x="3524262" y="3250789"/>
            <a:ext cx="559559" cy="2587596"/>
          </a:xfrm>
          <a:prstGeom prst="leftBrace">
            <a:avLst>
              <a:gd name="adj1" fmla="val 8333"/>
              <a:gd name="adj2" fmla="val 49996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202160" y="4929732"/>
            <a:ext cx="1234195" cy="573177"/>
          </a:xfrm>
          <a:prstGeom prst="rect">
            <a:avLst/>
          </a:prstGeom>
          <a:solidFill>
            <a:schemeClr val="tx2">
              <a:lumMod val="7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BGP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2510245" y="4929732"/>
            <a:ext cx="1234195" cy="57317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RIP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3863646" y="4929731"/>
            <a:ext cx="1234195" cy="573177"/>
          </a:xfrm>
          <a:prstGeom prst="rect">
            <a:avLst/>
          </a:prstGeom>
          <a:solidFill>
            <a:schemeClr val="tx2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OSPF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6551921" y="4954710"/>
            <a:ext cx="20994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Control Plane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270273" y="2098466"/>
            <a:ext cx="19639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Data Plane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93795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Flooding Details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105400"/>
          </a:xfrm>
        </p:spPr>
        <p:txBody>
          <a:bodyPr/>
          <a:lstStyle/>
          <a:p>
            <a:r>
              <a:rPr lang="en-US" dirty="0" smtClean="0"/>
              <a:t>Each node periodically generates Link State Packet</a:t>
            </a:r>
          </a:p>
          <a:p>
            <a:pPr lvl="1"/>
            <a:r>
              <a:rPr lang="en-US" dirty="0" smtClean="0"/>
              <a:t>ID of node generating the LSP</a:t>
            </a:r>
          </a:p>
          <a:p>
            <a:pPr lvl="1"/>
            <a:r>
              <a:rPr lang="en-US" dirty="0" smtClean="0"/>
              <a:t>List of direct neighbors and costs</a:t>
            </a:r>
          </a:p>
          <a:p>
            <a:pPr lvl="1"/>
            <a:r>
              <a:rPr lang="en-US" dirty="0" smtClean="0"/>
              <a:t>Sequence number (64-bit, assumed to never wrap)</a:t>
            </a:r>
          </a:p>
          <a:p>
            <a:pPr lvl="1"/>
            <a:r>
              <a:rPr lang="en-US" dirty="0" smtClean="0"/>
              <a:t>Time to live</a:t>
            </a:r>
          </a:p>
          <a:p>
            <a:r>
              <a:rPr lang="en-US" dirty="0" smtClean="0"/>
              <a:t>Flood is reliable (</a:t>
            </a:r>
            <a:r>
              <a:rPr lang="en-US" dirty="0" err="1" smtClean="0"/>
              <a:t>ack</a:t>
            </a:r>
            <a:r>
              <a:rPr lang="en-US" dirty="0" smtClean="0"/>
              <a:t> + retransmission)</a:t>
            </a:r>
          </a:p>
          <a:p>
            <a:r>
              <a:rPr lang="en-US" dirty="0" smtClean="0"/>
              <a:t>Sequence number “versions” each LSP</a:t>
            </a:r>
          </a:p>
          <a:p>
            <a:r>
              <a:rPr lang="en-US" dirty="0" smtClean="0"/>
              <a:t>Receivers flood LSPs to their own neighbors</a:t>
            </a:r>
          </a:p>
          <a:p>
            <a:pPr lvl="1"/>
            <a:r>
              <a:rPr lang="en-US" dirty="0" smtClean="0"/>
              <a:t>Except whoever originated the LSP</a:t>
            </a:r>
          </a:p>
          <a:p>
            <a:r>
              <a:rPr lang="en-US" dirty="0" smtClean="0"/>
              <a:t>LSPs also generated when link states change</a:t>
            </a:r>
          </a:p>
        </p:txBody>
      </p:sp>
    </p:spTree>
    <p:extLst>
      <p:ext uri="{BB962C8B-B14F-4D97-AF65-F5344CB8AC3E}">
        <p14:creationId xmlns:p14="http://schemas.microsoft.com/office/powerpoint/2010/main" val="2167241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21</a:t>
            </a:fld>
            <a:endParaRPr lang="en-US" dirty="0"/>
          </a:p>
        </p:txBody>
      </p:sp>
      <p:graphicFrame>
        <p:nvGraphicFramePr>
          <p:cNvPr id="34" name="Content Placeholder 3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85190398"/>
              </p:ext>
            </p:extLst>
          </p:nvPr>
        </p:nvGraphicFramePr>
        <p:xfrm>
          <a:off x="152400" y="1600200"/>
          <a:ext cx="8839201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2743"/>
                <a:gridCol w="1262743"/>
                <a:gridCol w="1262743"/>
                <a:gridCol w="1262743"/>
                <a:gridCol w="1262743"/>
                <a:gridCol w="1262743"/>
                <a:gridCol w="12627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Step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Start 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Wingdings" pitchFamily="2" charset="2"/>
                        </a:rPr>
                        <a:t>B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Wingdings" pitchFamily="2" charset="2"/>
                        </a:rPr>
                        <a:t>C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Wingdings" pitchFamily="2" charset="2"/>
                        </a:rPr>
                        <a:t>D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Wingdings" pitchFamily="2" charset="2"/>
                        </a:rPr>
                        <a:t>E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Wingdings" pitchFamily="2" charset="2"/>
                        </a:rPr>
                        <a:t>F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 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5, 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 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onsolas" pitchFamily="49" charset="0"/>
                          <a:cs typeface="Consolas" pitchFamily="49" charset="0"/>
                        </a:rPr>
                        <a:t>∞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onsolas" pitchFamily="49" charset="0"/>
                          <a:cs typeface="Consolas" pitchFamily="49" charset="0"/>
                        </a:rPr>
                        <a:t>∞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 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 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onsolas" pitchFamily="49" charset="0"/>
                          <a:cs typeface="Consolas" pitchFamily="49" charset="0"/>
                        </a:rPr>
                        <a:t>∞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 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 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ADEBC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ADEBCF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loud 4"/>
          <p:cNvSpPr/>
          <p:nvPr/>
        </p:nvSpPr>
        <p:spPr>
          <a:xfrm>
            <a:off x="60552" y="4606948"/>
            <a:ext cx="3530948" cy="2197849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6" name="Straight Connector 5"/>
          <p:cNvCxnSpPr>
            <a:stCxn id="18" idx="3"/>
            <a:endCxn id="17" idx="4"/>
          </p:cNvCxnSpPr>
          <p:nvPr/>
        </p:nvCxnSpPr>
        <p:spPr>
          <a:xfrm flipH="1">
            <a:off x="2915386" y="5880338"/>
            <a:ext cx="542242" cy="48450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15" idx="4"/>
            <a:endCxn id="18" idx="1"/>
          </p:cNvCxnSpPr>
          <p:nvPr/>
        </p:nvCxnSpPr>
        <p:spPr>
          <a:xfrm>
            <a:off x="2915386" y="4998248"/>
            <a:ext cx="542242" cy="554823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4" idx="4"/>
            <a:endCxn id="15" idx="2"/>
          </p:cNvCxnSpPr>
          <p:nvPr/>
        </p:nvCxnSpPr>
        <p:spPr>
          <a:xfrm>
            <a:off x="1750614" y="4998248"/>
            <a:ext cx="496576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17" idx="2"/>
            <a:endCxn id="16" idx="4"/>
          </p:cNvCxnSpPr>
          <p:nvPr/>
        </p:nvCxnSpPr>
        <p:spPr>
          <a:xfrm flipH="1">
            <a:off x="1750614" y="6364846"/>
            <a:ext cx="496576" cy="500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3" idx="3"/>
            <a:endCxn id="16" idx="2"/>
          </p:cNvCxnSpPr>
          <p:nvPr/>
        </p:nvCxnSpPr>
        <p:spPr>
          <a:xfrm>
            <a:off x="614176" y="5880338"/>
            <a:ext cx="468242" cy="48951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3" idx="1"/>
            <a:endCxn id="14" idx="3"/>
          </p:cNvCxnSpPr>
          <p:nvPr/>
        </p:nvCxnSpPr>
        <p:spPr>
          <a:xfrm flipV="1">
            <a:off x="614176" y="5161881"/>
            <a:ext cx="802340" cy="39119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16" idx="1"/>
            <a:endCxn id="14" idx="3"/>
          </p:cNvCxnSpPr>
          <p:nvPr/>
        </p:nvCxnSpPr>
        <p:spPr>
          <a:xfrm flipV="1">
            <a:off x="1416516" y="5161881"/>
            <a:ext cx="0" cy="1044333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lowchart: Magnetic Disk 12"/>
          <p:cNvSpPr/>
          <p:nvPr/>
        </p:nvSpPr>
        <p:spPr>
          <a:xfrm>
            <a:off x="280078" y="5553071"/>
            <a:ext cx="668196" cy="327267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</a:t>
            </a:r>
            <a:endParaRPr lang="en-US" dirty="0"/>
          </a:p>
        </p:txBody>
      </p:sp>
      <p:sp>
        <p:nvSpPr>
          <p:cNvPr id="14" name="Flowchart: Magnetic Disk 13"/>
          <p:cNvSpPr/>
          <p:nvPr/>
        </p:nvSpPr>
        <p:spPr>
          <a:xfrm>
            <a:off x="1082418" y="4834614"/>
            <a:ext cx="668196" cy="327267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</a:t>
            </a:r>
            <a:endParaRPr lang="en-US" dirty="0"/>
          </a:p>
        </p:txBody>
      </p:sp>
      <p:sp>
        <p:nvSpPr>
          <p:cNvPr id="15" name="Flowchart: Magnetic Disk 14"/>
          <p:cNvSpPr/>
          <p:nvPr/>
        </p:nvSpPr>
        <p:spPr>
          <a:xfrm>
            <a:off x="2247190" y="4834614"/>
            <a:ext cx="668196" cy="327267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</a:t>
            </a:r>
            <a:endParaRPr lang="en-US" dirty="0"/>
          </a:p>
        </p:txBody>
      </p:sp>
      <p:sp>
        <p:nvSpPr>
          <p:cNvPr id="16" name="Flowchart: Magnetic Disk 15"/>
          <p:cNvSpPr/>
          <p:nvPr/>
        </p:nvSpPr>
        <p:spPr>
          <a:xfrm>
            <a:off x="1082418" y="6206214"/>
            <a:ext cx="668196" cy="327267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</a:t>
            </a:r>
            <a:endParaRPr lang="en-US" dirty="0"/>
          </a:p>
        </p:txBody>
      </p:sp>
      <p:sp>
        <p:nvSpPr>
          <p:cNvPr id="17" name="Flowchart: Magnetic Disk 16"/>
          <p:cNvSpPr/>
          <p:nvPr/>
        </p:nvSpPr>
        <p:spPr>
          <a:xfrm>
            <a:off x="2247190" y="6201212"/>
            <a:ext cx="668196" cy="327267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E</a:t>
            </a:r>
            <a:endParaRPr lang="en-US" dirty="0"/>
          </a:p>
        </p:txBody>
      </p:sp>
      <p:sp>
        <p:nvSpPr>
          <p:cNvPr id="18" name="Flowchart: Magnetic Disk 17"/>
          <p:cNvSpPr/>
          <p:nvPr/>
        </p:nvSpPr>
        <p:spPr>
          <a:xfrm>
            <a:off x="3123530" y="5553071"/>
            <a:ext cx="668196" cy="327267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F</a:t>
            </a:r>
            <a:endParaRPr lang="en-US" dirty="0"/>
          </a:p>
        </p:txBody>
      </p:sp>
      <p:cxnSp>
        <p:nvCxnSpPr>
          <p:cNvPr id="19" name="Straight Connector 18"/>
          <p:cNvCxnSpPr>
            <a:stCxn id="15" idx="3"/>
            <a:endCxn id="16" idx="4"/>
          </p:cNvCxnSpPr>
          <p:nvPr/>
        </p:nvCxnSpPr>
        <p:spPr>
          <a:xfrm flipH="1">
            <a:off x="1750614" y="5161881"/>
            <a:ext cx="830674" cy="1207967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13" idx="1"/>
            <a:endCxn id="15" idx="1"/>
          </p:cNvCxnSpPr>
          <p:nvPr/>
        </p:nvCxnSpPr>
        <p:spPr>
          <a:xfrm rot="5400000" flipH="1" flipV="1">
            <a:off x="1238504" y="4210287"/>
            <a:ext cx="718457" cy="1967112"/>
          </a:xfrm>
          <a:prstGeom prst="bentConnector3">
            <a:avLst>
              <a:gd name="adj1" fmla="val 139485"/>
            </a:avLst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023742" y="4159135"/>
            <a:ext cx="320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5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39061" y="4974158"/>
            <a:ext cx="320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847328" y="4613669"/>
            <a:ext cx="320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3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152267" y="4893755"/>
            <a:ext cx="320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5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139174" y="6088242"/>
            <a:ext cx="320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847329" y="6343132"/>
            <a:ext cx="320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589978" y="6045883"/>
            <a:ext cx="320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1434523" y="5479083"/>
            <a:ext cx="320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cxnSp>
        <p:nvCxnSpPr>
          <p:cNvPr id="29" name="Straight Connector 28"/>
          <p:cNvCxnSpPr>
            <a:stCxn id="15" idx="3"/>
            <a:endCxn id="17" idx="1"/>
          </p:cNvCxnSpPr>
          <p:nvPr/>
        </p:nvCxnSpPr>
        <p:spPr>
          <a:xfrm>
            <a:off x="2581288" y="5161881"/>
            <a:ext cx="0" cy="10393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108061" y="5694124"/>
            <a:ext cx="320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3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608136" y="5481345"/>
            <a:ext cx="320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60552" y="2346593"/>
            <a:ext cx="8973279" cy="3525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33051" y="2721167"/>
            <a:ext cx="8973279" cy="3525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04619" y="3095741"/>
            <a:ext cx="8973279" cy="3525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60552" y="3468481"/>
            <a:ext cx="8973279" cy="3525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93602" y="3832038"/>
            <a:ext cx="8973279" cy="3525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 Box 89"/>
          <p:cNvSpPr txBox="1">
            <a:spLocks noChangeArrowheads="1"/>
          </p:cNvSpPr>
          <p:nvPr/>
        </p:nvSpPr>
        <p:spPr bwMode="auto">
          <a:xfrm>
            <a:off x="4908015" y="4570739"/>
            <a:ext cx="397713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 algn="l">
              <a:buClr>
                <a:schemeClr val="accent2"/>
              </a:buClr>
              <a:buFont typeface="+mj-lt"/>
              <a:buAutoNum type="arabicPeriod"/>
            </a:pPr>
            <a:r>
              <a:rPr lang="en-US" sz="2000" dirty="0" smtClean="0"/>
              <a:t> </a:t>
            </a:r>
            <a:r>
              <a:rPr lang="en-US" sz="2000" b="1" i="1" dirty="0"/>
              <a:t>Initialization:</a:t>
            </a:r>
            <a:r>
              <a:rPr lang="en-US" sz="2000" dirty="0"/>
              <a:t> 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/>
            </a:pPr>
            <a:r>
              <a:rPr lang="en-US" sz="2000" dirty="0" smtClean="0"/>
              <a:t>   </a:t>
            </a:r>
            <a:r>
              <a:rPr lang="en-US" sz="2000" dirty="0"/>
              <a:t>S = {A};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/>
            </a:pPr>
            <a:r>
              <a:rPr lang="en-US" sz="2000" dirty="0" smtClean="0"/>
              <a:t>   </a:t>
            </a:r>
            <a:r>
              <a:rPr lang="en-US" sz="2000" dirty="0"/>
              <a:t>for all nodes </a:t>
            </a:r>
            <a:r>
              <a:rPr lang="en-US" sz="2000" i="1" dirty="0"/>
              <a:t>v</a:t>
            </a:r>
            <a:r>
              <a:rPr lang="en-US" sz="2000" dirty="0"/>
              <a:t> 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/>
            </a:pPr>
            <a:r>
              <a:rPr lang="en-US" sz="2000" dirty="0" smtClean="0"/>
              <a:t>     </a:t>
            </a:r>
            <a:r>
              <a:rPr lang="en-US" sz="2000" dirty="0"/>
              <a:t>if </a:t>
            </a:r>
            <a:r>
              <a:rPr lang="en-US" sz="2000" i="1" dirty="0"/>
              <a:t>v</a:t>
            </a:r>
            <a:r>
              <a:rPr lang="en-US" sz="2000" dirty="0"/>
              <a:t> adjacent to </a:t>
            </a:r>
            <a:r>
              <a:rPr lang="en-US" sz="2000" i="1" dirty="0"/>
              <a:t>A</a:t>
            </a:r>
            <a:r>
              <a:rPr lang="en-US" sz="2000" dirty="0"/>
              <a:t> 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/>
            </a:pPr>
            <a:r>
              <a:rPr lang="en-US" sz="2000" dirty="0" smtClean="0"/>
              <a:t>       </a:t>
            </a:r>
            <a:r>
              <a:rPr lang="en-US" sz="2000" dirty="0"/>
              <a:t>then D(v) = c(</a:t>
            </a:r>
            <a:r>
              <a:rPr lang="en-US" sz="2000" dirty="0" err="1"/>
              <a:t>A,v</a:t>
            </a:r>
            <a:r>
              <a:rPr lang="en-US" sz="2000" dirty="0"/>
              <a:t>); 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/>
            </a:pPr>
            <a:r>
              <a:rPr lang="en-US" sz="2000" dirty="0" smtClean="0"/>
              <a:t>       </a:t>
            </a:r>
            <a:r>
              <a:rPr lang="en-US" sz="2000" dirty="0"/>
              <a:t>else D(v) = 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∞</a:t>
            </a:r>
            <a:r>
              <a:rPr lang="en-US" sz="2000" dirty="0" smtClean="0"/>
              <a:t>;</a:t>
            </a:r>
            <a:endParaRPr lang="en-US" sz="2000" dirty="0"/>
          </a:p>
          <a:p>
            <a:pPr algn="l"/>
            <a:r>
              <a:rPr lang="en-US" sz="2000" dirty="0"/>
              <a:t>…</a:t>
            </a:r>
          </a:p>
        </p:txBody>
      </p:sp>
      <p:sp>
        <p:nvSpPr>
          <p:cNvPr id="41" name="Text Box 91"/>
          <p:cNvSpPr txBox="1">
            <a:spLocks noChangeArrowheads="1"/>
          </p:cNvSpPr>
          <p:nvPr/>
        </p:nvSpPr>
        <p:spPr bwMode="auto">
          <a:xfrm>
            <a:off x="3872676" y="4295860"/>
            <a:ext cx="5260307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 algn="l"/>
            <a:r>
              <a:rPr lang="en-US" sz="2000" dirty="0"/>
              <a:t>…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8"/>
            </a:pPr>
            <a:r>
              <a:rPr lang="en-US" sz="2000" dirty="0"/>
              <a:t> </a:t>
            </a:r>
            <a:r>
              <a:rPr lang="en-US" sz="2000" b="1" i="1" dirty="0" smtClean="0"/>
              <a:t>Loop</a:t>
            </a:r>
            <a:r>
              <a:rPr lang="en-US" sz="2000" i="1" dirty="0" smtClean="0"/>
              <a:t> </a:t>
            </a:r>
            <a:endParaRPr lang="en-US" sz="2000" dirty="0"/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8"/>
            </a:pPr>
            <a:r>
              <a:rPr lang="en-US" sz="2000" dirty="0" smtClean="0"/>
              <a:t>   find </a:t>
            </a:r>
            <a:r>
              <a:rPr lang="en-US" sz="2000" dirty="0"/>
              <a:t>w not in S </a:t>
            </a:r>
            <a:r>
              <a:rPr lang="en-US" sz="2000" dirty="0" err="1"/>
              <a:t>s.t.</a:t>
            </a:r>
            <a:r>
              <a:rPr lang="en-US" sz="2000" dirty="0"/>
              <a:t> </a:t>
            </a:r>
            <a:r>
              <a:rPr lang="en-US" sz="2000" dirty="0" err="1"/>
              <a:t>D(w</a:t>
            </a:r>
            <a:r>
              <a:rPr lang="en-US" sz="2000" dirty="0"/>
              <a:t>) is a minimum; 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8"/>
            </a:pPr>
            <a:r>
              <a:rPr lang="en-US" sz="2000" dirty="0" smtClean="0"/>
              <a:t>   </a:t>
            </a:r>
            <a:r>
              <a:rPr lang="en-US" sz="2000" dirty="0"/>
              <a:t>add w to S; 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8"/>
            </a:pPr>
            <a:r>
              <a:rPr lang="en-US" sz="2000" dirty="0" smtClean="0"/>
              <a:t>   update </a:t>
            </a:r>
            <a:r>
              <a:rPr lang="en-US" sz="2000" dirty="0"/>
              <a:t>D(v) for all v adjacent </a:t>
            </a:r>
            <a:endParaRPr lang="en-US" sz="2000" dirty="0" smtClean="0"/>
          </a:p>
          <a:p>
            <a:pPr lvl="1">
              <a:buClr>
                <a:schemeClr val="accent2"/>
              </a:buClr>
              <a:tabLst>
                <a:tab pos="682625" algn="l"/>
              </a:tabLst>
            </a:pPr>
            <a:r>
              <a:rPr lang="en-US" sz="2000" dirty="0"/>
              <a:t>	</a:t>
            </a:r>
            <a:r>
              <a:rPr lang="en-US" sz="2000" dirty="0" smtClean="0"/>
              <a:t>to </a:t>
            </a:r>
            <a:r>
              <a:rPr lang="en-US" sz="2000" dirty="0"/>
              <a:t>w and not in S: 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8"/>
            </a:pPr>
            <a:r>
              <a:rPr lang="en-US" sz="2000" dirty="0" smtClean="0"/>
              <a:t>      </a:t>
            </a:r>
            <a:r>
              <a:rPr lang="en-US" sz="2000" dirty="0"/>
              <a:t>D(v) = min( D(v), D(w) + c(</a:t>
            </a:r>
            <a:r>
              <a:rPr lang="en-US" sz="2000" dirty="0" err="1"/>
              <a:t>w,v</a:t>
            </a:r>
            <a:r>
              <a:rPr lang="en-US" sz="2000" dirty="0"/>
              <a:t>) );</a:t>
            </a:r>
          </a:p>
          <a:p>
            <a:pPr marL="457200" indent="-457200" algn="l">
              <a:buClr>
                <a:schemeClr val="accent2"/>
              </a:buClr>
              <a:buFont typeface="+mj-lt"/>
              <a:buAutoNum type="arabicPeriod" startAt="8"/>
            </a:pPr>
            <a:r>
              <a:rPr lang="en-US" sz="2000" dirty="0"/>
              <a:t> </a:t>
            </a:r>
            <a:r>
              <a:rPr lang="en-US" sz="2000" b="1" i="1" dirty="0" smtClean="0"/>
              <a:t>until </a:t>
            </a:r>
            <a:r>
              <a:rPr lang="en-US" sz="2000" b="1" i="1" dirty="0"/>
              <a:t>all nodes in S;</a:t>
            </a:r>
            <a:r>
              <a:rPr lang="en-US" sz="2000" dirty="0"/>
              <a:t> </a:t>
            </a:r>
          </a:p>
        </p:txBody>
      </p:sp>
      <p:cxnSp>
        <p:nvCxnSpPr>
          <p:cNvPr id="42" name="Straight Arrow Connector 41"/>
          <p:cNvCxnSpPr>
            <a:stCxn id="13" idx="3"/>
            <a:endCxn id="16" idx="2"/>
          </p:cNvCxnSpPr>
          <p:nvPr/>
        </p:nvCxnSpPr>
        <p:spPr>
          <a:xfrm>
            <a:off x="614176" y="5880338"/>
            <a:ext cx="468242" cy="489510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6" idx="4"/>
            <a:endCxn id="17" idx="2"/>
          </p:cNvCxnSpPr>
          <p:nvPr/>
        </p:nvCxnSpPr>
        <p:spPr>
          <a:xfrm flipV="1">
            <a:off x="1750614" y="6364846"/>
            <a:ext cx="496576" cy="5002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13" idx="1"/>
            <a:endCxn id="14" idx="3"/>
          </p:cNvCxnSpPr>
          <p:nvPr/>
        </p:nvCxnSpPr>
        <p:spPr>
          <a:xfrm flipV="1">
            <a:off x="614176" y="5161881"/>
            <a:ext cx="802340" cy="391190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7" idx="1"/>
            <a:endCxn id="15" idx="3"/>
          </p:cNvCxnSpPr>
          <p:nvPr/>
        </p:nvCxnSpPr>
        <p:spPr>
          <a:xfrm flipV="1">
            <a:off x="2581288" y="5161881"/>
            <a:ext cx="0" cy="1039331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17" idx="4"/>
            <a:endCxn id="18" idx="3"/>
          </p:cNvCxnSpPr>
          <p:nvPr/>
        </p:nvCxnSpPr>
        <p:spPr>
          <a:xfrm flipV="1">
            <a:off x="2915386" y="5880338"/>
            <a:ext cx="542242" cy="484508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4805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39" grpId="0" animBg="1"/>
      <p:bldP spid="40" grpId="0"/>
      <p:bldP spid="4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91" y="273050"/>
            <a:ext cx="8572109" cy="869950"/>
          </a:xfrm>
        </p:spPr>
        <p:txBody>
          <a:bodyPr/>
          <a:lstStyle/>
          <a:p>
            <a:r>
              <a:rPr lang="en-US" dirty="0" smtClean="0"/>
              <a:t>OSPF vs. IS-IS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122548" y="2994592"/>
            <a:ext cx="4373252" cy="3783279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Favored by companies, datacenters</a:t>
            </a:r>
          </a:p>
          <a:p>
            <a:r>
              <a:rPr lang="en-US" sz="2800" dirty="0" smtClean="0"/>
              <a:t>More optional features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 smtClean="0"/>
              <a:t>Built on top of IPv4</a:t>
            </a:r>
          </a:p>
          <a:p>
            <a:pPr lvl="1"/>
            <a:r>
              <a:rPr lang="en-US" sz="2400" dirty="0" smtClean="0"/>
              <a:t>LSAs are sent via IPv4</a:t>
            </a:r>
          </a:p>
          <a:p>
            <a:pPr lvl="1"/>
            <a:r>
              <a:rPr lang="en-US" sz="2400" dirty="0" smtClean="0"/>
              <a:t>OSPFv3 needed for IPv6</a:t>
            </a:r>
            <a:endParaRPr lang="en-US" sz="24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800599" y="2994592"/>
            <a:ext cx="4239705" cy="379270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Favored by ISPs</a:t>
            </a:r>
          </a:p>
          <a:p>
            <a:endParaRPr lang="en-US" sz="1200" dirty="0" smtClean="0"/>
          </a:p>
          <a:p>
            <a:r>
              <a:rPr lang="en-US" sz="2800" dirty="0" smtClean="0"/>
              <a:t>Less “chatty”</a:t>
            </a:r>
          </a:p>
          <a:p>
            <a:pPr lvl="1"/>
            <a:r>
              <a:rPr lang="en-US" sz="2400" dirty="0" smtClean="0">
                <a:sym typeface="Wingdings" panose="05000000000000000000" pitchFamily="2" charset="2"/>
              </a:rPr>
              <a:t>Less network overhead</a:t>
            </a:r>
          </a:p>
          <a:p>
            <a:pPr lvl="1"/>
            <a:r>
              <a:rPr lang="en-US" sz="2400" dirty="0" smtClean="0">
                <a:sym typeface="Wingdings" panose="05000000000000000000" pitchFamily="2" charset="2"/>
              </a:rPr>
              <a:t>Supports more devices</a:t>
            </a:r>
            <a:endParaRPr lang="en-US" sz="2400" dirty="0">
              <a:sym typeface="Wingdings" panose="05000000000000000000" pitchFamily="2" charset="2"/>
            </a:endParaRPr>
          </a:p>
          <a:p>
            <a:r>
              <a:rPr lang="en-US" sz="2800" dirty="0" smtClean="0">
                <a:sym typeface="Wingdings" panose="05000000000000000000" pitchFamily="2" charset="2"/>
              </a:rPr>
              <a:t>Not tied to IP</a:t>
            </a:r>
          </a:p>
          <a:p>
            <a:pPr lvl="1"/>
            <a:r>
              <a:rPr lang="en-US" sz="2400" dirty="0" smtClean="0">
                <a:sym typeface="Wingdings" panose="05000000000000000000" pitchFamily="2" charset="2"/>
              </a:rPr>
              <a:t>Works with IPv4 or IPv6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>
            <a:noAutofit/>
          </a:bodyPr>
          <a:lstStyle/>
          <a:p>
            <a:fld id="{283B9EA5-CE9A-4950-A80C-5ADF06B45BB8}" type="slidenum">
              <a:rPr lang="en-US" smtClean="0"/>
              <a:pPr/>
              <a:t>22</a:t>
            </a:fld>
            <a:endParaRPr lang="en-US" sz="105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122548" y="2308793"/>
            <a:ext cx="4373252" cy="640080"/>
          </a:xfrm>
        </p:spPr>
        <p:txBody>
          <a:bodyPr/>
          <a:lstStyle/>
          <a:p>
            <a:pPr algn="ctr"/>
            <a:r>
              <a:rPr lang="en-US" sz="3200" dirty="0" smtClean="0"/>
              <a:t>OSPF</a:t>
            </a:r>
            <a:endParaRPr lang="en-US" sz="32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800599" y="2308793"/>
            <a:ext cx="4239705" cy="64008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IS-IS</a:t>
            </a:r>
            <a:endParaRPr lang="en-US" sz="3200" dirty="0"/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114691" y="1638709"/>
            <a:ext cx="8897333" cy="73684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Two different implementations of link-state routing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8581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91" y="273050"/>
            <a:ext cx="8572109" cy="869950"/>
          </a:xfrm>
        </p:spPr>
        <p:txBody>
          <a:bodyPr/>
          <a:lstStyle/>
          <a:p>
            <a:r>
              <a:rPr lang="en-US" dirty="0" smtClean="0"/>
              <a:t>Different Organizational Structure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>
            <a:noAutofit/>
          </a:bodyPr>
          <a:lstStyle/>
          <a:p>
            <a:fld id="{283B9EA5-CE9A-4950-A80C-5ADF06B45BB8}" type="slidenum">
              <a:rPr lang="en-US" smtClean="0"/>
              <a:pPr/>
              <a:t>23</a:t>
            </a:fld>
            <a:endParaRPr lang="en-US" sz="105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122548" y="1601768"/>
            <a:ext cx="4373252" cy="640080"/>
          </a:xfrm>
        </p:spPr>
        <p:txBody>
          <a:bodyPr/>
          <a:lstStyle/>
          <a:p>
            <a:pPr algn="ctr"/>
            <a:r>
              <a:rPr lang="en-US" sz="3200" dirty="0" smtClean="0"/>
              <a:t>OSPF</a:t>
            </a:r>
            <a:endParaRPr lang="en-US" sz="32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800599" y="1601768"/>
            <a:ext cx="4239705" cy="64008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IS-IS</a:t>
            </a:r>
            <a:endParaRPr lang="en-US" sz="3200" dirty="0"/>
          </a:p>
        </p:txBody>
      </p:sp>
      <p:grpSp>
        <p:nvGrpSpPr>
          <p:cNvPr id="202" name="Group 201"/>
          <p:cNvGrpSpPr/>
          <p:nvPr/>
        </p:nvGrpSpPr>
        <p:grpSpPr>
          <a:xfrm>
            <a:off x="1367651" y="4479872"/>
            <a:ext cx="1971908" cy="1424867"/>
            <a:chOff x="1367651" y="4479872"/>
            <a:chExt cx="1971908" cy="1424867"/>
          </a:xfrm>
        </p:grpSpPr>
        <p:sp>
          <p:nvSpPr>
            <p:cNvPr id="27" name="Oval 26"/>
            <p:cNvSpPr/>
            <p:nvPr/>
          </p:nvSpPr>
          <p:spPr>
            <a:xfrm>
              <a:off x="1367651" y="4479872"/>
              <a:ext cx="1971908" cy="1424867"/>
            </a:xfrm>
            <a:prstGeom prst="ellipse">
              <a:avLst/>
            </a:prstGeom>
            <a:solidFill>
              <a:schemeClr val="accent1"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895790" y="4976359"/>
              <a:ext cx="8899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Area 0</a:t>
              </a:r>
              <a:endParaRPr lang="en-US" b="1" dirty="0"/>
            </a:p>
          </p:txBody>
        </p:sp>
      </p:grpSp>
      <p:grpSp>
        <p:nvGrpSpPr>
          <p:cNvPr id="198" name="Group 197"/>
          <p:cNvGrpSpPr/>
          <p:nvPr/>
        </p:nvGrpSpPr>
        <p:grpSpPr>
          <a:xfrm>
            <a:off x="91104" y="3629343"/>
            <a:ext cx="2265922" cy="1821424"/>
            <a:chOff x="91104" y="3629343"/>
            <a:chExt cx="2265922" cy="1821424"/>
          </a:xfrm>
        </p:grpSpPr>
        <p:sp>
          <p:nvSpPr>
            <p:cNvPr id="31" name="Oval 30"/>
            <p:cNvSpPr/>
            <p:nvPr/>
          </p:nvSpPr>
          <p:spPr>
            <a:xfrm>
              <a:off x="91104" y="3629343"/>
              <a:ext cx="2265922" cy="1821424"/>
            </a:xfrm>
            <a:prstGeom prst="ellipse">
              <a:avLst/>
            </a:prstGeom>
            <a:solidFill>
              <a:schemeClr val="accent4">
                <a:alpha val="35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59645" y="4386181"/>
              <a:ext cx="8899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Area 1</a:t>
              </a:r>
              <a:endParaRPr lang="en-US" b="1" dirty="0"/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2467791" y="3810970"/>
            <a:ext cx="1879535" cy="1591006"/>
            <a:chOff x="2467791" y="3810970"/>
            <a:chExt cx="1879535" cy="1591006"/>
          </a:xfrm>
        </p:grpSpPr>
        <p:sp>
          <p:nvSpPr>
            <p:cNvPr id="28" name="Oval 27"/>
            <p:cNvSpPr/>
            <p:nvPr/>
          </p:nvSpPr>
          <p:spPr>
            <a:xfrm>
              <a:off x="2467791" y="3810970"/>
              <a:ext cx="1879535" cy="1591006"/>
            </a:xfrm>
            <a:prstGeom prst="ellipse">
              <a:avLst/>
            </a:prstGeom>
            <a:solidFill>
              <a:schemeClr val="accent2">
                <a:alpha val="35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962306" y="4384099"/>
              <a:ext cx="8899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Area 2</a:t>
              </a:r>
              <a:endParaRPr lang="en-US" b="1" dirty="0"/>
            </a:p>
          </p:txBody>
        </p:sp>
      </p:grpSp>
      <p:grpSp>
        <p:nvGrpSpPr>
          <p:cNvPr id="201" name="Group 200"/>
          <p:cNvGrpSpPr/>
          <p:nvPr/>
        </p:nvGrpSpPr>
        <p:grpSpPr>
          <a:xfrm>
            <a:off x="1932263" y="5286147"/>
            <a:ext cx="2415063" cy="1491728"/>
            <a:chOff x="1932263" y="5286147"/>
            <a:chExt cx="2415063" cy="1491728"/>
          </a:xfrm>
        </p:grpSpPr>
        <p:sp>
          <p:nvSpPr>
            <p:cNvPr id="29" name="Oval 28"/>
            <p:cNvSpPr/>
            <p:nvPr/>
          </p:nvSpPr>
          <p:spPr>
            <a:xfrm>
              <a:off x="1932263" y="5286147"/>
              <a:ext cx="2415063" cy="1491728"/>
            </a:xfrm>
            <a:prstGeom prst="ellipse">
              <a:avLst/>
            </a:prstGeom>
            <a:solidFill>
              <a:schemeClr val="accent6">
                <a:alpha val="3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641113" y="6120561"/>
              <a:ext cx="8899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Area 3</a:t>
              </a:r>
              <a:endParaRPr lang="en-US" b="1" dirty="0"/>
            </a:p>
          </p:txBody>
        </p:sp>
      </p:grpSp>
      <p:grpSp>
        <p:nvGrpSpPr>
          <p:cNvPr id="199" name="Group 198"/>
          <p:cNvGrpSpPr/>
          <p:nvPr/>
        </p:nvGrpSpPr>
        <p:grpSpPr>
          <a:xfrm>
            <a:off x="292230" y="5009033"/>
            <a:ext cx="2351967" cy="1645024"/>
            <a:chOff x="292230" y="5009033"/>
            <a:chExt cx="2351967" cy="1645024"/>
          </a:xfrm>
        </p:grpSpPr>
        <p:sp>
          <p:nvSpPr>
            <p:cNvPr id="30" name="Oval 29"/>
            <p:cNvSpPr/>
            <p:nvPr/>
          </p:nvSpPr>
          <p:spPr>
            <a:xfrm>
              <a:off x="292230" y="5009033"/>
              <a:ext cx="2351967" cy="1645024"/>
            </a:xfrm>
            <a:prstGeom prst="ellipse">
              <a:avLst/>
            </a:prstGeom>
            <a:solidFill>
              <a:schemeClr val="accent3">
                <a:alpha val="35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81324" y="5878587"/>
              <a:ext cx="8899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Area 4</a:t>
              </a:r>
              <a:endParaRPr lang="en-US" b="1" dirty="0"/>
            </a:p>
          </p:txBody>
        </p:sp>
      </p:grpSp>
      <p:sp>
        <p:nvSpPr>
          <p:cNvPr id="37" name="Content Placeholder 5"/>
          <p:cNvSpPr>
            <a:spLocks noGrp="1"/>
          </p:cNvSpPr>
          <p:nvPr>
            <p:ph sz="quarter" idx="2"/>
          </p:nvPr>
        </p:nvSpPr>
        <p:spPr>
          <a:xfrm>
            <a:off x="122548" y="2296994"/>
            <a:ext cx="4373252" cy="145769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Organized around overlapping areas</a:t>
            </a:r>
          </a:p>
          <a:p>
            <a:r>
              <a:rPr lang="en-US" sz="2400" dirty="0" smtClean="0"/>
              <a:t>Area 0 is the core network</a:t>
            </a:r>
            <a:endParaRPr lang="en-US" sz="2000" dirty="0"/>
          </a:p>
        </p:txBody>
      </p:sp>
      <p:sp>
        <p:nvSpPr>
          <p:cNvPr id="38" name="Content Placeholder 7"/>
          <p:cNvSpPr>
            <a:spLocks noGrp="1"/>
          </p:cNvSpPr>
          <p:nvPr>
            <p:ph sz="quarter" idx="4"/>
          </p:nvPr>
        </p:nvSpPr>
        <p:spPr>
          <a:xfrm>
            <a:off x="4800599" y="2296994"/>
            <a:ext cx="4239705" cy="145769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Organized as a 2-level hierarchy</a:t>
            </a:r>
          </a:p>
          <a:p>
            <a:r>
              <a:rPr lang="en-US" sz="2400" dirty="0" smtClean="0"/>
              <a:t>Level 2 is the backbone</a:t>
            </a:r>
            <a:endParaRPr lang="en-US" sz="2000" dirty="0"/>
          </a:p>
        </p:txBody>
      </p:sp>
      <p:cxnSp>
        <p:nvCxnSpPr>
          <p:cNvPr id="40" name="Straight Connector 39"/>
          <p:cNvCxnSpPr/>
          <p:nvPr/>
        </p:nvCxnSpPr>
        <p:spPr>
          <a:xfrm>
            <a:off x="3339559" y="4044792"/>
            <a:ext cx="544052" cy="341389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3688101" y="4442165"/>
            <a:ext cx="309531" cy="71192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2847565" y="4044792"/>
            <a:ext cx="348541" cy="819187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847565" y="4863979"/>
            <a:ext cx="749290" cy="250511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847564" y="4867005"/>
            <a:ext cx="1" cy="623739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1818472" y="4863979"/>
            <a:ext cx="1029092" cy="3026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1818798" y="5487718"/>
            <a:ext cx="1029092" cy="3026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1821038" y="4888621"/>
            <a:ext cx="1" cy="623739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3442103" y="5154085"/>
            <a:ext cx="169482" cy="67746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2847890" y="5154085"/>
            <a:ext cx="748965" cy="33873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 flipV="1">
            <a:off x="3442103" y="5831545"/>
            <a:ext cx="400749" cy="453151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2221793" y="5512360"/>
            <a:ext cx="626097" cy="608201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2221793" y="5831545"/>
            <a:ext cx="1220310" cy="308097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H="1">
            <a:off x="1359794" y="5503547"/>
            <a:ext cx="461245" cy="80168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>
            <a:off x="679170" y="5492815"/>
            <a:ext cx="1141869" cy="26687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1104638" y="5286147"/>
            <a:ext cx="198996" cy="1044237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H="1">
            <a:off x="679170" y="5259543"/>
            <a:ext cx="425468" cy="500142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V="1">
            <a:off x="1359794" y="6120561"/>
            <a:ext cx="861999" cy="184667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433172" y="4606473"/>
            <a:ext cx="680624" cy="65307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H="1" flipV="1">
            <a:off x="1572475" y="4215486"/>
            <a:ext cx="246323" cy="648493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H="1" flipV="1">
            <a:off x="925167" y="3899738"/>
            <a:ext cx="647308" cy="290107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433172" y="3899738"/>
            <a:ext cx="495313" cy="671109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V="1">
            <a:off x="1104639" y="4863979"/>
            <a:ext cx="686154" cy="395564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2475" y="4721951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1568" y="4718926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2475" y="5345691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1567" y="5358494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799" y="5114490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75" y="4428819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477" y="4044792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645" y="3754685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9865" y="3899738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1616" y="5009032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635" y="4280740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172" y="5614632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637" y="6185331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6106" y="5686491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5796" y="5994589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6855" y="6160173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3" name="Group 202"/>
          <p:cNvGrpSpPr/>
          <p:nvPr/>
        </p:nvGrpSpPr>
        <p:grpSpPr>
          <a:xfrm>
            <a:off x="4872062" y="3662250"/>
            <a:ext cx="3597922" cy="3122748"/>
            <a:chOff x="4872062" y="3662250"/>
            <a:chExt cx="3597922" cy="3122748"/>
          </a:xfrm>
        </p:grpSpPr>
        <p:cxnSp>
          <p:nvCxnSpPr>
            <p:cNvPr id="110" name="Straight Connector 109"/>
            <p:cNvCxnSpPr/>
            <p:nvPr/>
          </p:nvCxnSpPr>
          <p:spPr>
            <a:xfrm flipV="1">
              <a:off x="8223985" y="3956022"/>
              <a:ext cx="0" cy="1158466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flipV="1">
              <a:off x="8223986" y="5089453"/>
              <a:ext cx="0" cy="1470995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flipH="1" flipV="1">
              <a:off x="7153142" y="3956023"/>
              <a:ext cx="1070843" cy="1158465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flipH="1" flipV="1">
              <a:off x="7115874" y="5589119"/>
              <a:ext cx="1072645" cy="971329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flipH="1">
              <a:off x="7170874" y="3956023"/>
              <a:ext cx="1017646" cy="1670228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H="1">
              <a:off x="7117676" y="5107257"/>
              <a:ext cx="1088576" cy="1453191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flipH="1">
              <a:off x="7170874" y="6539108"/>
              <a:ext cx="1053111" cy="0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>
              <a:off x="7162007" y="5190571"/>
              <a:ext cx="1053112" cy="445227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flipH="1">
              <a:off x="7144274" y="3972848"/>
              <a:ext cx="1053111" cy="0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>
              <a:off x="6246593" y="3810970"/>
              <a:ext cx="871083" cy="88769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flipV="1">
              <a:off x="6492591" y="3952358"/>
              <a:ext cx="625085" cy="328382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 flipV="1">
              <a:off x="5414763" y="3807303"/>
              <a:ext cx="831830" cy="237489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 flipH="1" flipV="1">
              <a:off x="6246593" y="3855355"/>
              <a:ext cx="245997" cy="425385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 flipH="1" flipV="1">
              <a:off x="5437459" y="4068047"/>
              <a:ext cx="1055131" cy="229064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5890840" y="4751527"/>
              <a:ext cx="1225034" cy="863104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/>
            <p:nvPr/>
          </p:nvCxnSpPr>
          <p:spPr>
            <a:xfrm flipV="1">
              <a:off x="5191462" y="4798125"/>
              <a:ext cx="699378" cy="546261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 flipV="1">
              <a:off x="6369591" y="5626250"/>
              <a:ext cx="746283" cy="1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 flipV="1">
              <a:off x="5541151" y="5626250"/>
              <a:ext cx="795209" cy="182015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>
              <a:off x="5168765" y="5344386"/>
              <a:ext cx="367888" cy="489466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>
            <a:xfrm>
              <a:off x="5890840" y="4751526"/>
              <a:ext cx="450440" cy="863106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>
            <a:xfrm flipH="1" flipV="1">
              <a:off x="6369591" y="6185331"/>
              <a:ext cx="748085" cy="375117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>
            <a:xfrm flipV="1">
              <a:off x="5683457" y="6185331"/>
              <a:ext cx="657824" cy="454613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flipV="1">
              <a:off x="5782651" y="6560448"/>
              <a:ext cx="1335025" cy="79496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 flipH="1" flipV="1">
              <a:off x="5290656" y="6284696"/>
              <a:ext cx="392801" cy="355248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83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72062" y="6185331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1679" y="3810969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77989" y="3810970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6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77989" y="5054279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7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77988" y="6415395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8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69877" y="5469578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9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07145" y="6415395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6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6593" y="4152058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7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00596" y="3662250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8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1462" y="3899737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2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44843" y="4606473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3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90363" y="5485341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4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22768" y="5222253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5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90656" y="5686490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6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95283" y="6067840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7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14763" y="6494891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05" name="Group 204"/>
          <p:cNvGrpSpPr/>
          <p:nvPr/>
        </p:nvGrpSpPr>
        <p:grpSpPr>
          <a:xfrm>
            <a:off x="6805134" y="3563332"/>
            <a:ext cx="2036826" cy="3294668"/>
            <a:chOff x="6805134" y="3563332"/>
            <a:chExt cx="2036826" cy="3294668"/>
          </a:xfrm>
        </p:grpSpPr>
        <p:sp>
          <p:nvSpPr>
            <p:cNvPr id="185" name="Rectangle 184"/>
            <p:cNvSpPr/>
            <p:nvPr/>
          </p:nvSpPr>
          <p:spPr>
            <a:xfrm>
              <a:off x="6805134" y="3563332"/>
              <a:ext cx="2036826" cy="3294668"/>
            </a:xfrm>
            <a:prstGeom prst="rect">
              <a:avLst/>
            </a:prstGeom>
            <a:solidFill>
              <a:schemeClr val="accent3"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86" name="TextBox 185"/>
            <p:cNvSpPr txBox="1"/>
            <p:nvPr/>
          </p:nvSpPr>
          <p:spPr>
            <a:xfrm rot="5400000">
              <a:off x="8173828" y="4515648"/>
              <a:ext cx="9669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Level 2</a:t>
              </a:r>
              <a:endParaRPr lang="en-US" b="1" dirty="0"/>
            </a:p>
          </p:txBody>
        </p:sp>
      </p:grpSp>
      <p:grpSp>
        <p:nvGrpSpPr>
          <p:cNvPr id="204" name="Group 203"/>
          <p:cNvGrpSpPr/>
          <p:nvPr/>
        </p:nvGrpSpPr>
        <p:grpSpPr>
          <a:xfrm>
            <a:off x="4751109" y="3563332"/>
            <a:ext cx="2799761" cy="3294668"/>
            <a:chOff x="4751109" y="3563332"/>
            <a:chExt cx="2799761" cy="3294668"/>
          </a:xfrm>
        </p:grpSpPr>
        <p:sp>
          <p:nvSpPr>
            <p:cNvPr id="184" name="Rectangle 183"/>
            <p:cNvSpPr/>
            <p:nvPr/>
          </p:nvSpPr>
          <p:spPr>
            <a:xfrm>
              <a:off x="4751109" y="3563332"/>
              <a:ext cx="2799761" cy="3294668"/>
            </a:xfrm>
            <a:prstGeom prst="rect">
              <a:avLst/>
            </a:prstGeom>
            <a:solidFill>
              <a:schemeClr val="accent1"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/>
            <p:cNvSpPr txBox="1"/>
            <p:nvPr/>
          </p:nvSpPr>
          <p:spPr>
            <a:xfrm rot="5400000">
              <a:off x="4461998" y="4501161"/>
              <a:ext cx="9669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Level 1</a:t>
              </a:r>
              <a:endParaRPr lang="en-US" b="1" dirty="0"/>
            </a:p>
          </p:txBody>
        </p:sp>
      </p:grpSp>
      <p:sp>
        <p:nvSpPr>
          <p:cNvPr id="188" name="TextBox 187"/>
          <p:cNvSpPr txBox="1"/>
          <p:nvPr/>
        </p:nvSpPr>
        <p:spPr>
          <a:xfrm rot="5400000">
            <a:off x="6531619" y="4515649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Level 1-2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94530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uiExpand="1" build="p"/>
      <p:bldP spid="18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State vs. Distance Vector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24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05722268"/>
              </p:ext>
            </p:extLst>
          </p:nvPr>
        </p:nvGraphicFramePr>
        <p:xfrm>
          <a:off x="228600" y="1719944"/>
          <a:ext cx="8752114" cy="267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0171"/>
                <a:gridCol w="2928258"/>
                <a:gridCol w="3363685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Link State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Distance Vector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 smtClean="0"/>
                        <a:t>Message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O(n</a:t>
                      </a:r>
                      <a:r>
                        <a:rPr lang="en-US" baseline="30000" dirty="0" smtClean="0"/>
                        <a:t>2</a:t>
                      </a:r>
                      <a:r>
                        <a:rPr lang="en-US" dirty="0" smtClean="0"/>
                        <a:t>*e)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O(d*n*k)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O(n*log 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O(n)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Convergence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O(k)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Robustness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Nodes may advertise incorrect </a:t>
                      </a:r>
                      <a:r>
                        <a:rPr lang="en-US" dirty="0" smtClean="0">
                          <a:solidFill>
                            <a:schemeClr val="accent1"/>
                          </a:solidFill>
                        </a:rPr>
                        <a:t>link</a:t>
                      </a:r>
                      <a:r>
                        <a:rPr lang="en-US" dirty="0" smtClean="0"/>
                        <a:t> costs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Each</a:t>
                      </a:r>
                      <a:r>
                        <a:rPr lang="en-US" baseline="0" dirty="0" smtClean="0"/>
                        <a:t> node computes their own table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Nodes</a:t>
                      </a:r>
                      <a:r>
                        <a:rPr lang="en-US" baseline="0" dirty="0" smtClean="0"/>
                        <a:t> may advertise incorrect </a:t>
                      </a:r>
                      <a:r>
                        <a:rPr lang="en-US" baseline="0" dirty="0" smtClean="0">
                          <a:solidFill>
                            <a:schemeClr val="accent1"/>
                          </a:solidFill>
                        </a:rPr>
                        <a:t>path</a:t>
                      </a:r>
                      <a:r>
                        <a:rPr lang="en-US" baseline="0" dirty="0" smtClean="0"/>
                        <a:t> cost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Errors propagate due to sharing of DV tables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797628" y="4591816"/>
            <a:ext cx="35894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 = number of nodes in the graph</a:t>
            </a:r>
          </a:p>
          <a:p>
            <a:r>
              <a:rPr lang="en-US" dirty="0"/>
              <a:t>d</a:t>
            </a:r>
            <a:r>
              <a:rPr lang="en-US" dirty="0" smtClean="0"/>
              <a:t> = degree of a given node</a:t>
            </a:r>
          </a:p>
          <a:p>
            <a:r>
              <a:rPr lang="en-US" dirty="0" smtClean="0"/>
              <a:t>k = number of rounds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752080" y="4262124"/>
            <a:ext cx="7848600" cy="2506043"/>
            <a:chOff x="414979" y="3333623"/>
            <a:chExt cx="8263530" cy="1523216"/>
          </a:xfrm>
        </p:grpSpPr>
        <p:sp>
          <p:nvSpPr>
            <p:cNvPr id="9" name="Rectangle 8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Content Placeholder 2"/>
            <p:cNvSpPr txBox="1">
              <a:spLocks/>
            </p:cNvSpPr>
            <p:nvPr/>
          </p:nvSpPr>
          <p:spPr>
            <a:xfrm>
              <a:off x="514377" y="3435947"/>
              <a:ext cx="8118848" cy="136062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Clr>
                  <a:schemeClr val="bg1"/>
                </a:buClr>
              </a:pPr>
              <a:r>
                <a:rPr lang="en-US" sz="3200" dirty="0" smtClean="0">
                  <a:solidFill>
                    <a:schemeClr val="bg1"/>
                  </a:solidFill>
                </a:rPr>
                <a:t>Which is best?</a:t>
              </a:r>
            </a:p>
            <a:p>
              <a:pPr>
                <a:buClr>
                  <a:schemeClr val="bg1"/>
                </a:buClr>
              </a:pPr>
              <a:r>
                <a:rPr lang="en-US" sz="3200" dirty="0" smtClean="0">
                  <a:solidFill>
                    <a:schemeClr val="bg1"/>
                  </a:solidFill>
                </a:rPr>
                <a:t>In practice, it depends.</a:t>
              </a:r>
            </a:p>
            <a:p>
              <a:pPr>
                <a:buClr>
                  <a:schemeClr val="bg1"/>
                </a:buClr>
              </a:pPr>
              <a:r>
                <a:rPr lang="en-US" sz="3200" dirty="0" smtClean="0">
                  <a:solidFill>
                    <a:schemeClr val="bg1"/>
                  </a:solidFill>
                </a:rPr>
                <a:t>In general, link state is more popular.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9500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Routing</a:t>
            </a:r>
            <a:endParaRPr lang="en-US" dirty="0"/>
          </a:p>
        </p:txBody>
      </p:sp>
      <p:sp>
        <p:nvSpPr>
          <p:cNvPr id="784387" name="Rectangle 3"/>
          <p:cNvSpPr>
            <a:spLocks noGrp="1" noChangeArrowheads="1"/>
          </p:cNvSpPr>
          <p:nvPr>
            <p:ph idx="1"/>
          </p:nvPr>
        </p:nvSpPr>
        <p:spPr>
          <a:xfrm>
            <a:off x="65312" y="1600200"/>
            <a:ext cx="89916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Internet organized as a </a:t>
            </a:r>
            <a:r>
              <a:rPr lang="en-US" dirty="0" smtClean="0">
                <a:solidFill>
                  <a:schemeClr val="accent1"/>
                </a:solidFill>
              </a:rPr>
              <a:t>two </a:t>
            </a:r>
            <a:r>
              <a:rPr lang="en-US" dirty="0" smtClean="0"/>
              <a:t>level hierarchy</a:t>
            </a:r>
          </a:p>
          <a:p>
            <a:r>
              <a:rPr lang="en-US" dirty="0" smtClean="0"/>
              <a:t>First level – autonomous systems (AS’s)</a:t>
            </a:r>
          </a:p>
          <a:p>
            <a:pPr lvl="1"/>
            <a:r>
              <a:rPr lang="en-US" dirty="0" smtClean="0"/>
              <a:t>AS – region of network under a single administrative domain</a:t>
            </a:r>
          </a:p>
          <a:p>
            <a:pPr lvl="1"/>
            <a:r>
              <a:rPr lang="en-US" dirty="0" smtClean="0"/>
              <a:t>Examples: Comcast, AT&amp;T, Verizon, Sprint, etc.</a:t>
            </a:r>
          </a:p>
          <a:p>
            <a:r>
              <a:rPr lang="en-US" dirty="0" smtClean="0"/>
              <a:t>AS’s use </a:t>
            </a:r>
            <a:r>
              <a:rPr lang="en-US" dirty="0" smtClean="0">
                <a:solidFill>
                  <a:schemeClr val="accent1"/>
                </a:solidFill>
              </a:rPr>
              <a:t>intra-domain</a:t>
            </a:r>
            <a:r>
              <a:rPr lang="en-US" dirty="0" smtClean="0"/>
              <a:t> routing protocols internally</a:t>
            </a:r>
          </a:p>
          <a:p>
            <a:pPr lvl="1"/>
            <a:r>
              <a:rPr lang="en-US" dirty="0" smtClean="0"/>
              <a:t>Distance Vector, e.g., Routing Information Protocol (RIP)</a:t>
            </a:r>
          </a:p>
          <a:p>
            <a:pPr lvl="1"/>
            <a:r>
              <a:rPr lang="en-US" dirty="0" smtClean="0"/>
              <a:t>Link State, e.g., Open Shortest Path First (OSPF)</a:t>
            </a:r>
          </a:p>
          <a:p>
            <a:r>
              <a:rPr lang="en-US" dirty="0" smtClean="0"/>
              <a:t>Connections between AS’s use </a:t>
            </a:r>
            <a:r>
              <a:rPr lang="en-US" dirty="0" smtClean="0">
                <a:solidFill>
                  <a:schemeClr val="accent1"/>
                </a:solidFill>
              </a:rPr>
              <a:t>inter-domain</a:t>
            </a:r>
            <a:r>
              <a:rPr lang="en-US" dirty="0" smtClean="0"/>
              <a:t> routing protocols</a:t>
            </a:r>
          </a:p>
          <a:p>
            <a:pPr lvl="1"/>
            <a:r>
              <a:rPr lang="en-US" dirty="0" smtClean="0"/>
              <a:t>Border Gateway Routing (BGP)</a:t>
            </a:r>
          </a:p>
          <a:p>
            <a:pPr lvl="1"/>
            <a:r>
              <a:rPr lang="en-US" dirty="0" smtClean="0"/>
              <a:t>De facto standard today, BGP-4 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596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4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4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84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84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84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84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84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84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84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84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84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84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84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84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84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84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84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84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438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67318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Cloud 4"/>
          <p:cNvSpPr/>
          <p:nvPr/>
        </p:nvSpPr>
        <p:spPr>
          <a:xfrm>
            <a:off x="827028" y="1864805"/>
            <a:ext cx="2762494" cy="198627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AS-1</a:t>
            </a:r>
            <a:endParaRPr lang="en-US" sz="2400" dirty="0"/>
          </a:p>
        </p:txBody>
      </p:sp>
      <p:sp>
        <p:nvSpPr>
          <p:cNvPr id="6" name="Cloud 5"/>
          <p:cNvSpPr/>
          <p:nvPr/>
        </p:nvSpPr>
        <p:spPr>
          <a:xfrm>
            <a:off x="5860918" y="2334681"/>
            <a:ext cx="2762494" cy="1986272"/>
          </a:xfrm>
          <a:prstGeom prst="cloud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7" name="Cloud 6"/>
          <p:cNvSpPr/>
          <p:nvPr/>
        </p:nvSpPr>
        <p:spPr>
          <a:xfrm>
            <a:off x="2930885" y="4150829"/>
            <a:ext cx="2762494" cy="1986272"/>
          </a:xfrm>
          <a:prstGeom prst="cloud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10" name="Straight Connector 9"/>
          <p:cNvCxnSpPr>
            <a:endCxn id="14" idx="2"/>
          </p:cNvCxnSpPr>
          <p:nvPr/>
        </p:nvCxnSpPr>
        <p:spPr>
          <a:xfrm flipV="1">
            <a:off x="2942725" y="5890230"/>
            <a:ext cx="762432" cy="48644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endCxn id="13" idx="1"/>
          </p:cNvCxnSpPr>
          <p:nvPr/>
        </p:nvCxnSpPr>
        <p:spPr>
          <a:xfrm flipV="1">
            <a:off x="2208275" y="5135206"/>
            <a:ext cx="722610" cy="190197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4775" y="5021903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260" y="6117933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2" name="Straight Connector 31"/>
          <p:cNvCxnSpPr/>
          <p:nvPr/>
        </p:nvCxnSpPr>
        <p:spPr>
          <a:xfrm flipH="1">
            <a:off x="3219260" y="1986420"/>
            <a:ext cx="775522" cy="30349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317" y="1727681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4" name="Straight Connector 33"/>
          <p:cNvCxnSpPr>
            <a:endCxn id="42" idx="1"/>
          </p:cNvCxnSpPr>
          <p:nvPr/>
        </p:nvCxnSpPr>
        <p:spPr>
          <a:xfrm>
            <a:off x="469192" y="2123544"/>
            <a:ext cx="439874" cy="65564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727" y="1864805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7" name="Straight Connector 36"/>
          <p:cNvCxnSpPr>
            <a:endCxn id="51" idx="2"/>
          </p:cNvCxnSpPr>
          <p:nvPr/>
        </p:nvCxnSpPr>
        <p:spPr>
          <a:xfrm flipV="1">
            <a:off x="6965630" y="4183624"/>
            <a:ext cx="55801" cy="645604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165" y="4570489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9" name="Straight Connector 38"/>
          <p:cNvCxnSpPr>
            <a:endCxn id="49" idx="0"/>
          </p:cNvCxnSpPr>
          <p:nvPr/>
        </p:nvCxnSpPr>
        <p:spPr>
          <a:xfrm flipH="1">
            <a:off x="8218241" y="2366764"/>
            <a:ext cx="649224" cy="491177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7000" y="1986419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6" name="Straight Connector 55"/>
          <p:cNvCxnSpPr>
            <a:stCxn id="134" idx="1"/>
            <a:endCxn id="12" idx="3"/>
          </p:cNvCxnSpPr>
          <p:nvPr/>
        </p:nvCxnSpPr>
        <p:spPr>
          <a:xfrm flipH="1">
            <a:off x="3214695" y="2783617"/>
            <a:ext cx="2750725" cy="749809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133" idx="0"/>
            <a:endCxn id="12" idx="2"/>
          </p:cNvCxnSpPr>
          <p:nvPr/>
        </p:nvCxnSpPr>
        <p:spPr>
          <a:xfrm flipH="1" flipV="1">
            <a:off x="2892138" y="3723623"/>
            <a:ext cx="683863" cy="57562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131" idx="2"/>
            <a:endCxn id="132" idx="3"/>
          </p:cNvCxnSpPr>
          <p:nvPr/>
        </p:nvCxnSpPr>
        <p:spPr>
          <a:xfrm flipH="1">
            <a:off x="5788742" y="4104018"/>
            <a:ext cx="227195" cy="727688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45" idx="0"/>
            <a:endCxn id="44" idx="2"/>
          </p:cNvCxnSpPr>
          <p:nvPr/>
        </p:nvCxnSpPr>
        <p:spPr>
          <a:xfrm flipH="1" flipV="1">
            <a:off x="2892138" y="2480116"/>
            <a:ext cx="307373" cy="29906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43" idx="3"/>
          </p:cNvCxnSpPr>
          <p:nvPr/>
        </p:nvCxnSpPr>
        <p:spPr>
          <a:xfrm flipV="1">
            <a:off x="2208275" y="2334680"/>
            <a:ext cx="361305" cy="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41" idx="3"/>
            <a:endCxn id="44" idx="2"/>
          </p:cNvCxnSpPr>
          <p:nvPr/>
        </p:nvCxnSpPr>
        <p:spPr>
          <a:xfrm flipV="1">
            <a:off x="2049923" y="2480116"/>
            <a:ext cx="842215" cy="101551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2" idx="0"/>
            <a:endCxn id="45" idx="2"/>
          </p:cNvCxnSpPr>
          <p:nvPr/>
        </p:nvCxnSpPr>
        <p:spPr>
          <a:xfrm flipV="1">
            <a:off x="2892138" y="3159579"/>
            <a:ext cx="307373" cy="183649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41" idx="3"/>
            <a:endCxn id="12" idx="1"/>
          </p:cNvCxnSpPr>
          <p:nvPr/>
        </p:nvCxnSpPr>
        <p:spPr>
          <a:xfrm>
            <a:off x="2049923" y="3495628"/>
            <a:ext cx="519657" cy="3779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42" idx="0"/>
            <a:endCxn id="43" idx="1"/>
          </p:cNvCxnSpPr>
          <p:nvPr/>
        </p:nvCxnSpPr>
        <p:spPr>
          <a:xfrm flipV="1">
            <a:off x="1231624" y="2334681"/>
            <a:ext cx="331536" cy="254306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41" idx="0"/>
            <a:endCxn id="42" idx="2"/>
          </p:cNvCxnSpPr>
          <p:nvPr/>
        </p:nvCxnSpPr>
        <p:spPr>
          <a:xfrm flipH="1" flipV="1">
            <a:off x="1231624" y="2969382"/>
            <a:ext cx="495742" cy="33604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133" idx="2"/>
            <a:endCxn id="13" idx="0"/>
          </p:cNvCxnSpPr>
          <p:nvPr/>
        </p:nvCxnSpPr>
        <p:spPr>
          <a:xfrm flipH="1">
            <a:off x="3253443" y="4679638"/>
            <a:ext cx="322558" cy="26537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stCxn id="17" idx="1"/>
            <a:endCxn id="133" idx="3"/>
          </p:cNvCxnSpPr>
          <p:nvPr/>
        </p:nvCxnSpPr>
        <p:spPr>
          <a:xfrm flipH="1">
            <a:off x="3898558" y="4489441"/>
            <a:ext cx="372759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endCxn id="132" idx="0"/>
          </p:cNvCxnSpPr>
          <p:nvPr/>
        </p:nvCxnSpPr>
        <p:spPr>
          <a:xfrm>
            <a:off x="4916433" y="4506426"/>
            <a:ext cx="549752" cy="13508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stCxn id="14" idx="1"/>
            <a:endCxn id="13" idx="2"/>
          </p:cNvCxnSpPr>
          <p:nvPr/>
        </p:nvCxnSpPr>
        <p:spPr>
          <a:xfrm flipH="1" flipV="1">
            <a:off x="3253443" y="5325403"/>
            <a:ext cx="129156" cy="37463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>
            <a:stCxn id="15" idx="1"/>
            <a:endCxn id="14" idx="3"/>
          </p:cNvCxnSpPr>
          <p:nvPr/>
        </p:nvCxnSpPr>
        <p:spPr>
          <a:xfrm flipH="1">
            <a:off x="4027714" y="5700033"/>
            <a:ext cx="317075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132" idx="2"/>
            <a:endCxn id="15" idx="3"/>
          </p:cNvCxnSpPr>
          <p:nvPr/>
        </p:nvCxnSpPr>
        <p:spPr>
          <a:xfrm flipH="1">
            <a:off x="4989904" y="5021903"/>
            <a:ext cx="476281" cy="67813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stCxn id="15" idx="0"/>
            <a:endCxn id="133" idx="2"/>
          </p:cNvCxnSpPr>
          <p:nvPr/>
        </p:nvCxnSpPr>
        <p:spPr>
          <a:xfrm flipH="1" flipV="1">
            <a:off x="3576001" y="4679638"/>
            <a:ext cx="1091346" cy="830197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51" idx="1"/>
            <a:endCxn id="131" idx="3"/>
          </p:cNvCxnSpPr>
          <p:nvPr/>
        </p:nvCxnSpPr>
        <p:spPr>
          <a:xfrm flipH="1" flipV="1">
            <a:off x="6338494" y="3913821"/>
            <a:ext cx="360379" cy="79606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134" idx="2"/>
            <a:endCxn id="131" idx="0"/>
          </p:cNvCxnSpPr>
          <p:nvPr/>
        </p:nvCxnSpPr>
        <p:spPr>
          <a:xfrm flipH="1">
            <a:off x="6015937" y="2973814"/>
            <a:ext cx="272041" cy="749809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48" idx="1"/>
            <a:endCxn id="134" idx="3"/>
          </p:cNvCxnSpPr>
          <p:nvPr/>
        </p:nvCxnSpPr>
        <p:spPr>
          <a:xfrm flipH="1">
            <a:off x="6610535" y="2697982"/>
            <a:ext cx="415506" cy="85635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>
            <a:stCxn id="48" idx="2"/>
            <a:endCxn id="51" idx="0"/>
          </p:cNvCxnSpPr>
          <p:nvPr/>
        </p:nvCxnSpPr>
        <p:spPr>
          <a:xfrm flipH="1">
            <a:off x="7021431" y="2888179"/>
            <a:ext cx="327168" cy="91505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48" idx="3"/>
            <a:endCxn id="49" idx="1"/>
          </p:cNvCxnSpPr>
          <p:nvPr/>
        </p:nvCxnSpPr>
        <p:spPr>
          <a:xfrm>
            <a:off x="7671156" y="2697982"/>
            <a:ext cx="224527" cy="350157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>
            <a:stCxn id="49" idx="2"/>
            <a:endCxn id="50" idx="0"/>
          </p:cNvCxnSpPr>
          <p:nvPr/>
        </p:nvCxnSpPr>
        <p:spPr>
          <a:xfrm flipH="1">
            <a:off x="7892825" y="3238336"/>
            <a:ext cx="325416" cy="422543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50" idx="1"/>
            <a:endCxn id="51" idx="3"/>
          </p:cNvCxnSpPr>
          <p:nvPr/>
        </p:nvCxnSpPr>
        <p:spPr>
          <a:xfrm flipH="1">
            <a:off x="7343988" y="3851077"/>
            <a:ext cx="226279" cy="14235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4150862" y="4735981"/>
            <a:ext cx="8691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AS-2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6264298" y="3058022"/>
            <a:ext cx="8691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AS-3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2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500"/>
                    </a14:imgEffect>
                    <a14:imgEffect>
                      <a14:saturation sat="1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9580" y="3343228"/>
            <a:ext cx="645115" cy="380395"/>
          </a:xfrm>
          <a:prstGeom prst="rect">
            <a:avLst/>
          </a:prstGeom>
          <a:noFill/>
          <a:extLst/>
        </p:spPr>
      </p:pic>
      <p:pic>
        <p:nvPicPr>
          <p:cNvPr id="13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885" y="4945008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2599" y="5509835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4789" y="5509835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1317" y="4299243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808" y="3305430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066" y="2588987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3160" y="2144483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9580" y="2099721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6953" y="2779184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041" y="2507784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5683" y="2857941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267" y="3660879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8873" y="3803229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1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500"/>
                    </a14:imgEffect>
                    <a14:imgEffect>
                      <a14:saturation sat="1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3379" y="3723623"/>
            <a:ext cx="645115" cy="380395"/>
          </a:xfrm>
          <a:prstGeom prst="rect">
            <a:avLst/>
          </a:prstGeom>
          <a:noFill/>
          <a:extLst/>
        </p:spPr>
      </p:pic>
      <p:pic>
        <p:nvPicPr>
          <p:cNvPr id="132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500"/>
                    </a14:imgEffect>
                    <a14:imgEffect>
                      <a14:saturation sat="1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627" y="4641508"/>
            <a:ext cx="645115" cy="380395"/>
          </a:xfrm>
          <a:prstGeom prst="rect">
            <a:avLst/>
          </a:prstGeom>
          <a:noFill/>
          <a:extLst/>
        </p:spPr>
      </p:pic>
      <p:pic>
        <p:nvPicPr>
          <p:cNvPr id="133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500"/>
                    </a14:imgEffect>
                    <a14:imgEffect>
                      <a14:saturation sat="1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3443" y="4299243"/>
            <a:ext cx="645115" cy="380395"/>
          </a:xfrm>
          <a:prstGeom prst="rect">
            <a:avLst/>
          </a:prstGeom>
          <a:noFill/>
          <a:extLst/>
        </p:spPr>
      </p:pic>
      <p:pic>
        <p:nvPicPr>
          <p:cNvPr id="134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500"/>
                    </a14:imgEffect>
                    <a14:imgEffect>
                      <a14:saturation sat="1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5420" y="2593419"/>
            <a:ext cx="645115" cy="380395"/>
          </a:xfrm>
          <a:prstGeom prst="rect">
            <a:avLst/>
          </a:prstGeom>
          <a:noFill/>
          <a:extLst/>
        </p:spPr>
      </p:pic>
      <p:grpSp>
        <p:nvGrpSpPr>
          <p:cNvPr id="148" name="Group 147"/>
          <p:cNvGrpSpPr/>
          <p:nvPr/>
        </p:nvGrpSpPr>
        <p:grpSpPr>
          <a:xfrm flipH="1">
            <a:off x="157064" y="3953624"/>
            <a:ext cx="1582577" cy="954107"/>
            <a:chOff x="1219200" y="4876799"/>
            <a:chExt cx="5181605" cy="1384995"/>
          </a:xfrm>
        </p:grpSpPr>
        <p:sp>
          <p:nvSpPr>
            <p:cNvPr id="149" name="Rectangular Callout 148"/>
            <p:cNvSpPr/>
            <p:nvPr/>
          </p:nvSpPr>
          <p:spPr>
            <a:xfrm>
              <a:off x="1219200" y="4876799"/>
              <a:ext cx="5181602" cy="1384995"/>
            </a:xfrm>
            <a:prstGeom prst="wedgeRectCallout">
              <a:avLst>
                <a:gd name="adj1" fmla="val -37261"/>
                <a:gd name="adj2" fmla="val -87812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Interior</a:t>
              </a:r>
              <a:r>
                <a:rPr kumimoji="0" lang="en-US" sz="2800" b="0" i="0" u="none" strike="noStrike" kern="0" cap="none" spc="0" normalizeH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 Routers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51" name="Group 150"/>
          <p:cNvGrpSpPr/>
          <p:nvPr/>
        </p:nvGrpSpPr>
        <p:grpSpPr>
          <a:xfrm flipH="1">
            <a:off x="5438853" y="5467326"/>
            <a:ext cx="1582577" cy="954107"/>
            <a:chOff x="1219200" y="4876799"/>
            <a:chExt cx="5181605" cy="1384995"/>
          </a:xfrm>
        </p:grpSpPr>
        <p:sp>
          <p:nvSpPr>
            <p:cNvPr id="152" name="Rectangular Callout 151"/>
            <p:cNvSpPr/>
            <p:nvPr/>
          </p:nvSpPr>
          <p:spPr>
            <a:xfrm>
              <a:off x="1219200" y="4876799"/>
              <a:ext cx="5181602" cy="1384995"/>
            </a:xfrm>
            <a:prstGeom prst="wedgeRectCallout">
              <a:avLst>
                <a:gd name="adj1" fmla="val 37714"/>
                <a:gd name="adj2" fmla="val -10720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BGP</a:t>
              </a:r>
              <a:r>
                <a:rPr kumimoji="0" lang="en-US" sz="2800" b="0" i="0" u="none" strike="noStrike" kern="0" cap="none" spc="0" normalizeH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 Routers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73001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Need ASs?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Routing algorithms are not efficient enough to execute on the entire Internet topology</a:t>
            </a:r>
          </a:p>
          <a:p>
            <a:r>
              <a:rPr lang="en-US" dirty="0" smtClean="0"/>
              <a:t>Different organizations may use different routing policies</a:t>
            </a:r>
          </a:p>
          <a:p>
            <a:r>
              <a:rPr lang="en-US" dirty="0" smtClean="0"/>
              <a:t>Allows organizations to hide their internal network structure</a:t>
            </a:r>
          </a:p>
          <a:p>
            <a:r>
              <a:rPr lang="en-US" dirty="0" smtClean="0"/>
              <a:t>Allows organizations to choose how to route across each other (BGP)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203357" y="2458704"/>
            <a:ext cx="6623472" cy="2376022"/>
            <a:chOff x="414979" y="3333623"/>
            <a:chExt cx="8263530" cy="1523216"/>
          </a:xfrm>
        </p:grpSpPr>
        <p:sp>
          <p:nvSpPr>
            <p:cNvPr id="6" name="Rectangle 5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Content Placeholder 2"/>
            <p:cNvSpPr txBox="1">
              <a:spLocks/>
            </p:cNvSpPr>
            <p:nvPr/>
          </p:nvSpPr>
          <p:spPr>
            <a:xfrm>
              <a:off x="514376" y="3496212"/>
              <a:ext cx="8118848" cy="136062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Clr>
                  <a:schemeClr val="bg1"/>
                </a:buClr>
              </a:pPr>
              <a:r>
                <a:rPr lang="en-US" sz="3200" dirty="0" smtClean="0">
                  <a:solidFill>
                    <a:schemeClr val="bg1"/>
                  </a:solidFill>
                </a:rPr>
                <a:t>Easier to compute routes</a:t>
              </a:r>
            </a:p>
            <a:p>
              <a:pPr>
                <a:buClr>
                  <a:schemeClr val="bg1"/>
                </a:buClr>
              </a:pPr>
              <a:r>
                <a:rPr lang="en-US" sz="3200" dirty="0" smtClean="0">
                  <a:solidFill>
                    <a:schemeClr val="bg1"/>
                  </a:solidFill>
                </a:rPr>
                <a:t>Greater flexibility</a:t>
              </a:r>
            </a:p>
            <a:p>
              <a:pPr>
                <a:buClr>
                  <a:schemeClr val="bg1"/>
                </a:buClr>
              </a:pPr>
              <a:r>
                <a:rPr lang="en-US" sz="3200" dirty="0" smtClean="0">
                  <a:solidFill>
                    <a:schemeClr val="bg1"/>
                  </a:solidFill>
                </a:rPr>
                <a:t>More autonomy/independence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24122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on a Graph</a:t>
            </a:r>
            <a:endParaRPr lang="en-US" dirty="0"/>
          </a:p>
        </p:txBody>
      </p:sp>
      <p:sp>
        <p:nvSpPr>
          <p:cNvPr id="787459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8991600" cy="5105400"/>
          </a:xfrm>
        </p:spPr>
        <p:txBody>
          <a:bodyPr/>
          <a:lstStyle/>
          <a:p>
            <a:r>
              <a:rPr lang="en-US" dirty="0" smtClean="0"/>
              <a:t>Goal: determine a “good” path through the network from source to destination</a:t>
            </a:r>
          </a:p>
          <a:p>
            <a:r>
              <a:rPr lang="en-US" dirty="0" smtClean="0"/>
              <a:t>What is a good path?</a:t>
            </a:r>
          </a:p>
          <a:p>
            <a:pPr lvl="1"/>
            <a:r>
              <a:rPr lang="en-US" dirty="0" smtClean="0"/>
              <a:t>Usually means the shortest path</a:t>
            </a:r>
          </a:p>
          <a:p>
            <a:pPr lvl="1"/>
            <a:r>
              <a:rPr lang="en-US" dirty="0" smtClean="0"/>
              <a:t>Load balanced</a:t>
            </a:r>
          </a:p>
          <a:p>
            <a:pPr lvl="1"/>
            <a:r>
              <a:rPr lang="en-US" dirty="0" smtClean="0"/>
              <a:t>Lowest $$$ cost</a:t>
            </a:r>
          </a:p>
          <a:p>
            <a:r>
              <a:rPr lang="en-US" dirty="0" smtClean="0"/>
              <a:t>Network modeled as a graph</a:t>
            </a:r>
          </a:p>
          <a:p>
            <a:pPr lvl="1"/>
            <a:r>
              <a:rPr lang="en-US" dirty="0" smtClean="0"/>
              <a:t>Routers </a:t>
            </a:r>
            <a:r>
              <a:rPr lang="en-US" dirty="0" smtClean="0">
                <a:sym typeface="Wingdings" pitchFamily="2" charset="2"/>
              </a:rPr>
              <a:t> nodes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Link  edges</a:t>
            </a:r>
          </a:p>
          <a:p>
            <a:pPr lvl="2"/>
            <a:r>
              <a:rPr lang="en-US" dirty="0" smtClean="0"/>
              <a:t>Edge cost: delay, congestion level, etc.</a:t>
            </a:r>
            <a:endParaRPr lang="en-US" dirty="0"/>
          </a:p>
        </p:txBody>
      </p:sp>
      <p:sp>
        <p:nvSpPr>
          <p:cNvPr id="76" name="Cloud 75"/>
          <p:cNvSpPr/>
          <p:nvPr/>
        </p:nvSpPr>
        <p:spPr>
          <a:xfrm>
            <a:off x="5083625" y="2991427"/>
            <a:ext cx="3929743" cy="2655785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77" name="Straight Connector 76"/>
          <p:cNvCxnSpPr>
            <a:stCxn id="94" idx="3"/>
            <a:endCxn id="93" idx="4"/>
          </p:cNvCxnSpPr>
          <p:nvPr/>
        </p:nvCxnSpPr>
        <p:spPr>
          <a:xfrm flipH="1">
            <a:off x="8013928" y="4534330"/>
            <a:ext cx="504508" cy="466026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91" idx="4"/>
            <a:endCxn id="94" idx="1"/>
          </p:cNvCxnSpPr>
          <p:nvPr/>
        </p:nvCxnSpPr>
        <p:spPr>
          <a:xfrm>
            <a:off x="8013928" y="3633758"/>
            <a:ext cx="504508" cy="53634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90" idx="4"/>
            <a:endCxn id="91" idx="2"/>
          </p:cNvCxnSpPr>
          <p:nvPr/>
        </p:nvCxnSpPr>
        <p:spPr>
          <a:xfrm>
            <a:off x="6849156" y="3633758"/>
            <a:ext cx="421108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93" idx="2"/>
            <a:endCxn id="92" idx="4"/>
          </p:cNvCxnSpPr>
          <p:nvPr/>
        </p:nvCxnSpPr>
        <p:spPr>
          <a:xfrm flipH="1">
            <a:off x="6849156" y="5000356"/>
            <a:ext cx="421108" cy="500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9" idx="3"/>
            <a:endCxn id="92" idx="2"/>
          </p:cNvCxnSpPr>
          <p:nvPr/>
        </p:nvCxnSpPr>
        <p:spPr>
          <a:xfrm>
            <a:off x="5674984" y="4534330"/>
            <a:ext cx="430508" cy="47102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9" idx="1"/>
            <a:endCxn id="90" idx="3"/>
          </p:cNvCxnSpPr>
          <p:nvPr/>
        </p:nvCxnSpPr>
        <p:spPr>
          <a:xfrm flipV="1">
            <a:off x="5674984" y="3815873"/>
            <a:ext cx="802340" cy="354227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endCxn id="90" idx="3"/>
          </p:cNvCxnSpPr>
          <p:nvPr/>
        </p:nvCxnSpPr>
        <p:spPr>
          <a:xfrm flipV="1">
            <a:off x="6477324" y="3815873"/>
            <a:ext cx="0" cy="100236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owchart: Magnetic Disk 8"/>
          <p:cNvSpPr/>
          <p:nvPr/>
        </p:nvSpPr>
        <p:spPr>
          <a:xfrm>
            <a:off x="5303152" y="4170100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</a:t>
            </a:r>
            <a:endParaRPr lang="en-US" dirty="0"/>
          </a:p>
        </p:txBody>
      </p:sp>
      <p:sp>
        <p:nvSpPr>
          <p:cNvPr id="90" name="Flowchart: Magnetic Disk 89"/>
          <p:cNvSpPr/>
          <p:nvPr/>
        </p:nvSpPr>
        <p:spPr>
          <a:xfrm>
            <a:off x="6105492" y="3451643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</a:t>
            </a:r>
            <a:endParaRPr lang="en-US" dirty="0"/>
          </a:p>
        </p:txBody>
      </p:sp>
      <p:sp>
        <p:nvSpPr>
          <p:cNvPr id="91" name="Flowchart: Magnetic Disk 90"/>
          <p:cNvSpPr/>
          <p:nvPr/>
        </p:nvSpPr>
        <p:spPr>
          <a:xfrm>
            <a:off x="7270264" y="3451643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</a:t>
            </a:r>
            <a:endParaRPr lang="en-US" dirty="0"/>
          </a:p>
        </p:txBody>
      </p:sp>
      <p:sp>
        <p:nvSpPr>
          <p:cNvPr id="92" name="Flowchart: Magnetic Disk 91"/>
          <p:cNvSpPr/>
          <p:nvPr/>
        </p:nvSpPr>
        <p:spPr>
          <a:xfrm>
            <a:off x="6105492" y="4823243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</a:t>
            </a:r>
            <a:endParaRPr lang="en-US" dirty="0"/>
          </a:p>
        </p:txBody>
      </p:sp>
      <p:sp>
        <p:nvSpPr>
          <p:cNvPr id="93" name="Flowchart: Magnetic Disk 92"/>
          <p:cNvSpPr/>
          <p:nvPr/>
        </p:nvSpPr>
        <p:spPr>
          <a:xfrm>
            <a:off x="7270264" y="4818241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E</a:t>
            </a:r>
            <a:endParaRPr lang="en-US" dirty="0"/>
          </a:p>
        </p:txBody>
      </p:sp>
      <p:sp>
        <p:nvSpPr>
          <p:cNvPr id="94" name="Flowchart: Magnetic Disk 93"/>
          <p:cNvSpPr/>
          <p:nvPr/>
        </p:nvSpPr>
        <p:spPr>
          <a:xfrm>
            <a:off x="8146604" y="4170100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F</a:t>
            </a:r>
            <a:endParaRPr lang="en-US" dirty="0"/>
          </a:p>
        </p:txBody>
      </p:sp>
      <p:cxnSp>
        <p:nvCxnSpPr>
          <p:cNvPr id="109" name="Straight Connector 108"/>
          <p:cNvCxnSpPr>
            <a:stCxn id="91" idx="3"/>
            <a:endCxn id="92" idx="4"/>
          </p:cNvCxnSpPr>
          <p:nvPr/>
        </p:nvCxnSpPr>
        <p:spPr>
          <a:xfrm flipH="1">
            <a:off x="6849156" y="3815873"/>
            <a:ext cx="792940" cy="1189485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9" idx="1"/>
            <a:endCxn id="91" idx="1"/>
          </p:cNvCxnSpPr>
          <p:nvPr/>
        </p:nvCxnSpPr>
        <p:spPr>
          <a:xfrm rot="5400000" flipH="1" flipV="1">
            <a:off x="6299312" y="2827316"/>
            <a:ext cx="718457" cy="1967112"/>
          </a:xfrm>
          <a:prstGeom prst="bentConnector3">
            <a:avLst>
              <a:gd name="adj1" fmla="val 151515"/>
            </a:avLst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046816" y="265610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5</a:t>
            </a:r>
            <a:endParaRPr lang="en-US" dirty="0"/>
          </a:p>
        </p:txBody>
      </p:sp>
      <p:sp>
        <p:nvSpPr>
          <p:cNvPr id="116" name="TextBox 115"/>
          <p:cNvSpPr txBox="1"/>
          <p:nvPr/>
        </p:nvSpPr>
        <p:spPr>
          <a:xfrm>
            <a:off x="5784169" y="360333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sp>
        <p:nvSpPr>
          <p:cNvPr id="117" name="TextBox 116"/>
          <p:cNvSpPr txBox="1"/>
          <p:nvPr/>
        </p:nvSpPr>
        <p:spPr>
          <a:xfrm>
            <a:off x="6870402" y="322081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3</a:t>
            </a:r>
            <a:endParaRPr lang="en-US" dirty="0"/>
          </a:p>
        </p:txBody>
      </p:sp>
      <p:sp>
        <p:nvSpPr>
          <p:cNvPr id="118" name="TextBox 117"/>
          <p:cNvSpPr txBox="1"/>
          <p:nvPr/>
        </p:nvSpPr>
        <p:spPr>
          <a:xfrm>
            <a:off x="8175341" y="350089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5</a:t>
            </a:r>
            <a:endParaRPr lang="en-US" dirty="0"/>
          </a:p>
        </p:txBody>
      </p:sp>
      <p:sp>
        <p:nvSpPr>
          <p:cNvPr id="119" name="TextBox 118"/>
          <p:cNvSpPr txBox="1"/>
          <p:nvPr/>
        </p:nvSpPr>
        <p:spPr>
          <a:xfrm>
            <a:off x="8162248" y="469538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sp>
        <p:nvSpPr>
          <p:cNvPr id="120" name="TextBox 119"/>
          <p:cNvSpPr txBox="1"/>
          <p:nvPr/>
        </p:nvSpPr>
        <p:spPr>
          <a:xfrm>
            <a:off x="6870403" y="500535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21" name="TextBox 120"/>
          <p:cNvSpPr txBox="1"/>
          <p:nvPr/>
        </p:nvSpPr>
        <p:spPr>
          <a:xfrm>
            <a:off x="5635086" y="474116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22" name="TextBox 121"/>
          <p:cNvSpPr txBox="1"/>
          <p:nvPr/>
        </p:nvSpPr>
        <p:spPr>
          <a:xfrm>
            <a:off x="6457597" y="408622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cxnSp>
        <p:nvCxnSpPr>
          <p:cNvPr id="123" name="Straight Connector 122"/>
          <p:cNvCxnSpPr>
            <a:stCxn id="91" idx="3"/>
            <a:endCxn id="93" idx="1"/>
          </p:cNvCxnSpPr>
          <p:nvPr/>
        </p:nvCxnSpPr>
        <p:spPr>
          <a:xfrm>
            <a:off x="7642096" y="3815873"/>
            <a:ext cx="0" cy="100236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7186220" y="430126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3</a:t>
            </a:r>
            <a:endParaRPr lang="en-US" dirty="0"/>
          </a:p>
        </p:txBody>
      </p:sp>
      <p:sp>
        <p:nvSpPr>
          <p:cNvPr id="128" name="TextBox 127"/>
          <p:cNvSpPr txBox="1"/>
          <p:nvPr/>
        </p:nvSpPr>
        <p:spPr>
          <a:xfrm>
            <a:off x="7631210" y="408848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12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36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8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8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8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8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8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8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8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87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87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87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Problems</a:t>
            </a:r>
            <a:endParaRPr lang="en-US" dirty="0"/>
          </a:p>
        </p:txBody>
      </p:sp>
      <p:sp>
        <p:nvSpPr>
          <p:cNvPr id="787459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5303152" cy="5105400"/>
          </a:xfrm>
        </p:spPr>
        <p:txBody>
          <a:bodyPr/>
          <a:lstStyle/>
          <a:p>
            <a:r>
              <a:rPr lang="en-US" dirty="0" smtClean="0"/>
              <a:t>Assume</a:t>
            </a:r>
          </a:p>
          <a:p>
            <a:pPr lvl="1"/>
            <a:r>
              <a:rPr lang="en-US" dirty="0" smtClean="0"/>
              <a:t>A network with N nodes</a:t>
            </a:r>
          </a:p>
          <a:p>
            <a:pPr lvl="1"/>
            <a:r>
              <a:rPr lang="en-US" dirty="0" smtClean="0"/>
              <a:t>Each node only knows</a:t>
            </a:r>
          </a:p>
          <a:p>
            <a:pPr lvl="2"/>
            <a:r>
              <a:rPr lang="en-US" dirty="0" smtClean="0"/>
              <a:t>Its immediate neighbors</a:t>
            </a:r>
          </a:p>
          <a:p>
            <a:pPr lvl="2"/>
            <a:r>
              <a:rPr lang="en-US" dirty="0" smtClean="0"/>
              <a:t>The cost to reach each neighbor</a:t>
            </a:r>
          </a:p>
          <a:p>
            <a:r>
              <a:rPr lang="en-US" dirty="0" smtClean="0"/>
              <a:t>How does each node learn the shortest path to every other node?</a:t>
            </a:r>
            <a:endParaRPr lang="en-US" dirty="0"/>
          </a:p>
        </p:txBody>
      </p:sp>
      <p:sp>
        <p:nvSpPr>
          <p:cNvPr id="76" name="Cloud 75"/>
          <p:cNvSpPr/>
          <p:nvPr/>
        </p:nvSpPr>
        <p:spPr>
          <a:xfrm>
            <a:off x="5083625" y="2991427"/>
            <a:ext cx="3929743" cy="2655785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77" name="Straight Connector 76"/>
          <p:cNvCxnSpPr>
            <a:stCxn id="94" idx="3"/>
            <a:endCxn id="93" idx="4"/>
          </p:cNvCxnSpPr>
          <p:nvPr/>
        </p:nvCxnSpPr>
        <p:spPr>
          <a:xfrm flipH="1">
            <a:off x="8013928" y="4534330"/>
            <a:ext cx="504508" cy="466026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91" idx="4"/>
            <a:endCxn id="94" idx="1"/>
          </p:cNvCxnSpPr>
          <p:nvPr/>
        </p:nvCxnSpPr>
        <p:spPr>
          <a:xfrm>
            <a:off x="8013928" y="3633758"/>
            <a:ext cx="504508" cy="53634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90" idx="4"/>
            <a:endCxn id="91" idx="2"/>
          </p:cNvCxnSpPr>
          <p:nvPr/>
        </p:nvCxnSpPr>
        <p:spPr>
          <a:xfrm>
            <a:off x="6849156" y="3633758"/>
            <a:ext cx="421108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93" idx="2"/>
            <a:endCxn id="92" idx="4"/>
          </p:cNvCxnSpPr>
          <p:nvPr/>
        </p:nvCxnSpPr>
        <p:spPr>
          <a:xfrm flipH="1">
            <a:off x="6849156" y="5000356"/>
            <a:ext cx="421108" cy="500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9" idx="3"/>
            <a:endCxn id="92" idx="2"/>
          </p:cNvCxnSpPr>
          <p:nvPr/>
        </p:nvCxnSpPr>
        <p:spPr>
          <a:xfrm>
            <a:off x="5674984" y="4534330"/>
            <a:ext cx="430508" cy="47102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9" idx="1"/>
            <a:endCxn id="90" idx="3"/>
          </p:cNvCxnSpPr>
          <p:nvPr/>
        </p:nvCxnSpPr>
        <p:spPr>
          <a:xfrm flipV="1">
            <a:off x="5674984" y="3815873"/>
            <a:ext cx="802340" cy="354227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endCxn id="90" idx="3"/>
          </p:cNvCxnSpPr>
          <p:nvPr/>
        </p:nvCxnSpPr>
        <p:spPr>
          <a:xfrm flipV="1">
            <a:off x="6477324" y="3815873"/>
            <a:ext cx="0" cy="100236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owchart: Magnetic Disk 8"/>
          <p:cNvSpPr/>
          <p:nvPr/>
        </p:nvSpPr>
        <p:spPr>
          <a:xfrm>
            <a:off x="5303152" y="4170100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</a:t>
            </a:r>
            <a:endParaRPr lang="en-US" dirty="0"/>
          </a:p>
        </p:txBody>
      </p:sp>
      <p:sp>
        <p:nvSpPr>
          <p:cNvPr id="90" name="Flowchart: Magnetic Disk 89"/>
          <p:cNvSpPr/>
          <p:nvPr/>
        </p:nvSpPr>
        <p:spPr>
          <a:xfrm>
            <a:off x="6105492" y="3451643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</a:t>
            </a:r>
            <a:endParaRPr lang="en-US" dirty="0"/>
          </a:p>
        </p:txBody>
      </p:sp>
      <p:sp>
        <p:nvSpPr>
          <p:cNvPr id="91" name="Flowchart: Magnetic Disk 90"/>
          <p:cNvSpPr/>
          <p:nvPr/>
        </p:nvSpPr>
        <p:spPr>
          <a:xfrm>
            <a:off x="7270264" y="3451643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</a:t>
            </a:r>
            <a:endParaRPr lang="en-US" dirty="0"/>
          </a:p>
        </p:txBody>
      </p:sp>
      <p:sp>
        <p:nvSpPr>
          <p:cNvPr id="92" name="Flowchart: Magnetic Disk 91"/>
          <p:cNvSpPr/>
          <p:nvPr/>
        </p:nvSpPr>
        <p:spPr>
          <a:xfrm>
            <a:off x="6105492" y="4823243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</a:t>
            </a:r>
            <a:endParaRPr lang="en-US" dirty="0"/>
          </a:p>
        </p:txBody>
      </p:sp>
      <p:sp>
        <p:nvSpPr>
          <p:cNvPr id="93" name="Flowchart: Magnetic Disk 92"/>
          <p:cNvSpPr/>
          <p:nvPr/>
        </p:nvSpPr>
        <p:spPr>
          <a:xfrm>
            <a:off x="7270264" y="4818241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E</a:t>
            </a:r>
            <a:endParaRPr lang="en-US" dirty="0"/>
          </a:p>
        </p:txBody>
      </p:sp>
      <p:sp>
        <p:nvSpPr>
          <p:cNvPr id="94" name="Flowchart: Magnetic Disk 93"/>
          <p:cNvSpPr/>
          <p:nvPr/>
        </p:nvSpPr>
        <p:spPr>
          <a:xfrm>
            <a:off x="8146604" y="4170100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F</a:t>
            </a:r>
            <a:endParaRPr lang="en-US" dirty="0"/>
          </a:p>
        </p:txBody>
      </p:sp>
      <p:cxnSp>
        <p:nvCxnSpPr>
          <p:cNvPr id="109" name="Straight Connector 108"/>
          <p:cNvCxnSpPr>
            <a:stCxn id="91" idx="3"/>
            <a:endCxn id="92" idx="4"/>
          </p:cNvCxnSpPr>
          <p:nvPr/>
        </p:nvCxnSpPr>
        <p:spPr>
          <a:xfrm flipH="1">
            <a:off x="6849156" y="3815873"/>
            <a:ext cx="792940" cy="1189485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9" idx="1"/>
            <a:endCxn id="91" idx="1"/>
          </p:cNvCxnSpPr>
          <p:nvPr/>
        </p:nvCxnSpPr>
        <p:spPr>
          <a:xfrm rot="5400000" flipH="1" flipV="1">
            <a:off x="6299312" y="2827316"/>
            <a:ext cx="718457" cy="1967112"/>
          </a:xfrm>
          <a:prstGeom prst="bentConnector3">
            <a:avLst>
              <a:gd name="adj1" fmla="val 151515"/>
            </a:avLst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046816" y="265610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5</a:t>
            </a:r>
            <a:endParaRPr lang="en-US" dirty="0"/>
          </a:p>
        </p:txBody>
      </p:sp>
      <p:sp>
        <p:nvSpPr>
          <p:cNvPr id="116" name="TextBox 115"/>
          <p:cNvSpPr txBox="1"/>
          <p:nvPr/>
        </p:nvSpPr>
        <p:spPr>
          <a:xfrm>
            <a:off x="5784169" y="360333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sp>
        <p:nvSpPr>
          <p:cNvPr id="117" name="TextBox 116"/>
          <p:cNvSpPr txBox="1"/>
          <p:nvPr/>
        </p:nvSpPr>
        <p:spPr>
          <a:xfrm>
            <a:off x="6870402" y="322081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3</a:t>
            </a:r>
            <a:endParaRPr lang="en-US" dirty="0"/>
          </a:p>
        </p:txBody>
      </p:sp>
      <p:sp>
        <p:nvSpPr>
          <p:cNvPr id="118" name="TextBox 117"/>
          <p:cNvSpPr txBox="1"/>
          <p:nvPr/>
        </p:nvSpPr>
        <p:spPr>
          <a:xfrm>
            <a:off x="8175341" y="350089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5</a:t>
            </a:r>
            <a:endParaRPr lang="en-US" dirty="0"/>
          </a:p>
        </p:txBody>
      </p:sp>
      <p:sp>
        <p:nvSpPr>
          <p:cNvPr id="119" name="TextBox 118"/>
          <p:cNvSpPr txBox="1"/>
          <p:nvPr/>
        </p:nvSpPr>
        <p:spPr>
          <a:xfrm>
            <a:off x="8162248" y="469538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sp>
        <p:nvSpPr>
          <p:cNvPr id="120" name="TextBox 119"/>
          <p:cNvSpPr txBox="1"/>
          <p:nvPr/>
        </p:nvSpPr>
        <p:spPr>
          <a:xfrm>
            <a:off x="6870403" y="500535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21" name="TextBox 120"/>
          <p:cNvSpPr txBox="1"/>
          <p:nvPr/>
        </p:nvSpPr>
        <p:spPr>
          <a:xfrm>
            <a:off x="5635086" y="474116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22" name="TextBox 121"/>
          <p:cNvSpPr txBox="1"/>
          <p:nvPr/>
        </p:nvSpPr>
        <p:spPr>
          <a:xfrm>
            <a:off x="6457597" y="408622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cxnSp>
        <p:nvCxnSpPr>
          <p:cNvPr id="123" name="Straight Connector 122"/>
          <p:cNvCxnSpPr>
            <a:stCxn id="91" idx="3"/>
            <a:endCxn id="93" idx="1"/>
          </p:cNvCxnSpPr>
          <p:nvPr/>
        </p:nvCxnSpPr>
        <p:spPr>
          <a:xfrm>
            <a:off x="7642096" y="3815873"/>
            <a:ext cx="0" cy="100236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7186220" y="430126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3</a:t>
            </a:r>
            <a:endParaRPr lang="en-US" dirty="0"/>
          </a:p>
        </p:txBody>
      </p:sp>
      <p:sp>
        <p:nvSpPr>
          <p:cNvPr id="128" name="TextBox 127"/>
          <p:cNvSpPr txBox="1"/>
          <p:nvPr/>
        </p:nvSpPr>
        <p:spPr>
          <a:xfrm>
            <a:off x="7631210" y="408848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3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977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Intra-domain Routing Protocols</a:t>
            </a:r>
            <a:endParaRPr lang="en-US"/>
          </a:p>
        </p:txBody>
      </p:sp>
      <p:sp>
        <p:nvSpPr>
          <p:cNvPr id="786435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9144000" cy="5105400"/>
          </a:xfrm>
        </p:spPr>
        <p:txBody>
          <a:bodyPr>
            <a:normAutofit/>
          </a:bodyPr>
          <a:lstStyle/>
          <a:p>
            <a:r>
              <a:rPr lang="en-US" smtClean="0"/>
              <a:t>Distance </a:t>
            </a:r>
            <a:r>
              <a:rPr lang="en-US" dirty="0" smtClean="0"/>
              <a:t>vector</a:t>
            </a:r>
          </a:p>
          <a:p>
            <a:pPr lvl="1"/>
            <a:r>
              <a:rPr lang="en-US" dirty="0" smtClean="0"/>
              <a:t>Routing Information Protocol (RIP), based on Bellman-Ford</a:t>
            </a:r>
          </a:p>
          <a:p>
            <a:pPr lvl="1"/>
            <a:r>
              <a:rPr lang="en-US" dirty="0" smtClean="0"/>
              <a:t>Routers periodically exchange reachability information with neighbors</a:t>
            </a:r>
          </a:p>
          <a:p>
            <a:r>
              <a:rPr lang="en-US" dirty="0" smtClean="0"/>
              <a:t>Link state</a:t>
            </a:r>
          </a:p>
          <a:p>
            <a:pPr lvl="1"/>
            <a:r>
              <a:rPr lang="en-US" dirty="0" smtClean="0"/>
              <a:t>Open Shortest Path First (OSPF), based on </a:t>
            </a:r>
            <a:r>
              <a:rPr lang="en-US" dirty="0" err="1" smtClean="0"/>
              <a:t>Dijkstra</a:t>
            </a:r>
            <a:endParaRPr lang="en-US" dirty="0" smtClean="0"/>
          </a:p>
          <a:p>
            <a:pPr lvl="1"/>
            <a:r>
              <a:rPr lang="en-US" dirty="0" smtClean="0"/>
              <a:t>Each network periodically </a:t>
            </a:r>
            <a:r>
              <a:rPr lang="en-US" dirty="0" smtClean="0">
                <a:solidFill>
                  <a:schemeClr val="accent1"/>
                </a:solidFill>
              </a:rPr>
              <a:t>floods </a:t>
            </a:r>
            <a:r>
              <a:rPr lang="en-US" dirty="0" smtClean="0"/>
              <a:t>immediate reachability information to all other routers</a:t>
            </a:r>
          </a:p>
          <a:p>
            <a:pPr lvl="1"/>
            <a:r>
              <a:rPr lang="en-US" dirty="0" smtClean="0"/>
              <a:t>Per router local computation to determine full routes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382000" y="6356350"/>
            <a:ext cx="762000" cy="36512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fld id="{D338D17C-2FFB-4D3A-A05F-9E9060B5E41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000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8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8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8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8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8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8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8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8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8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8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8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8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8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8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8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8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8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8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8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643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39490" y="2127102"/>
            <a:ext cx="8562995" cy="3807725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Distance Vector Routing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400" dirty="0" smtClean="0"/>
              <a:t>RIP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Link State Routing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400" dirty="0" smtClean="0"/>
              <a:t>OSPF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400" dirty="0" smtClean="0"/>
              <a:t>IS-IS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8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72007</TotalTime>
  <Words>2147</Words>
  <Application>Microsoft Macintosh PowerPoint</Application>
  <PresentationFormat>On-screen Show (4:3)</PresentationFormat>
  <Paragraphs>833</Paragraphs>
  <Slides>24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Median</vt:lpstr>
      <vt:lpstr>CSE390 – Advanced Computer Networks</vt:lpstr>
      <vt:lpstr>Network Layer, Control Plane</vt:lpstr>
      <vt:lpstr>Internet Routing</vt:lpstr>
      <vt:lpstr>AS Example</vt:lpstr>
      <vt:lpstr>Why Do We Need ASs?</vt:lpstr>
      <vt:lpstr>Routing on a Graph</vt:lpstr>
      <vt:lpstr>Routing Problems</vt:lpstr>
      <vt:lpstr>Intra-domain Routing Protocols</vt:lpstr>
      <vt:lpstr>Outline</vt:lpstr>
      <vt:lpstr>Distance Vector Routing</vt:lpstr>
      <vt:lpstr>Distance Vector Routing Algorithm</vt:lpstr>
      <vt:lpstr>Distance Vector Initialization</vt:lpstr>
      <vt:lpstr>Distance Vector: 1st Iteration</vt:lpstr>
      <vt:lpstr>Distance Vector: End of 3rd Iteration</vt:lpstr>
      <vt:lpstr>PowerPoint Presentation</vt:lpstr>
      <vt:lpstr>Count to Infinity Problem</vt:lpstr>
      <vt:lpstr>Poisoned Reverse</vt:lpstr>
      <vt:lpstr>Outline</vt:lpstr>
      <vt:lpstr>Link State Routing</vt:lpstr>
      <vt:lpstr>Flooding Details</vt:lpstr>
      <vt:lpstr>Dijkstra’s Algorithm</vt:lpstr>
      <vt:lpstr>OSPF vs. IS-IS</vt:lpstr>
      <vt:lpstr>Different Organizational Structure</vt:lpstr>
      <vt:lpstr>Link State vs. Distance Vector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 Wilson</dc:creator>
  <cp:lastModifiedBy>Phillipa Gill</cp:lastModifiedBy>
  <cp:revision>841</cp:revision>
  <cp:lastPrinted>2012-08-22T04:00:45Z</cp:lastPrinted>
  <dcterms:created xsi:type="dcterms:W3CDTF">2012-01-03T02:22:46Z</dcterms:created>
  <dcterms:modified xsi:type="dcterms:W3CDTF">2014-09-08T13:51:38Z</dcterms:modified>
</cp:coreProperties>
</file>