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6"/>
  </p:notesMasterIdLst>
  <p:handoutMasterIdLst>
    <p:handoutMasterId r:id="rId27"/>
  </p:handoutMasterIdLst>
  <p:sldIdLst>
    <p:sldId id="388" r:id="rId2"/>
    <p:sldId id="390" r:id="rId3"/>
    <p:sldId id="393" r:id="rId4"/>
    <p:sldId id="392" r:id="rId5"/>
    <p:sldId id="394" r:id="rId6"/>
    <p:sldId id="398" r:id="rId7"/>
    <p:sldId id="399" r:id="rId8"/>
    <p:sldId id="397" r:id="rId9"/>
    <p:sldId id="391" r:id="rId10"/>
    <p:sldId id="400" r:id="rId11"/>
    <p:sldId id="401" r:id="rId12"/>
    <p:sldId id="402" r:id="rId13"/>
    <p:sldId id="403" r:id="rId14"/>
    <p:sldId id="404" r:id="rId15"/>
    <p:sldId id="406" r:id="rId16"/>
    <p:sldId id="407" r:id="rId17"/>
    <p:sldId id="408" r:id="rId18"/>
    <p:sldId id="410" r:id="rId19"/>
    <p:sldId id="411" r:id="rId20"/>
    <p:sldId id="412" r:id="rId21"/>
    <p:sldId id="413" r:id="rId22"/>
    <p:sldId id="425" r:id="rId23"/>
    <p:sldId id="426" r:id="rId24"/>
    <p:sldId id="409" r:id="rId2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3"/>
            <p14:sldId id="392"/>
            <p14:sldId id="394"/>
            <p14:sldId id="398"/>
            <p14:sldId id="399"/>
            <p14:sldId id="397"/>
            <p14:sldId id="391"/>
            <p14:sldId id="400"/>
            <p14:sldId id="401"/>
            <p14:sldId id="402"/>
            <p14:sldId id="403"/>
            <p14:sldId id="404"/>
            <p14:sldId id="406"/>
            <p14:sldId id="407"/>
            <p14:sldId id="408"/>
            <p14:sldId id="410"/>
            <p14:sldId id="411"/>
            <p14:sldId id="412"/>
            <p14:sldId id="413"/>
            <p14:sldId id="425"/>
            <p14:sldId id="426"/>
            <p14:sldId id="4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8B2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90232" autoAdjust="0"/>
  </p:normalViewPr>
  <p:slideViewPr>
    <p:cSldViewPr snapToGrid="0">
      <p:cViewPr varScale="1">
        <p:scale>
          <a:sx n="52" d="100"/>
          <a:sy n="52" d="100"/>
        </p:scale>
        <p:origin x="-8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2DFB-4EDA-410F-839E-B359D4BF755C}" type="slidenum">
              <a:rPr lang="en-US"/>
              <a:pPr/>
              <a:t>3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6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7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B78D6-E512-4DE2-8202-B82B352C4A17}" type="slidenum">
              <a:rPr lang="en-US"/>
              <a:pPr/>
              <a:t>8</a:t>
            </a:fld>
            <a:endParaRPr lang="en-US"/>
          </a:p>
        </p:txBody>
      </p:sp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circles to rectangles, don’t block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can we get away with this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3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 smtClean="0"/>
              <a:t>CSE390 – Advanced Computer Networks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8" y="3496235"/>
            <a:ext cx="79901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9</a:t>
            </a:r>
            <a:r>
              <a:rPr lang="en-US" sz="3600" b="1" dirty="0" smtClean="0">
                <a:solidFill>
                  <a:schemeClr val="tx1"/>
                </a:solidFill>
              </a:rPr>
              <a:t>: Intra Domain Routing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Based on slides from D. </a:t>
            </a:r>
            <a:r>
              <a:rPr lang="en-US" dirty="0" err="1" smtClean="0"/>
              <a:t>Choffnes</a:t>
            </a:r>
            <a:r>
              <a:rPr lang="en-US" dirty="0" smtClean="0"/>
              <a:t> Northeastern U. Revised Fall 2014 by P. Gill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distance vector?</a:t>
            </a:r>
          </a:p>
          <a:p>
            <a:pPr lvl="1"/>
            <a:r>
              <a:rPr lang="en-US" dirty="0" smtClean="0"/>
              <a:t>Current best known cost to reach a destination</a:t>
            </a:r>
          </a:p>
          <a:p>
            <a:r>
              <a:rPr lang="en-US" dirty="0"/>
              <a:t>Idea: exchange vectors among neighbors to learn about lowest cost paths</a:t>
            </a:r>
          </a:p>
          <a:p>
            <a:endParaRPr lang="en-US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52404" y="6204856"/>
            <a:ext cx="8839200" cy="6314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Routing Information Protocol (RIP)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437127"/>
              </p:ext>
            </p:extLst>
          </p:nvPr>
        </p:nvGraphicFramePr>
        <p:xfrm>
          <a:off x="1827585" y="3657265"/>
          <a:ext cx="2245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/>
                <a:gridCol w="7543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4" y="4354287"/>
            <a:ext cx="1571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DV Table</a:t>
            </a:r>
          </a:p>
          <a:p>
            <a:pPr algn="ctr"/>
            <a:r>
              <a:rPr lang="en-US" sz="2400" dirty="0"/>
              <a:t>a</a:t>
            </a:r>
            <a:r>
              <a:rPr lang="en-US" sz="2400" dirty="0" smtClean="0"/>
              <a:t>t Node C</a:t>
            </a:r>
            <a:endParaRPr lang="en-US" sz="24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348338" y="3472542"/>
            <a:ext cx="4572004" cy="26125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No entry for C</a:t>
            </a:r>
          </a:p>
          <a:p>
            <a:r>
              <a:rPr lang="en-US" sz="2800" dirty="0" smtClean="0"/>
              <a:t>Initially, only has info for immediate neighbors</a:t>
            </a:r>
          </a:p>
          <a:p>
            <a:pPr lvl="1"/>
            <a:r>
              <a:rPr lang="en-US" sz="2400" dirty="0" smtClean="0"/>
              <a:t>Other </a:t>
            </a:r>
            <a:r>
              <a:rPr lang="en-US" sz="2400" dirty="0"/>
              <a:t>destinations cost </a:t>
            </a:r>
            <a:r>
              <a:rPr lang="en-US" sz="2400" dirty="0" smtClean="0"/>
              <a:t>=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∞</a:t>
            </a:r>
          </a:p>
          <a:p>
            <a:r>
              <a:rPr lang="en-US" sz="2800" dirty="0" smtClean="0">
                <a:cs typeface="Consolas" pitchFamily="49" charset="0"/>
              </a:rPr>
              <a:t>Eventua</a:t>
            </a:r>
            <a:r>
              <a:rPr lang="en-US" sz="2800" dirty="0" smtClean="0"/>
              <a:t>lly, vector is filled</a:t>
            </a:r>
          </a:p>
        </p:txBody>
      </p:sp>
    </p:spTree>
    <p:extLst>
      <p:ext uri="{BB962C8B-B14F-4D97-AF65-F5344CB8AC3E}">
        <p14:creationId xmlns:p14="http://schemas.microsoft.com/office/powerpoint/2010/main" val="220830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Vector Routing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86544" y="2318661"/>
            <a:ext cx="6738257" cy="367937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Wait</a:t>
            </a:r>
            <a:r>
              <a:rPr lang="en-US" dirty="0" smtClean="0"/>
              <a:t> for change in local link cost or message from neighbor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accent1"/>
                </a:solidFill>
              </a:rPr>
              <a:t>Recompute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distance table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least cost path to any destination has changed, </a:t>
            </a:r>
            <a:r>
              <a:rPr lang="en-US" dirty="0" smtClean="0">
                <a:solidFill>
                  <a:schemeClr val="accent1"/>
                </a:solidFill>
              </a:rPr>
              <a:t>notify</a:t>
            </a:r>
            <a:r>
              <a:rPr lang="en-US" dirty="0" smtClean="0"/>
              <a:t> neighbors</a:t>
            </a:r>
            <a:endParaRPr lang="en-US" dirty="0"/>
          </a:p>
        </p:txBody>
      </p:sp>
      <p:cxnSp>
        <p:nvCxnSpPr>
          <p:cNvPr id="6" name="Elbow Connector 5"/>
          <p:cNvCxnSpPr>
            <a:stCxn id="4" idx="2"/>
            <a:endCxn id="4" idx="0"/>
          </p:cNvCxnSpPr>
          <p:nvPr/>
        </p:nvCxnSpPr>
        <p:spPr>
          <a:xfrm rot="5400000" flipH="1">
            <a:off x="2715987" y="4158347"/>
            <a:ext cx="3679371" cy="12700"/>
          </a:xfrm>
          <a:prstGeom prst="bentConnector5">
            <a:avLst>
              <a:gd name="adj1" fmla="val -6213"/>
              <a:gd name="adj2" fmla="val 28328567"/>
              <a:gd name="adj3" fmla="val 111538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49322" y="3276602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49322" y="4343403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36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Initialization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4602113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129736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223436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76465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102784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82770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60" name="Text Box 141"/>
          <p:cNvSpPr txBox="1">
            <a:spLocks noChangeArrowheads="1"/>
          </p:cNvSpPr>
          <p:nvPr/>
        </p:nvSpPr>
        <p:spPr bwMode="auto">
          <a:xfrm>
            <a:off x="137201" y="4386943"/>
            <a:ext cx="3476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Initialization:</a:t>
            </a:r>
            <a:r>
              <a:rPr lang="en-US" dirty="0" smtClean="0"/>
              <a:t> </a:t>
            </a:r>
            <a:endParaRPr lang="en-US" dirty="0"/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</a:t>
            </a:r>
            <a:r>
              <a:rPr lang="en-US" b="1" dirty="0"/>
              <a:t>for all</a:t>
            </a:r>
            <a:r>
              <a:rPr lang="en-US" dirty="0"/>
              <a:t> neighbors </a:t>
            </a:r>
            <a:r>
              <a:rPr lang="en-US" i="1" dirty="0"/>
              <a:t>V 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adjacent to </a:t>
            </a:r>
            <a:r>
              <a:rPr lang="en-US" i="1" dirty="0"/>
              <a:t>A</a:t>
            </a:r>
            <a:r>
              <a:rPr lang="en-US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  </a:t>
            </a:r>
            <a:r>
              <a:rPr lang="en-US" dirty="0"/>
              <a:t>D(</a:t>
            </a:r>
            <a:r>
              <a:rPr lang="en-US" i="1" dirty="0"/>
              <a:t>A, </a:t>
            </a:r>
            <a:r>
              <a:rPr lang="en-US" i="1" dirty="0" smtClean="0"/>
              <a:t>V</a:t>
            </a:r>
            <a:r>
              <a:rPr lang="en-US" dirty="0" smtClean="0"/>
              <a:t>) </a:t>
            </a:r>
            <a:r>
              <a:rPr lang="en-US" dirty="0"/>
              <a:t>= c(</a:t>
            </a:r>
            <a:r>
              <a:rPr lang="en-US" i="1" dirty="0"/>
              <a:t>A,V</a:t>
            </a:r>
            <a:r>
              <a:rPr lang="en-US" dirty="0"/>
              <a:t>);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b="1" dirty="0" smtClean="0"/>
              <a:t>   </a:t>
            </a:r>
            <a:r>
              <a:rPr lang="en-US" b="1" dirty="0"/>
              <a:t>else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  </a:t>
            </a:r>
            <a:r>
              <a:rPr lang="en-US" dirty="0"/>
              <a:t>D(</a:t>
            </a:r>
            <a:r>
              <a:rPr lang="en-US" i="1" dirty="0"/>
              <a:t>A, V</a:t>
            </a:r>
            <a:r>
              <a:rPr lang="en-US" dirty="0"/>
              <a:t>) = ∞; </a:t>
            </a:r>
          </a:p>
          <a:p>
            <a:pPr marL="457200" indent="-457200" algn="l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0820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Vector: 1</a:t>
            </a:r>
            <a:r>
              <a:rPr lang="en-US" baseline="30000" dirty="0" smtClean="0"/>
              <a:t>st</a:t>
            </a:r>
            <a:r>
              <a:rPr lang="en-US" dirty="0" smtClean="0"/>
              <a:t> Iteration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1136101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31509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621314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54693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501308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60998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43127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 smtClean="0"/>
              <a:t>else </a:t>
            </a:r>
            <a:r>
              <a:rPr lang="en-US" sz="1600" b="1" dirty="0"/>
              <a:t>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D(A</a:t>
            </a:r>
            <a:r>
              <a:rPr lang="en-US" sz="1600" dirty="0"/>
              <a:t>, Y) </a:t>
            </a:r>
            <a:r>
              <a:rPr lang="en-US" sz="1600" dirty="0" smtClean="0"/>
              <a:t>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min(D(</a:t>
            </a:r>
            <a:r>
              <a:rPr lang="en-US" sz="1600" i="1" dirty="0" smtClean="0"/>
              <a:t>A</a:t>
            </a:r>
            <a:r>
              <a:rPr lang="en-US" sz="1600" i="1" dirty="0"/>
              <a:t>, Y</a:t>
            </a:r>
            <a:r>
              <a:rPr lang="en-US" sz="1600" dirty="0" smtClean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D(</a:t>
            </a:r>
            <a:r>
              <a:rPr lang="en-US" sz="1600" i="1" dirty="0" smtClean="0"/>
              <a:t>A</a:t>
            </a:r>
            <a:r>
              <a:rPr lang="en-US" sz="1600" i="1" dirty="0"/>
              <a:t>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</a:t>
            </a:r>
            <a:r>
              <a:rPr lang="en-US" sz="1600" dirty="0"/>
              <a:t>(there is a new </a:t>
            </a:r>
            <a:r>
              <a:rPr lang="en-US" sz="1600" dirty="0" smtClean="0"/>
              <a:t>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 smtClean="0"/>
              <a:t>   </a:t>
            </a:r>
            <a:r>
              <a:rPr lang="en-US" sz="1600" b="1" dirty="0" smtClean="0"/>
              <a:t>send</a:t>
            </a:r>
            <a:r>
              <a:rPr lang="en-US" sz="1600" dirty="0" smtClean="0"/>
              <a:t> </a:t>
            </a:r>
            <a:r>
              <a:rPr lang="en-US" sz="1600" dirty="0"/>
              <a:t>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forever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6" name="Straight Arrow Connector 5"/>
          <p:cNvCxnSpPr>
            <a:stCxn id="15" idx="2"/>
            <a:endCxn id="13" idx="4"/>
          </p:cNvCxnSpPr>
          <p:nvPr/>
        </p:nvCxnSpPr>
        <p:spPr>
          <a:xfrm flipH="1">
            <a:off x="1093889" y="3049588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6" idx="0"/>
            <a:endCxn id="51" idx="2"/>
          </p:cNvCxnSpPr>
          <p:nvPr/>
        </p:nvCxnSpPr>
        <p:spPr>
          <a:xfrm flipH="1" flipV="1">
            <a:off x="5167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854549" y="3116706"/>
            <a:ext cx="312906" cy="369332"/>
            <a:chOff x="5736250" y="3828962"/>
            <a:chExt cx="312906" cy="369332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36250" y="38289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8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13287" y="3116706"/>
            <a:ext cx="351379" cy="369332"/>
            <a:chOff x="5717014" y="3828962"/>
            <a:chExt cx="351379" cy="369332"/>
          </a:xfrm>
        </p:grpSpPr>
        <p:sp>
          <p:nvSpPr>
            <p:cNvPr id="41" name="Rectangle 40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17014" y="3828962"/>
              <a:ext cx="351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 flipH="1">
            <a:off x="1753331" y="4872470"/>
            <a:ext cx="6413005" cy="954107"/>
            <a:chOff x="1219200" y="4876799"/>
            <a:chExt cx="5181605" cy="1384995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D(A,C)+D(C,D))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∞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7 + 1) = 8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6" name="Straight Arrow Connector 45"/>
          <p:cNvCxnSpPr>
            <a:stCxn id="14" idx="3"/>
            <a:endCxn id="13" idx="1"/>
          </p:cNvCxnSpPr>
          <p:nvPr/>
        </p:nvCxnSpPr>
        <p:spPr>
          <a:xfrm flipH="1">
            <a:off x="722057" y="2360842"/>
            <a:ext cx="1001680" cy="50663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319032" y="2867473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855254" y="2726245"/>
            <a:ext cx="312907" cy="369332"/>
            <a:chOff x="5736250" y="3828962"/>
            <a:chExt cx="312907" cy="369332"/>
          </a:xfrm>
        </p:grpSpPr>
        <p:sp>
          <p:nvSpPr>
            <p:cNvPr id="63" name="Rectangle 62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20404" y="2726245"/>
            <a:ext cx="338555" cy="369332"/>
            <a:chOff x="5723426" y="3828962"/>
            <a:chExt cx="338555" cy="369332"/>
          </a:xfrm>
        </p:grpSpPr>
        <p:sp>
          <p:nvSpPr>
            <p:cNvPr id="66" name="Rectangle 6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54548" y="3116706"/>
            <a:ext cx="312907" cy="369332"/>
            <a:chOff x="5736250" y="3828962"/>
            <a:chExt cx="312907" cy="369332"/>
          </a:xfrm>
        </p:grpSpPr>
        <p:sp>
          <p:nvSpPr>
            <p:cNvPr id="69" name="Rectangle 6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619698" y="3116706"/>
            <a:ext cx="338555" cy="369332"/>
            <a:chOff x="5723426" y="3828962"/>
            <a:chExt cx="338555" cy="369332"/>
          </a:xfrm>
        </p:grpSpPr>
        <p:sp>
          <p:nvSpPr>
            <p:cNvPr id="72" name="Rectangle 7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 flipH="1">
            <a:off x="1657136" y="4294996"/>
            <a:ext cx="6413005" cy="954107"/>
            <a:chOff x="1219200" y="4876799"/>
            <a:chExt cx="5181605" cy="1384995"/>
          </a:xfrm>
        </p:grpSpPr>
        <p:sp>
          <p:nvSpPr>
            <p:cNvPr id="75" name="Rectangular Callout 7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D(A,C) = min(D(A,C), D(A,B)+D(B,C))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7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2 + 1) = 3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 flipH="1">
            <a:off x="1731961" y="4872470"/>
            <a:ext cx="6413005" cy="954107"/>
            <a:chOff x="1219200" y="4876799"/>
            <a:chExt cx="5181605" cy="1384995"/>
          </a:xfrm>
        </p:grpSpPr>
        <p:sp>
          <p:nvSpPr>
            <p:cNvPr id="78" name="Rectangular Callout 7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D(A,B)+D(B,D))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8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2 + 3) = 5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flipH="1">
            <a:off x="6258502" y="2867473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6258502" y="5831107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8070136" y="3566970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5169605" y="3486038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6121594" y="3566970"/>
            <a:ext cx="701899" cy="1259725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7641426" y="3116706"/>
            <a:ext cx="312907" cy="369332"/>
            <a:chOff x="5736250" y="3828962"/>
            <a:chExt cx="312907" cy="369332"/>
          </a:xfrm>
        </p:grpSpPr>
        <p:sp>
          <p:nvSpPr>
            <p:cNvPr id="92" name="Rectangle 9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400164" y="3116706"/>
            <a:ext cx="351379" cy="369332"/>
            <a:chOff x="5717014" y="3828962"/>
            <a:chExt cx="351379" cy="369332"/>
          </a:xfrm>
        </p:grpSpPr>
        <p:sp>
          <p:nvSpPr>
            <p:cNvPr id="95" name="Rectangle 94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7014" y="3828962"/>
              <a:ext cx="351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651623" y="5347231"/>
            <a:ext cx="312907" cy="369332"/>
            <a:chOff x="5736250" y="3828962"/>
            <a:chExt cx="312907" cy="369332"/>
          </a:xfrm>
        </p:grpSpPr>
        <p:sp>
          <p:nvSpPr>
            <p:cNvPr id="104" name="Rectangle 10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416773" y="5347231"/>
            <a:ext cx="338555" cy="369332"/>
            <a:chOff x="5723426" y="3828962"/>
            <a:chExt cx="338555" cy="369332"/>
          </a:xfrm>
        </p:grpSpPr>
        <p:sp>
          <p:nvSpPr>
            <p:cNvPr id="107" name="Rectangle 106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826927" y="5342619"/>
            <a:ext cx="312907" cy="369332"/>
            <a:chOff x="5736250" y="3828962"/>
            <a:chExt cx="312907" cy="369332"/>
          </a:xfrm>
        </p:grpSpPr>
        <p:sp>
          <p:nvSpPr>
            <p:cNvPr id="116" name="Rectangle 11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592077" y="5342619"/>
            <a:ext cx="338555" cy="369332"/>
            <a:chOff x="5723426" y="3828962"/>
            <a:chExt cx="338555" cy="369332"/>
          </a:xfrm>
        </p:grpSpPr>
        <p:sp>
          <p:nvSpPr>
            <p:cNvPr id="119" name="Rectangle 11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511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Vector: End of 3</a:t>
            </a:r>
            <a:r>
              <a:rPr lang="en-US" baseline="30000" dirty="0" smtClean="0"/>
              <a:t>rd</a:t>
            </a:r>
            <a:r>
              <a:rPr lang="en-US" dirty="0" smtClean="0"/>
              <a:t> Iteration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9491895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531464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862076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54693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970842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60998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43127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 smtClean="0"/>
              <a:t>else </a:t>
            </a:r>
            <a:r>
              <a:rPr lang="en-US" sz="1600" b="1" dirty="0"/>
              <a:t>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D(A</a:t>
            </a:r>
            <a:r>
              <a:rPr lang="en-US" sz="1600" dirty="0"/>
              <a:t>, Y) </a:t>
            </a:r>
            <a:r>
              <a:rPr lang="en-US" sz="1600" dirty="0" smtClean="0"/>
              <a:t>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min(D(</a:t>
            </a:r>
            <a:r>
              <a:rPr lang="en-US" sz="1600" i="1" dirty="0" smtClean="0"/>
              <a:t>A</a:t>
            </a:r>
            <a:r>
              <a:rPr lang="en-US" sz="1600" i="1" dirty="0"/>
              <a:t>, Y</a:t>
            </a:r>
            <a:r>
              <a:rPr lang="en-US" sz="1600" dirty="0" smtClean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D(</a:t>
            </a:r>
            <a:r>
              <a:rPr lang="en-US" sz="1600" i="1" dirty="0" smtClean="0"/>
              <a:t>A</a:t>
            </a:r>
            <a:r>
              <a:rPr lang="en-US" sz="1600" i="1" dirty="0"/>
              <a:t>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</a:t>
            </a:r>
            <a:r>
              <a:rPr lang="en-US" sz="1600" dirty="0"/>
              <a:t>(there is a new </a:t>
            </a:r>
            <a:r>
              <a:rPr lang="en-US" sz="1600" dirty="0" smtClean="0"/>
              <a:t>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 smtClean="0"/>
              <a:t>   </a:t>
            </a:r>
            <a:r>
              <a:rPr lang="en-US" sz="1600" b="1" dirty="0" smtClean="0"/>
              <a:t>send</a:t>
            </a:r>
            <a:r>
              <a:rPr lang="en-US" sz="1600" dirty="0" smtClean="0"/>
              <a:t> </a:t>
            </a:r>
            <a:r>
              <a:rPr lang="en-US" sz="1600" dirty="0"/>
              <a:t>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forever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34" name="Straight Arrow Connector 33"/>
          <p:cNvCxnSpPr>
            <a:stCxn id="51" idx="2"/>
            <a:endCxn id="56" idx="0"/>
          </p:cNvCxnSpPr>
          <p:nvPr/>
        </p:nvCxnSpPr>
        <p:spPr>
          <a:xfrm>
            <a:off x="5167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1" idx="3"/>
            <a:endCxn id="53" idx="1"/>
          </p:cNvCxnSpPr>
          <p:nvPr/>
        </p:nvCxnSpPr>
        <p:spPr>
          <a:xfrm>
            <a:off x="6318075" y="2744358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913713" y="3655638"/>
            <a:ext cx="7677109" cy="1531092"/>
            <a:chOff x="414979" y="3333623"/>
            <a:chExt cx="8263530" cy="1523216"/>
          </a:xfrm>
        </p:grpSpPr>
        <p:sp>
          <p:nvSpPr>
            <p:cNvPr id="89" name="Rectangle 8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Nothing changes, algorithm terminates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Until something changes…</a:t>
              </a:r>
            </a:p>
          </p:txBody>
        </p:sp>
      </p:grpSp>
      <p:cxnSp>
        <p:nvCxnSpPr>
          <p:cNvPr id="33" name="Straight Arrow Connector 32"/>
          <p:cNvCxnSpPr>
            <a:endCxn id="53" idx="2"/>
          </p:cNvCxnSpPr>
          <p:nvPr/>
        </p:nvCxnSpPr>
        <p:spPr>
          <a:xfrm flipH="1" flipV="1">
            <a:off x="7973759" y="3486038"/>
            <a:ext cx="1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7" idx="1"/>
            <a:endCxn id="55" idx="3"/>
          </p:cNvCxnSpPr>
          <p:nvPr/>
        </p:nvCxnSpPr>
        <p:spPr>
          <a:xfrm flipH="1">
            <a:off x="6318075" y="5718467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53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205023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 smtClean="0">
                <a:solidFill>
                  <a:schemeClr val="bg1"/>
                </a:solidFill>
              </a:rPr>
              <a:pPr/>
              <a:t>15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534632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6165212" y="607224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8" idx="4"/>
            <a:endCxn id="20" idx="2"/>
          </p:cNvCxnSpPr>
          <p:nvPr/>
        </p:nvCxnSpPr>
        <p:spPr>
          <a:xfrm>
            <a:off x="7128402" y="2034841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8" idx="1"/>
            <a:endCxn id="19" idx="3"/>
          </p:cNvCxnSpPr>
          <p:nvPr/>
        </p:nvCxnSpPr>
        <p:spPr>
          <a:xfrm flipV="1">
            <a:off x="6756570" y="1346095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1"/>
            <a:endCxn id="19" idx="3"/>
          </p:cNvCxnSpPr>
          <p:nvPr/>
        </p:nvCxnSpPr>
        <p:spPr>
          <a:xfrm flipH="1" flipV="1">
            <a:off x="7350368" y="1346095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24374" y="12716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61868" y="12846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6384738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6978536" y="981865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7572334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86514" y="198612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sp>
        <p:nvSpPr>
          <p:cNvPr id="22" name="Text Box 194"/>
          <p:cNvSpPr txBox="1">
            <a:spLocks noChangeArrowheads="1"/>
          </p:cNvSpPr>
          <p:nvPr/>
        </p:nvSpPr>
        <p:spPr bwMode="auto">
          <a:xfrm>
            <a:off x="835021" y="69870"/>
            <a:ext cx="5117940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 smtClean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wait</a:t>
            </a:r>
            <a:r>
              <a:rPr lang="en-US" sz="1600" dirty="0"/>
              <a:t> (link cost update or update message)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if</a:t>
            </a:r>
            <a:r>
              <a:rPr lang="en-US" sz="1600" dirty="0"/>
              <a:t> (c(</a:t>
            </a:r>
            <a:r>
              <a:rPr lang="en-US" sz="1600" i="1" dirty="0"/>
              <a:t>A</a:t>
            </a:r>
            <a:r>
              <a:rPr lang="en-US" sz="1600" dirty="0"/>
              <a:t>,</a:t>
            </a:r>
            <a:r>
              <a:rPr lang="en-US" sz="1600" i="1" dirty="0"/>
              <a:t>V</a:t>
            </a:r>
            <a:r>
              <a:rPr lang="en-US" sz="1600" dirty="0"/>
              <a:t>) changes by </a:t>
            </a:r>
            <a:r>
              <a:rPr lang="en-US" sz="1600" i="1" dirty="0"/>
              <a:t>d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 </a:t>
            </a:r>
            <a:r>
              <a:rPr lang="en-US" sz="1600" b="1" dirty="0"/>
              <a:t>do</a:t>
            </a:r>
            <a:r>
              <a:rPr lang="en-US" sz="1600" dirty="0"/>
              <a:t>  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 D(</a:t>
            </a:r>
            <a:r>
              <a:rPr lang="en-US" sz="1600" i="1" dirty="0"/>
              <a:t>A,Y</a:t>
            </a:r>
            <a:r>
              <a:rPr lang="en-US" sz="1600" dirty="0"/>
              <a:t>) + </a:t>
            </a:r>
            <a:r>
              <a:rPr lang="en-US" sz="1600" i="1" dirty="0"/>
              <a:t>d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</a:t>
            </a:r>
            <a:r>
              <a:rPr lang="en-US" sz="1600" b="1" dirty="0" smtClean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   </a:t>
            </a:r>
            <a:r>
              <a:rPr lang="en-US" sz="1600" dirty="0"/>
              <a:t>D(A, Y) = min(D(</a:t>
            </a:r>
            <a:r>
              <a:rPr lang="en-US" sz="1600" i="1" dirty="0"/>
              <a:t>A, Y</a:t>
            </a:r>
            <a:r>
              <a:rPr lang="en-US" sz="1600" dirty="0"/>
              <a:t>), 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if</a:t>
            </a:r>
            <a:r>
              <a:rPr lang="en-US" sz="1600" dirty="0"/>
              <a:t> (there is a new minimum for destination Y)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24374" y="1284635"/>
            <a:ext cx="356187" cy="461665"/>
            <a:chOff x="5743934" y="3828962"/>
            <a:chExt cx="297539" cy="384721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3934" y="3828962"/>
              <a:ext cx="29753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26074" y="4228973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7257" y="5491576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779223" y="6405974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28791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318594"/>
              </p:ext>
            </p:extLst>
          </p:nvPr>
        </p:nvGraphicFramePr>
        <p:xfrm>
          <a:off x="1817901" y="389265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101734"/>
              </p:ext>
            </p:extLst>
          </p:nvPr>
        </p:nvGraphicFramePr>
        <p:xfrm>
          <a:off x="1817901" y="516628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92048"/>
              </p:ext>
            </p:extLst>
          </p:nvPr>
        </p:nvGraphicFramePr>
        <p:xfrm>
          <a:off x="3666548" y="389251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42239"/>
              </p:ext>
            </p:extLst>
          </p:nvPr>
        </p:nvGraphicFramePr>
        <p:xfrm>
          <a:off x="3666548" y="516614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448875"/>
              </p:ext>
            </p:extLst>
          </p:nvPr>
        </p:nvGraphicFramePr>
        <p:xfrm>
          <a:off x="5515195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887052"/>
              </p:ext>
            </p:extLst>
          </p:nvPr>
        </p:nvGraphicFramePr>
        <p:xfrm>
          <a:off x="5515195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02446"/>
              </p:ext>
            </p:extLst>
          </p:nvPr>
        </p:nvGraphicFramePr>
        <p:xfrm>
          <a:off x="7363841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69454"/>
              </p:ext>
            </p:extLst>
          </p:nvPr>
        </p:nvGraphicFramePr>
        <p:xfrm>
          <a:off x="7363841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3" name="Straight Arrow Connector 42"/>
          <p:cNvCxnSpPr>
            <a:stCxn id="32" idx="3"/>
            <a:endCxn id="36" idx="1"/>
          </p:cNvCxnSpPr>
          <p:nvPr/>
        </p:nvCxnSpPr>
        <p:spPr>
          <a:xfrm>
            <a:off x="4900988" y="4448779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38" idx="1"/>
          </p:cNvCxnSpPr>
          <p:nvPr/>
        </p:nvCxnSpPr>
        <p:spPr>
          <a:xfrm flipV="1">
            <a:off x="6749635" y="444891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 flipH="1">
            <a:off x="1090696" y="2709623"/>
            <a:ext cx="3450769" cy="954107"/>
            <a:chOff x="1219200" y="4876799"/>
            <a:chExt cx="5181605" cy="1384995"/>
          </a:xfrm>
        </p:grpSpPr>
        <p:sp>
          <p:nvSpPr>
            <p:cNvPr id="49" name="Rectangular Callout 4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6661"/>
                <a:gd name="adj2" fmla="val 1175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Link Cost Changes,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Algorithm Starts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6838563" y="2709623"/>
            <a:ext cx="2211206" cy="954107"/>
            <a:chOff x="1219200" y="4876799"/>
            <a:chExt cx="5181605" cy="1384995"/>
          </a:xfrm>
        </p:grpSpPr>
        <p:sp>
          <p:nvSpPr>
            <p:cNvPr id="52" name="Rectangular Callout 5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023"/>
                <a:gd name="adj2" fmla="val 878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Algorithm Terminates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16770" y="2793322"/>
            <a:ext cx="4768436" cy="786707"/>
            <a:chOff x="414979" y="3333623"/>
            <a:chExt cx="8263530" cy="1523216"/>
          </a:xfrm>
        </p:grpSpPr>
        <p:sp>
          <p:nvSpPr>
            <p:cNvPr id="55" name="Rectangle 54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Good news travels fast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3496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to Infinity Problem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16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1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59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3463" y="223869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0957" y="22517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5603" y="29532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445313" y="2251722"/>
            <a:ext cx="689774" cy="461665"/>
            <a:chOff x="5672293" y="3828962"/>
            <a:chExt cx="44081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72293" y="3828962"/>
              <a:ext cx="44081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60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17" y="422897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49157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261966" y="6396335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4" y="6405972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28529"/>
              </p:ext>
            </p:extLst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98318"/>
              </p:ext>
            </p:extLst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962142"/>
              </p:ext>
            </p:extLst>
          </p:nvPr>
        </p:nvGraphicFramePr>
        <p:xfrm>
          <a:off x="314929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207488"/>
              </p:ext>
            </p:extLst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96269"/>
              </p:ext>
            </p:extLst>
          </p:nvPr>
        </p:nvGraphicFramePr>
        <p:xfrm>
          <a:off x="499793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775638"/>
              </p:ext>
            </p:extLst>
          </p:nvPr>
        </p:nvGraphicFramePr>
        <p:xfrm>
          <a:off x="499793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57050"/>
              </p:ext>
            </p:extLst>
          </p:nvPr>
        </p:nvGraphicFramePr>
        <p:xfrm>
          <a:off x="684658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46060"/>
              </p:ext>
            </p:extLst>
          </p:nvPr>
        </p:nvGraphicFramePr>
        <p:xfrm>
          <a:off x="684658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383731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232378" y="4448916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058803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flipH="1">
            <a:off x="239486" y="1730831"/>
            <a:ext cx="5170714" cy="2246769"/>
            <a:chOff x="1219200" y="4876799"/>
            <a:chExt cx="5181605" cy="1649457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15402"/>
                <a:gd name="adj2" fmla="val 8582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76799"/>
              <a:ext cx="5181600" cy="1649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Node B knows D(C,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A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) = 5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However, B does not know the path is C 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 B  A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Thus,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 D(B,A) = 6 !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3158251" y="5524641"/>
            <a:ext cx="1225479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253458" y="2813984"/>
            <a:ext cx="4768436" cy="786707"/>
            <a:chOff x="414979" y="3333623"/>
            <a:chExt cx="8263530" cy="1523216"/>
          </a:xfrm>
        </p:grpSpPr>
        <p:sp>
          <p:nvSpPr>
            <p:cNvPr id="44" name="Rectangle 43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Bad news travels slowly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5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Poisoned Reverse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17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1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59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3463" y="223869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0957" y="22517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5603" y="29532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445313" y="2251722"/>
            <a:ext cx="689774" cy="461665"/>
            <a:chOff x="5672293" y="3828962"/>
            <a:chExt cx="44081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72293" y="3828962"/>
              <a:ext cx="44081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60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17" y="422897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49157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261966" y="6396335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4" y="6405972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42251"/>
              </p:ext>
            </p:extLst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765960"/>
              </p:ext>
            </p:extLst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315668"/>
              </p:ext>
            </p:extLst>
          </p:nvPr>
        </p:nvGraphicFramePr>
        <p:xfrm>
          <a:off x="3149291" y="3892517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60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65800"/>
              </p:ext>
            </p:extLst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6614"/>
              </p:ext>
            </p:extLst>
          </p:nvPr>
        </p:nvGraphicFramePr>
        <p:xfrm>
          <a:off x="4997938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398134"/>
              </p:ext>
            </p:extLst>
          </p:nvPr>
        </p:nvGraphicFramePr>
        <p:xfrm>
          <a:off x="4997938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65595"/>
              </p:ext>
            </p:extLst>
          </p:nvPr>
        </p:nvGraphicFramePr>
        <p:xfrm>
          <a:off x="6846584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51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37221"/>
              </p:ext>
            </p:extLst>
          </p:nvPr>
        </p:nvGraphicFramePr>
        <p:xfrm>
          <a:off x="6846584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472631" y="4448777"/>
            <a:ext cx="5253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321278" y="4448916"/>
            <a:ext cx="5253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/>
          </a:bodyPr>
          <a:lstStyle/>
          <a:p>
            <a:r>
              <a:rPr lang="en-US" dirty="0" smtClean="0"/>
              <a:t>If C routes through B to get to A</a:t>
            </a:r>
          </a:p>
          <a:p>
            <a:pPr lvl="1"/>
            <a:r>
              <a:rPr lang="en-US" dirty="0" smtClean="0"/>
              <a:t>C tells B that D(C, A) =</a:t>
            </a:r>
            <a:r>
              <a:rPr lang="en-US" sz="2800" dirty="0" smtClean="0"/>
              <a:t>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  <a:endParaRPr lang="en-US" sz="2800" dirty="0"/>
          </a:p>
          <a:p>
            <a:pPr lvl="1"/>
            <a:r>
              <a:rPr lang="en-US" dirty="0" smtClean="0"/>
              <a:t>Thus, B won’t route to A via C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57673" y="2426393"/>
            <a:ext cx="7848600" cy="2988103"/>
            <a:chOff x="414979" y="3333623"/>
            <a:chExt cx="8263530" cy="1523216"/>
          </a:xfrm>
        </p:grpSpPr>
        <p:sp>
          <p:nvSpPr>
            <p:cNvPr id="48" name="Rectangle 47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Does this completely solve this count to infinity problem?</a:t>
              </a:r>
            </a:p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NO</a:t>
              </a:r>
            </a:p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Multipath loops can still trigger the issue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43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39490" y="2127102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RIP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IS-IS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6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knows its connectivity and cost to direct neighbors</a:t>
            </a:r>
          </a:p>
          <a:p>
            <a:r>
              <a:rPr lang="en-US" dirty="0" smtClean="0"/>
              <a:t>Each node tells every other node this information</a:t>
            </a:r>
          </a:p>
          <a:p>
            <a:r>
              <a:rPr lang="en-US" dirty="0" smtClean="0"/>
              <a:t>Each node learns complete network topology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Dijkstra</a:t>
            </a:r>
            <a:r>
              <a:rPr lang="en-US" dirty="0" smtClean="0"/>
              <a:t> to compute shortest paths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19</a:t>
            </a:fld>
            <a:endParaRPr lang="en-US"/>
          </a:p>
        </p:txBody>
      </p:sp>
      <p:cxnSp>
        <p:nvCxnSpPr>
          <p:cNvPr id="14" name="Straight Connector 13"/>
          <p:cNvCxnSpPr>
            <a:stCxn id="9" idx="1"/>
            <a:endCxn id="8" idx="3"/>
          </p:cNvCxnSpPr>
          <p:nvPr/>
        </p:nvCxnSpPr>
        <p:spPr>
          <a:xfrm flipH="1">
            <a:off x="3020690" y="4375452"/>
            <a:ext cx="1144157" cy="51162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1"/>
            <a:endCxn id="8" idx="3"/>
          </p:cNvCxnSpPr>
          <p:nvPr/>
        </p:nvCxnSpPr>
        <p:spPr>
          <a:xfrm flipH="1" flipV="1">
            <a:off x="3020690" y="4887079"/>
            <a:ext cx="1144156" cy="57180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  <a:endCxn id="7" idx="3"/>
          </p:cNvCxnSpPr>
          <p:nvPr/>
        </p:nvCxnSpPr>
        <p:spPr>
          <a:xfrm flipH="1">
            <a:off x="3020689" y="5458880"/>
            <a:ext cx="1144157" cy="33109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1"/>
            <a:endCxn id="7" idx="3"/>
          </p:cNvCxnSpPr>
          <p:nvPr/>
        </p:nvCxnSpPr>
        <p:spPr>
          <a:xfrm flipH="1" flipV="1">
            <a:off x="3020689" y="5789979"/>
            <a:ext cx="1144156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7" idx="0"/>
          </p:cNvCxnSpPr>
          <p:nvPr/>
        </p:nvCxnSpPr>
        <p:spPr>
          <a:xfrm flipH="1">
            <a:off x="2698132" y="5077276"/>
            <a:ext cx="1" cy="52250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2"/>
            <a:endCxn id="13" idx="0"/>
          </p:cNvCxnSpPr>
          <p:nvPr/>
        </p:nvCxnSpPr>
        <p:spPr>
          <a:xfrm>
            <a:off x="6283547" y="5077277"/>
            <a:ext cx="0" cy="52250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12" idx="1"/>
          </p:cNvCxnSpPr>
          <p:nvPr/>
        </p:nvCxnSpPr>
        <p:spPr>
          <a:xfrm>
            <a:off x="4809962" y="4375452"/>
            <a:ext cx="1151027" cy="51162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3"/>
            <a:endCxn id="13" idx="1"/>
          </p:cNvCxnSpPr>
          <p:nvPr/>
        </p:nvCxnSpPr>
        <p:spPr>
          <a:xfrm flipV="1">
            <a:off x="4809960" y="5789979"/>
            <a:ext cx="1151029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  <a:endCxn id="12" idx="1"/>
          </p:cNvCxnSpPr>
          <p:nvPr/>
        </p:nvCxnSpPr>
        <p:spPr>
          <a:xfrm flipV="1">
            <a:off x="4809961" y="4887080"/>
            <a:ext cx="1151028" cy="5718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74" y="55997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75" y="46968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7" y="418525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6" y="52686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5" y="630857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89" y="46968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89" y="55997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Arrow Connector 43"/>
          <p:cNvCxnSpPr>
            <a:stCxn id="8" idx="2"/>
            <a:endCxn id="7" idx="0"/>
          </p:cNvCxnSpPr>
          <p:nvPr/>
        </p:nvCxnSpPr>
        <p:spPr>
          <a:xfrm flipH="1">
            <a:off x="2698132" y="5077276"/>
            <a:ext cx="1" cy="52250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9" idx="1"/>
          </p:cNvCxnSpPr>
          <p:nvPr/>
        </p:nvCxnSpPr>
        <p:spPr>
          <a:xfrm flipV="1">
            <a:off x="3020690" y="4375452"/>
            <a:ext cx="1144157" cy="51162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3"/>
            <a:endCxn id="10" idx="1"/>
          </p:cNvCxnSpPr>
          <p:nvPr/>
        </p:nvCxnSpPr>
        <p:spPr>
          <a:xfrm>
            <a:off x="3020690" y="4887079"/>
            <a:ext cx="1144156" cy="57180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3"/>
            <a:endCxn id="10" idx="1"/>
          </p:cNvCxnSpPr>
          <p:nvPr/>
        </p:nvCxnSpPr>
        <p:spPr>
          <a:xfrm flipV="1">
            <a:off x="3020689" y="5458880"/>
            <a:ext cx="1144157" cy="33109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1" idx="1"/>
          </p:cNvCxnSpPr>
          <p:nvPr/>
        </p:nvCxnSpPr>
        <p:spPr>
          <a:xfrm>
            <a:off x="3020690" y="5789979"/>
            <a:ext cx="1144155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3"/>
            <a:endCxn id="12" idx="1"/>
          </p:cNvCxnSpPr>
          <p:nvPr/>
        </p:nvCxnSpPr>
        <p:spPr>
          <a:xfrm>
            <a:off x="4809962" y="4375452"/>
            <a:ext cx="1151027" cy="51162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0" idx="3"/>
            <a:endCxn id="12" idx="1"/>
          </p:cNvCxnSpPr>
          <p:nvPr/>
        </p:nvCxnSpPr>
        <p:spPr>
          <a:xfrm flipV="1">
            <a:off x="4809961" y="4887080"/>
            <a:ext cx="1151028" cy="5718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3"/>
            <a:endCxn id="13" idx="1"/>
          </p:cNvCxnSpPr>
          <p:nvPr/>
        </p:nvCxnSpPr>
        <p:spPr>
          <a:xfrm flipV="1">
            <a:off x="4809960" y="5789979"/>
            <a:ext cx="1151029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2"/>
            <a:endCxn id="13" idx="0"/>
          </p:cNvCxnSpPr>
          <p:nvPr/>
        </p:nvCxnSpPr>
        <p:spPr>
          <a:xfrm>
            <a:off x="6283547" y="5077277"/>
            <a:ext cx="0" cy="52250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772649" y="2863206"/>
            <a:ext cx="2226029" cy="1403652"/>
            <a:chOff x="729342" y="2971800"/>
            <a:chExt cx="2226029" cy="1403652"/>
          </a:xfrm>
        </p:grpSpPr>
        <p:sp>
          <p:nvSpPr>
            <p:cNvPr id="95" name="Rectangular Callout 9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69" name="Straight Connector 68"/>
            <p:cNvCxnSpPr>
              <a:stCxn id="80" idx="1"/>
              <a:endCxn id="79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81" idx="1"/>
              <a:endCxn id="79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1" idx="1"/>
              <a:endCxn id="78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82" idx="1"/>
              <a:endCxn id="78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9" idx="2"/>
              <a:endCxn id="78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83" idx="2"/>
              <a:endCxn id="84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0" idx="3"/>
              <a:endCxn id="83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82" idx="3"/>
              <a:endCxn id="84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81" idx="3"/>
              <a:endCxn id="83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8" name="Group 97"/>
          <p:cNvGrpSpPr/>
          <p:nvPr/>
        </p:nvGrpSpPr>
        <p:grpSpPr>
          <a:xfrm>
            <a:off x="1745371" y="1170896"/>
            <a:ext cx="2226029" cy="1403652"/>
            <a:chOff x="729342" y="2971800"/>
            <a:chExt cx="2226029" cy="1403652"/>
          </a:xfrm>
        </p:grpSpPr>
        <p:sp>
          <p:nvSpPr>
            <p:cNvPr id="99" name="Rectangular Callout 9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4631"/>
                <a:gd name="adj2" fmla="val 2498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00" name="Straight Connector 99"/>
            <p:cNvCxnSpPr>
              <a:stCxn id="111" idx="1"/>
              <a:endCxn id="11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12" idx="1"/>
              <a:endCxn id="11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12" idx="1"/>
              <a:endCxn id="10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13" idx="1"/>
              <a:endCxn id="10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10" idx="2"/>
              <a:endCxn id="10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14" idx="2"/>
              <a:endCxn id="11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11" idx="3"/>
              <a:endCxn id="11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3" idx="3"/>
              <a:endCxn id="11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112" idx="3"/>
              <a:endCxn id="11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6" name="Group 115"/>
          <p:cNvGrpSpPr/>
          <p:nvPr/>
        </p:nvGrpSpPr>
        <p:grpSpPr>
          <a:xfrm>
            <a:off x="5362179" y="1651926"/>
            <a:ext cx="2226029" cy="1403652"/>
            <a:chOff x="729342" y="2971800"/>
            <a:chExt cx="2226029" cy="1403652"/>
          </a:xfrm>
        </p:grpSpPr>
        <p:sp>
          <p:nvSpPr>
            <p:cNvPr id="117" name="Rectangular Callout 116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2635"/>
                <a:gd name="adj2" fmla="val 1715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18" name="Straight Connector 117"/>
            <p:cNvCxnSpPr>
              <a:stCxn id="129" idx="1"/>
              <a:endCxn id="128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30" idx="1"/>
              <a:endCxn id="128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30" idx="1"/>
              <a:endCxn id="127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31" idx="1"/>
              <a:endCxn id="127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8" idx="2"/>
              <a:endCxn id="127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32" idx="2"/>
              <a:endCxn id="133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9" idx="3"/>
              <a:endCxn id="132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1" idx="3"/>
              <a:endCxn id="133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0" idx="3"/>
              <a:endCxn id="132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4" name="Group 133"/>
          <p:cNvGrpSpPr/>
          <p:nvPr/>
        </p:nvGrpSpPr>
        <p:grpSpPr>
          <a:xfrm>
            <a:off x="6780351" y="3161997"/>
            <a:ext cx="2226029" cy="1403652"/>
            <a:chOff x="729342" y="2971800"/>
            <a:chExt cx="2226029" cy="1403652"/>
          </a:xfrm>
        </p:grpSpPr>
        <p:sp>
          <p:nvSpPr>
            <p:cNvPr id="135" name="Rectangular Callout 13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69850"/>
                <a:gd name="adj2" fmla="val 1304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36" name="Straight Connector 135"/>
            <p:cNvCxnSpPr>
              <a:stCxn id="147" idx="1"/>
              <a:endCxn id="146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48" idx="1"/>
              <a:endCxn id="146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48" idx="1"/>
              <a:endCxn id="145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49" idx="1"/>
              <a:endCxn id="145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46" idx="2"/>
              <a:endCxn id="145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0" idx="2"/>
              <a:endCxn id="151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7" idx="3"/>
              <a:endCxn id="150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9" idx="3"/>
              <a:endCxn id="151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8" idx="3"/>
              <a:endCxn id="150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2" name="Group 151"/>
          <p:cNvGrpSpPr/>
          <p:nvPr/>
        </p:nvGrpSpPr>
        <p:grpSpPr>
          <a:xfrm>
            <a:off x="53353" y="4805273"/>
            <a:ext cx="2226029" cy="1403652"/>
            <a:chOff x="729342" y="2971800"/>
            <a:chExt cx="2226029" cy="1403652"/>
          </a:xfrm>
        </p:grpSpPr>
        <p:sp>
          <p:nvSpPr>
            <p:cNvPr id="153" name="Rectangular Callout 152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2674"/>
                <a:gd name="adj2" fmla="val 172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54" name="Straight Connector 153"/>
            <p:cNvCxnSpPr>
              <a:stCxn id="165" idx="1"/>
              <a:endCxn id="164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66" idx="1"/>
              <a:endCxn id="164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66" idx="1"/>
              <a:endCxn id="163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67" idx="1"/>
              <a:endCxn id="163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64" idx="2"/>
              <a:endCxn id="163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68" idx="2"/>
              <a:endCxn id="169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65" idx="3"/>
              <a:endCxn id="168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67" idx="3"/>
              <a:endCxn id="169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6" idx="3"/>
              <a:endCxn id="168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0" name="Group 169"/>
          <p:cNvGrpSpPr/>
          <p:nvPr/>
        </p:nvGrpSpPr>
        <p:grpSpPr>
          <a:xfrm>
            <a:off x="4279543" y="130646"/>
            <a:ext cx="2226029" cy="1403652"/>
            <a:chOff x="729342" y="2971800"/>
            <a:chExt cx="2226029" cy="1403652"/>
          </a:xfrm>
        </p:grpSpPr>
        <p:sp>
          <p:nvSpPr>
            <p:cNvPr id="171" name="Rectangular Callout 170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46378"/>
                <a:gd name="adj2" fmla="val 24601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72" name="Straight Connector 171"/>
            <p:cNvCxnSpPr>
              <a:stCxn id="183" idx="1"/>
              <a:endCxn id="182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84" idx="1"/>
              <a:endCxn id="182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84" idx="1"/>
              <a:endCxn id="181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85" idx="1"/>
              <a:endCxn id="181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82" idx="2"/>
              <a:endCxn id="181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>
              <a:stCxn id="186" idx="2"/>
              <a:endCxn id="187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83" idx="3"/>
              <a:endCxn id="186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5" idx="3"/>
              <a:endCxn id="187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4" idx="3"/>
              <a:endCxn id="186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799803" y="5268682"/>
            <a:ext cx="2226029" cy="1403652"/>
            <a:chOff x="729342" y="2971800"/>
            <a:chExt cx="2226029" cy="1403652"/>
          </a:xfrm>
        </p:grpSpPr>
        <p:sp>
          <p:nvSpPr>
            <p:cNvPr id="189" name="Rectangular Callout 18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45159"/>
                <a:gd name="adj2" fmla="val 412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90" name="Straight Connector 189"/>
            <p:cNvCxnSpPr>
              <a:stCxn id="201" idx="1"/>
              <a:endCxn id="20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202" idx="1"/>
              <a:endCxn id="20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202" idx="1"/>
              <a:endCxn id="19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203" idx="1"/>
              <a:endCxn id="19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200" idx="2"/>
              <a:endCxn id="19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204" idx="2"/>
              <a:endCxn id="20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201" idx="3"/>
              <a:endCxn id="20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203" idx="3"/>
              <a:endCxn id="20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202" idx="3"/>
              <a:endCxn id="20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59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Layer, Control Plane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643272" y="1561831"/>
            <a:ext cx="6351970" cy="27029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Set up routes within a single network</a:t>
            </a:r>
          </a:p>
          <a:p>
            <a:r>
              <a:rPr lang="en-US" dirty="0" smtClean="0"/>
              <a:t>Key challenges:</a:t>
            </a:r>
          </a:p>
          <a:p>
            <a:pPr lvl="1"/>
            <a:r>
              <a:rPr lang="en-US" dirty="0" smtClean="0"/>
              <a:t>Distributing and updating routes</a:t>
            </a:r>
          </a:p>
          <a:p>
            <a:pPr lvl="1"/>
            <a:r>
              <a:rPr lang="en-US" dirty="0" smtClean="0"/>
              <a:t>Convergence time</a:t>
            </a:r>
          </a:p>
          <a:p>
            <a:pPr lvl="1"/>
            <a:r>
              <a:rPr lang="en-US" dirty="0" smtClean="0"/>
              <a:t>Avoiding loops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1208" y="2630156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0946" y="3205644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1077" y="3778821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31077" y="4351998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31077" y="4925175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31077" y="5502909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31208" y="6076086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 rot="5400000">
            <a:off x="3524262" y="3250789"/>
            <a:ext cx="559559" cy="2587596"/>
          </a:xfrm>
          <a:prstGeom prst="leftBrace">
            <a:avLst>
              <a:gd name="adj1" fmla="val 8333"/>
              <a:gd name="adj2" fmla="val 49996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02160" y="4929732"/>
            <a:ext cx="1234195" cy="573177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BGP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2510245" y="4929732"/>
            <a:ext cx="1234195" cy="5731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RIP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863646" y="4929731"/>
            <a:ext cx="1234195" cy="573177"/>
          </a:xfrm>
          <a:prstGeom prst="rect">
            <a:avLst/>
          </a:prstGeom>
          <a:solidFill>
            <a:schemeClr val="tx2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OSPF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551921" y="4954710"/>
            <a:ext cx="2099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Control Plane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70273" y="2098466"/>
            <a:ext cx="1963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Data Plane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Details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Each node periodically generates Link State Packet</a:t>
            </a:r>
          </a:p>
          <a:p>
            <a:pPr lvl="1"/>
            <a:r>
              <a:rPr lang="en-US" dirty="0" smtClean="0"/>
              <a:t>ID of node generating the LSP</a:t>
            </a:r>
          </a:p>
          <a:p>
            <a:pPr lvl="1"/>
            <a:r>
              <a:rPr lang="en-US" dirty="0" smtClean="0"/>
              <a:t>List of direct neighbors and costs</a:t>
            </a:r>
          </a:p>
          <a:p>
            <a:pPr lvl="1"/>
            <a:r>
              <a:rPr lang="en-US" dirty="0" smtClean="0"/>
              <a:t>Sequence number (64-bit, assumed to never wrap)</a:t>
            </a:r>
          </a:p>
          <a:p>
            <a:pPr lvl="1"/>
            <a:r>
              <a:rPr lang="en-US" dirty="0" smtClean="0"/>
              <a:t>Time to live</a:t>
            </a:r>
          </a:p>
          <a:p>
            <a:r>
              <a:rPr lang="en-US" dirty="0" smtClean="0"/>
              <a:t>Flood is reliable (</a:t>
            </a:r>
            <a:r>
              <a:rPr lang="en-US" dirty="0" err="1" smtClean="0"/>
              <a:t>ack</a:t>
            </a:r>
            <a:r>
              <a:rPr lang="en-US" dirty="0" smtClean="0"/>
              <a:t> + retransmission)</a:t>
            </a:r>
          </a:p>
          <a:p>
            <a:r>
              <a:rPr lang="en-US" dirty="0" smtClean="0"/>
              <a:t>Sequence number “versions” each LSP</a:t>
            </a:r>
          </a:p>
          <a:p>
            <a:r>
              <a:rPr lang="en-US" dirty="0" smtClean="0"/>
              <a:t>Receivers flood LSPs to their own neighbors</a:t>
            </a:r>
          </a:p>
          <a:p>
            <a:pPr lvl="1"/>
            <a:r>
              <a:rPr lang="en-US" dirty="0" smtClean="0"/>
              <a:t>Except whoever originated the LSP</a:t>
            </a:r>
          </a:p>
          <a:p>
            <a:r>
              <a:rPr lang="en-US" dirty="0" smtClean="0"/>
              <a:t>LSPs also generated when link states change</a:t>
            </a:r>
          </a:p>
        </p:txBody>
      </p:sp>
    </p:spTree>
    <p:extLst>
      <p:ext uri="{BB962C8B-B14F-4D97-AF65-F5344CB8AC3E}">
        <p14:creationId xmlns:p14="http://schemas.microsoft.com/office/powerpoint/2010/main" val="216724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5190398"/>
              </p:ext>
            </p:extLst>
          </p:nvPr>
        </p:nvGraphicFramePr>
        <p:xfrm>
          <a:off x="152400" y="1600200"/>
          <a:ext cx="88392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3"/>
                <a:gridCol w="1262743"/>
                <a:gridCol w="1262743"/>
                <a:gridCol w="1262743"/>
                <a:gridCol w="1262743"/>
                <a:gridCol w="1262743"/>
                <a:gridCol w="12627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 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ADEBCF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60552" y="4606948"/>
            <a:ext cx="3530948" cy="2197849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6" name="Straight Connector 5"/>
          <p:cNvCxnSpPr>
            <a:stCxn id="18" idx="3"/>
            <a:endCxn id="17" idx="4"/>
          </p:cNvCxnSpPr>
          <p:nvPr/>
        </p:nvCxnSpPr>
        <p:spPr>
          <a:xfrm flipH="1">
            <a:off x="2915386" y="5880338"/>
            <a:ext cx="542242" cy="48450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5" idx="4"/>
            <a:endCxn id="18" idx="1"/>
          </p:cNvCxnSpPr>
          <p:nvPr/>
        </p:nvCxnSpPr>
        <p:spPr>
          <a:xfrm>
            <a:off x="2915386" y="4998248"/>
            <a:ext cx="542242" cy="55482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4" idx="4"/>
            <a:endCxn id="15" idx="2"/>
          </p:cNvCxnSpPr>
          <p:nvPr/>
        </p:nvCxnSpPr>
        <p:spPr>
          <a:xfrm>
            <a:off x="1750614" y="4998248"/>
            <a:ext cx="49657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7" idx="2"/>
            <a:endCxn id="16" idx="4"/>
          </p:cNvCxnSpPr>
          <p:nvPr/>
        </p:nvCxnSpPr>
        <p:spPr>
          <a:xfrm flipH="1">
            <a:off x="1750614" y="6364846"/>
            <a:ext cx="496576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3"/>
            <a:endCxn id="16" idx="2"/>
          </p:cNvCxnSpPr>
          <p:nvPr/>
        </p:nvCxnSpPr>
        <p:spPr>
          <a:xfrm>
            <a:off x="614176" y="5880338"/>
            <a:ext cx="468242" cy="48951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614176" y="5161881"/>
            <a:ext cx="802340" cy="39119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6" idx="1"/>
            <a:endCxn id="14" idx="3"/>
          </p:cNvCxnSpPr>
          <p:nvPr/>
        </p:nvCxnSpPr>
        <p:spPr>
          <a:xfrm flipV="1">
            <a:off x="1416516" y="5161881"/>
            <a:ext cx="0" cy="104433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Magnetic Disk 12"/>
          <p:cNvSpPr/>
          <p:nvPr/>
        </p:nvSpPr>
        <p:spPr>
          <a:xfrm>
            <a:off x="280078" y="5553071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082418" y="4834614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2247190" y="4834614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1082418" y="6206214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17" name="Flowchart: Magnetic Disk 16"/>
          <p:cNvSpPr/>
          <p:nvPr/>
        </p:nvSpPr>
        <p:spPr>
          <a:xfrm>
            <a:off x="2247190" y="6201212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3123530" y="5553071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9" name="Straight Connector 18"/>
          <p:cNvCxnSpPr>
            <a:stCxn id="15" idx="3"/>
            <a:endCxn id="16" idx="4"/>
          </p:cNvCxnSpPr>
          <p:nvPr/>
        </p:nvCxnSpPr>
        <p:spPr>
          <a:xfrm flipH="1">
            <a:off x="1750614" y="5161881"/>
            <a:ext cx="830674" cy="120796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1"/>
            <a:endCxn id="15" idx="1"/>
          </p:cNvCxnSpPr>
          <p:nvPr/>
        </p:nvCxnSpPr>
        <p:spPr>
          <a:xfrm rot="5400000" flipH="1" flipV="1">
            <a:off x="1238504" y="4210287"/>
            <a:ext cx="718457" cy="1967112"/>
          </a:xfrm>
          <a:prstGeom prst="bentConnector3">
            <a:avLst>
              <a:gd name="adj1" fmla="val 13948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23742" y="415913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9061" y="4974158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847328" y="4613669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52267" y="489375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39174" y="6088242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47329" y="6343132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89978" y="604588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434523" y="547908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29" name="Straight Connector 28"/>
          <p:cNvCxnSpPr>
            <a:stCxn id="15" idx="3"/>
            <a:endCxn id="17" idx="1"/>
          </p:cNvCxnSpPr>
          <p:nvPr/>
        </p:nvCxnSpPr>
        <p:spPr>
          <a:xfrm>
            <a:off x="2581288" y="5161881"/>
            <a:ext cx="0" cy="10393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08061" y="5694124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608136" y="548134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0552" y="2346593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3051" y="2721167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4619" y="309574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552" y="346848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3602" y="3832038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89"/>
          <p:cNvSpPr txBox="1">
            <a:spLocks noChangeArrowheads="1"/>
          </p:cNvSpPr>
          <p:nvPr/>
        </p:nvSpPr>
        <p:spPr bwMode="auto">
          <a:xfrm>
            <a:off x="4908015" y="4570739"/>
            <a:ext cx="397713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b="1" i="1" dirty="0"/>
              <a:t>Initialization:</a:t>
            </a:r>
            <a:r>
              <a:rPr lang="en-US" sz="20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</a:t>
            </a:r>
            <a:r>
              <a:rPr lang="en-US" sz="2000" dirty="0"/>
              <a:t>S = {A};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</a:t>
            </a:r>
            <a:r>
              <a:rPr lang="en-US" sz="2000" dirty="0"/>
              <a:t>for all nodes </a:t>
            </a:r>
            <a:r>
              <a:rPr lang="en-US" sz="2000" i="1" dirty="0"/>
              <a:t>v</a:t>
            </a:r>
            <a:r>
              <a:rPr lang="en-US" sz="20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  </a:t>
            </a:r>
            <a:r>
              <a:rPr lang="en-US" sz="2000" dirty="0"/>
              <a:t>if </a:t>
            </a:r>
            <a:r>
              <a:rPr lang="en-US" sz="2000" i="1" dirty="0"/>
              <a:t>v</a:t>
            </a:r>
            <a:r>
              <a:rPr lang="en-US" sz="2000" dirty="0"/>
              <a:t> adjacent to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    </a:t>
            </a:r>
            <a:r>
              <a:rPr lang="en-US" sz="2000" dirty="0"/>
              <a:t>then D(v) = c(</a:t>
            </a:r>
            <a:r>
              <a:rPr lang="en-US" sz="2000" dirty="0" err="1"/>
              <a:t>A,v</a:t>
            </a:r>
            <a:r>
              <a:rPr lang="en-US" sz="2000" dirty="0"/>
              <a:t>);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    </a:t>
            </a:r>
            <a:r>
              <a:rPr lang="en-US" sz="2000" dirty="0"/>
              <a:t>else D(v) =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∞</a:t>
            </a:r>
            <a:r>
              <a:rPr lang="en-US" sz="2000" dirty="0" smtClean="0"/>
              <a:t>;</a:t>
            </a:r>
            <a:endParaRPr lang="en-US" sz="2000" dirty="0"/>
          </a:p>
          <a:p>
            <a:pPr algn="l"/>
            <a:r>
              <a:rPr lang="en-US" sz="2000" dirty="0"/>
              <a:t>…</a:t>
            </a:r>
          </a:p>
        </p:txBody>
      </p:sp>
      <p:sp>
        <p:nvSpPr>
          <p:cNvPr id="41" name="Text Box 91"/>
          <p:cNvSpPr txBox="1">
            <a:spLocks noChangeArrowheads="1"/>
          </p:cNvSpPr>
          <p:nvPr/>
        </p:nvSpPr>
        <p:spPr bwMode="auto">
          <a:xfrm>
            <a:off x="3872676" y="4295860"/>
            <a:ext cx="526030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20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 smtClean="0"/>
              <a:t>Loop</a:t>
            </a:r>
            <a:r>
              <a:rPr lang="en-US" sz="2000" i="1" dirty="0" smtClean="0"/>
              <a:t> </a:t>
            </a:r>
            <a:endParaRPr lang="en-US" sz="2000" dirty="0"/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find </a:t>
            </a:r>
            <a:r>
              <a:rPr lang="en-US" sz="2000" dirty="0"/>
              <a:t>w not in S </a:t>
            </a:r>
            <a:r>
              <a:rPr lang="en-US" sz="2000" dirty="0" err="1"/>
              <a:t>s.t.</a:t>
            </a:r>
            <a:r>
              <a:rPr lang="en-US" sz="2000" dirty="0"/>
              <a:t> </a:t>
            </a:r>
            <a:r>
              <a:rPr lang="en-US" sz="2000" dirty="0" err="1"/>
              <a:t>D(w</a:t>
            </a:r>
            <a:r>
              <a:rPr lang="en-US" sz="2000" dirty="0"/>
              <a:t>) is a minimum;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</a:t>
            </a:r>
            <a:r>
              <a:rPr lang="en-US" sz="2000" dirty="0"/>
              <a:t>add w to S;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update </a:t>
            </a:r>
            <a:r>
              <a:rPr lang="en-US" sz="2000" dirty="0"/>
              <a:t>D(v) for all v adjacent </a:t>
            </a:r>
            <a:endParaRPr lang="en-US" sz="2000" dirty="0" smtClean="0"/>
          </a:p>
          <a:p>
            <a:pPr lvl="1">
              <a:buClr>
                <a:schemeClr val="accent2"/>
              </a:buClr>
              <a:tabLst>
                <a:tab pos="6826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to </a:t>
            </a:r>
            <a:r>
              <a:rPr lang="en-US" sz="2000" dirty="0"/>
              <a:t>w and not in S: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   </a:t>
            </a:r>
            <a:r>
              <a:rPr lang="en-US" sz="2000" dirty="0"/>
              <a:t>D(v) = min( D(v), D(w) + c(</a:t>
            </a:r>
            <a:r>
              <a:rPr lang="en-US" sz="2000" dirty="0" err="1"/>
              <a:t>w,v</a:t>
            </a:r>
            <a:r>
              <a:rPr lang="en-US" sz="2000" dirty="0"/>
              <a:t>) 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 smtClean="0"/>
              <a:t>until </a:t>
            </a:r>
            <a:r>
              <a:rPr lang="en-US" sz="2000" b="1" i="1" dirty="0"/>
              <a:t>all nodes in S;</a:t>
            </a:r>
            <a:r>
              <a:rPr lang="en-US" sz="2000" dirty="0"/>
              <a:t> </a:t>
            </a:r>
          </a:p>
        </p:txBody>
      </p:sp>
      <p:cxnSp>
        <p:nvCxnSpPr>
          <p:cNvPr id="42" name="Straight Arrow Connector 41"/>
          <p:cNvCxnSpPr>
            <a:stCxn id="13" idx="3"/>
            <a:endCxn id="16" idx="2"/>
          </p:cNvCxnSpPr>
          <p:nvPr/>
        </p:nvCxnSpPr>
        <p:spPr>
          <a:xfrm>
            <a:off x="614176" y="5880338"/>
            <a:ext cx="468242" cy="48951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6" idx="4"/>
            <a:endCxn id="17" idx="2"/>
          </p:cNvCxnSpPr>
          <p:nvPr/>
        </p:nvCxnSpPr>
        <p:spPr>
          <a:xfrm flipV="1">
            <a:off x="1750614" y="6364846"/>
            <a:ext cx="496576" cy="50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" idx="1"/>
            <a:endCxn id="14" idx="3"/>
          </p:cNvCxnSpPr>
          <p:nvPr/>
        </p:nvCxnSpPr>
        <p:spPr>
          <a:xfrm flipV="1">
            <a:off x="614176" y="5161881"/>
            <a:ext cx="802340" cy="39119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1"/>
            <a:endCxn id="15" idx="3"/>
          </p:cNvCxnSpPr>
          <p:nvPr/>
        </p:nvCxnSpPr>
        <p:spPr>
          <a:xfrm flipV="1">
            <a:off x="2581288" y="5161881"/>
            <a:ext cx="0" cy="1039331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4"/>
            <a:endCxn id="18" idx="3"/>
          </p:cNvCxnSpPr>
          <p:nvPr/>
        </p:nvCxnSpPr>
        <p:spPr>
          <a:xfrm flipV="1">
            <a:off x="2915386" y="5880338"/>
            <a:ext cx="542242" cy="48450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80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1" y="273050"/>
            <a:ext cx="8572109" cy="869950"/>
          </a:xfrm>
        </p:spPr>
        <p:txBody>
          <a:bodyPr/>
          <a:lstStyle/>
          <a:p>
            <a:r>
              <a:rPr lang="en-US" dirty="0" smtClean="0"/>
              <a:t>OSPF vs. IS-IS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2548" y="2994592"/>
            <a:ext cx="4373252" cy="378327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Favored by companies, datacenters</a:t>
            </a:r>
          </a:p>
          <a:p>
            <a:r>
              <a:rPr lang="en-US" sz="2800" dirty="0" smtClean="0"/>
              <a:t>More optional features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Built on top of IPv4</a:t>
            </a:r>
          </a:p>
          <a:p>
            <a:pPr lvl="1"/>
            <a:r>
              <a:rPr lang="en-US" sz="2400" dirty="0" smtClean="0"/>
              <a:t>LSAs are sent via IPv4</a:t>
            </a:r>
          </a:p>
          <a:p>
            <a:pPr lvl="1"/>
            <a:r>
              <a:rPr lang="en-US" sz="2400" dirty="0" smtClean="0"/>
              <a:t>OSPFv3 needed for IPv6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599" y="2994592"/>
            <a:ext cx="4239705" cy="379270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Favored by ISPs</a:t>
            </a:r>
          </a:p>
          <a:p>
            <a:endParaRPr lang="en-US" sz="1200" dirty="0" smtClean="0"/>
          </a:p>
          <a:p>
            <a:r>
              <a:rPr lang="en-US" sz="2800" dirty="0" smtClean="0"/>
              <a:t>Less “chatty”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Less network overhead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Supports more devices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Not tied to IP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Works with IPv4 or IPv6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22548" y="2308793"/>
            <a:ext cx="4373252" cy="640080"/>
          </a:xfrm>
        </p:spPr>
        <p:txBody>
          <a:bodyPr/>
          <a:lstStyle/>
          <a:p>
            <a:pPr algn="ctr"/>
            <a:r>
              <a:rPr lang="en-US" sz="3200" dirty="0" smtClean="0"/>
              <a:t>OSPF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599" y="2308793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IS-IS</a:t>
            </a:r>
            <a:endParaRPr lang="en-US" sz="32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14691" y="1638709"/>
            <a:ext cx="8897333" cy="7368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Two different implementations of link-state routing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58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1" y="273050"/>
            <a:ext cx="8572109" cy="869950"/>
          </a:xfrm>
        </p:spPr>
        <p:txBody>
          <a:bodyPr/>
          <a:lstStyle/>
          <a:p>
            <a:r>
              <a:rPr lang="en-US" dirty="0" smtClean="0"/>
              <a:t>Different Organizational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22548" y="1601768"/>
            <a:ext cx="4373252" cy="640080"/>
          </a:xfrm>
        </p:spPr>
        <p:txBody>
          <a:bodyPr/>
          <a:lstStyle/>
          <a:p>
            <a:pPr algn="ctr"/>
            <a:r>
              <a:rPr lang="en-US" sz="3200" dirty="0" smtClean="0"/>
              <a:t>OSPF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599" y="1601768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IS-IS</a:t>
            </a:r>
            <a:endParaRPr lang="en-US" sz="3200" dirty="0"/>
          </a:p>
        </p:txBody>
      </p:sp>
      <p:grpSp>
        <p:nvGrpSpPr>
          <p:cNvPr id="202" name="Group 201"/>
          <p:cNvGrpSpPr/>
          <p:nvPr/>
        </p:nvGrpSpPr>
        <p:grpSpPr>
          <a:xfrm>
            <a:off x="1367651" y="4479872"/>
            <a:ext cx="1971908" cy="1424867"/>
            <a:chOff x="1367651" y="4479872"/>
            <a:chExt cx="1971908" cy="1424867"/>
          </a:xfrm>
        </p:grpSpPr>
        <p:sp>
          <p:nvSpPr>
            <p:cNvPr id="27" name="Oval 26"/>
            <p:cNvSpPr/>
            <p:nvPr/>
          </p:nvSpPr>
          <p:spPr>
            <a:xfrm>
              <a:off x="1367651" y="4479872"/>
              <a:ext cx="1971908" cy="1424867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5790" y="4976359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0</a:t>
              </a:r>
              <a:endParaRPr lang="en-US" b="1" dirty="0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91104" y="3629343"/>
            <a:ext cx="2265922" cy="1821424"/>
            <a:chOff x="91104" y="3629343"/>
            <a:chExt cx="2265922" cy="1821424"/>
          </a:xfrm>
        </p:grpSpPr>
        <p:sp>
          <p:nvSpPr>
            <p:cNvPr id="31" name="Oval 30"/>
            <p:cNvSpPr/>
            <p:nvPr/>
          </p:nvSpPr>
          <p:spPr>
            <a:xfrm>
              <a:off x="91104" y="3629343"/>
              <a:ext cx="2265922" cy="1821424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9645" y="4386181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1</a:t>
              </a:r>
              <a:endParaRPr lang="en-US" b="1" dirty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467791" y="3810970"/>
            <a:ext cx="1879535" cy="1591006"/>
            <a:chOff x="2467791" y="3810970"/>
            <a:chExt cx="1879535" cy="1591006"/>
          </a:xfrm>
        </p:grpSpPr>
        <p:sp>
          <p:nvSpPr>
            <p:cNvPr id="28" name="Oval 27"/>
            <p:cNvSpPr/>
            <p:nvPr/>
          </p:nvSpPr>
          <p:spPr>
            <a:xfrm>
              <a:off x="2467791" y="3810970"/>
              <a:ext cx="1879535" cy="1591006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62306" y="4384099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2</a:t>
              </a:r>
              <a:endParaRPr lang="en-US" b="1" dirty="0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1932263" y="5286147"/>
            <a:ext cx="2415063" cy="1491728"/>
            <a:chOff x="1932263" y="5286147"/>
            <a:chExt cx="2415063" cy="1491728"/>
          </a:xfrm>
        </p:grpSpPr>
        <p:sp>
          <p:nvSpPr>
            <p:cNvPr id="29" name="Oval 28"/>
            <p:cNvSpPr/>
            <p:nvPr/>
          </p:nvSpPr>
          <p:spPr>
            <a:xfrm>
              <a:off x="1932263" y="5286147"/>
              <a:ext cx="2415063" cy="1491728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41113" y="6120561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3</a:t>
              </a:r>
              <a:endParaRPr lang="en-US" b="1" dirty="0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292230" y="5009033"/>
            <a:ext cx="2351967" cy="1645024"/>
            <a:chOff x="292230" y="5009033"/>
            <a:chExt cx="2351967" cy="1645024"/>
          </a:xfrm>
        </p:grpSpPr>
        <p:sp>
          <p:nvSpPr>
            <p:cNvPr id="30" name="Oval 29"/>
            <p:cNvSpPr/>
            <p:nvPr/>
          </p:nvSpPr>
          <p:spPr>
            <a:xfrm>
              <a:off x="292230" y="5009033"/>
              <a:ext cx="2351967" cy="1645024"/>
            </a:xfrm>
            <a:prstGeom prst="ellipse">
              <a:avLst/>
            </a:prstGeom>
            <a:solidFill>
              <a:schemeClr val="accent3">
                <a:alpha val="3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324" y="5878587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4</a:t>
              </a:r>
              <a:endParaRPr lang="en-US" b="1" dirty="0"/>
            </a:p>
          </p:txBody>
        </p:sp>
      </p:grpSp>
      <p:sp>
        <p:nvSpPr>
          <p:cNvPr id="37" name="Content Placeholder 5"/>
          <p:cNvSpPr>
            <a:spLocks noGrp="1"/>
          </p:cNvSpPr>
          <p:nvPr>
            <p:ph sz="quarter" idx="2"/>
          </p:nvPr>
        </p:nvSpPr>
        <p:spPr>
          <a:xfrm>
            <a:off x="122548" y="2296994"/>
            <a:ext cx="4373252" cy="14576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Organized around overlapping areas</a:t>
            </a:r>
          </a:p>
          <a:p>
            <a:r>
              <a:rPr lang="en-US" sz="2400" dirty="0" smtClean="0"/>
              <a:t>Area 0 is the core network</a:t>
            </a:r>
            <a:endParaRPr lang="en-US" sz="2000" dirty="0"/>
          </a:p>
        </p:txBody>
      </p:sp>
      <p:sp>
        <p:nvSpPr>
          <p:cNvPr id="38" name="Content Placeholder 7"/>
          <p:cNvSpPr>
            <a:spLocks noGrp="1"/>
          </p:cNvSpPr>
          <p:nvPr>
            <p:ph sz="quarter" idx="4"/>
          </p:nvPr>
        </p:nvSpPr>
        <p:spPr>
          <a:xfrm>
            <a:off x="4800599" y="2296994"/>
            <a:ext cx="4239705" cy="14576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Organized as a 2-level hierarchy</a:t>
            </a:r>
          </a:p>
          <a:p>
            <a:r>
              <a:rPr lang="en-US" sz="2400" dirty="0" smtClean="0"/>
              <a:t>Level 2 is the backbone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339559" y="4044792"/>
            <a:ext cx="544052" cy="34138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688101" y="4442165"/>
            <a:ext cx="309531" cy="71192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847565" y="4044792"/>
            <a:ext cx="348541" cy="81918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47565" y="4863979"/>
            <a:ext cx="749290" cy="25051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47564" y="4867005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818472" y="4863979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818798" y="5487718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21038" y="4888621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42103" y="5154085"/>
            <a:ext cx="169482" cy="6774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847890" y="5154085"/>
            <a:ext cx="748965" cy="33873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3442103" y="5831545"/>
            <a:ext cx="400749" cy="45315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221793" y="5512360"/>
            <a:ext cx="626097" cy="60820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221793" y="5831545"/>
            <a:ext cx="1220310" cy="30809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359794" y="5503547"/>
            <a:ext cx="461245" cy="8016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79170" y="5492815"/>
            <a:ext cx="1141869" cy="266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04638" y="5286147"/>
            <a:ext cx="198996" cy="104423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79170" y="5259543"/>
            <a:ext cx="425468" cy="50014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359794" y="6120561"/>
            <a:ext cx="861999" cy="18466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33172" y="4606473"/>
            <a:ext cx="680624" cy="6530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1572475" y="4215486"/>
            <a:ext cx="246323" cy="6484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925167" y="3899738"/>
            <a:ext cx="647308" cy="29010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33172" y="3899738"/>
            <a:ext cx="495313" cy="67110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104639" y="4863979"/>
            <a:ext cx="686154" cy="39556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5" y="472195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8" y="4718926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5" y="534569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7" y="5358494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99" y="511449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5" y="4428819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77" y="404479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45" y="3754685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865" y="3899738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16" y="500903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35" y="428074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72" y="561463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7" y="618533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106" y="568649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796" y="5994589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55" y="616017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3" name="Group 202"/>
          <p:cNvGrpSpPr/>
          <p:nvPr/>
        </p:nvGrpSpPr>
        <p:grpSpPr>
          <a:xfrm>
            <a:off x="4872062" y="3662250"/>
            <a:ext cx="3597922" cy="3122748"/>
            <a:chOff x="4872062" y="3662250"/>
            <a:chExt cx="3597922" cy="3122748"/>
          </a:xfrm>
        </p:grpSpPr>
        <p:cxnSp>
          <p:nvCxnSpPr>
            <p:cNvPr id="110" name="Straight Connector 109"/>
            <p:cNvCxnSpPr/>
            <p:nvPr/>
          </p:nvCxnSpPr>
          <p:spPr>
            <a:xfrm flipV="1">
              <a:off x="8223985" y="3956022"/>
              <a:ext cx="0" cy="1158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8223986" y="5089453"/>
              <a:ext cx="0" cy="147099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 flipV="1">
              <a:off x="7153142" y="3956023"/>
              <a:ext cx="1070843" cy="115846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7115874" y="5589119"/>
              <a:ext cx="1072645" cy="97132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7170874" y="3956023"/>
              <a:ext cx="1017646" cy="167022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7117676" y="5107257"/>
              <a:ext cx="1088576" cy="145319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7170874" y="653910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7162007" y="5190571"/>
              <a:ext cx="1053112" cy="44522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7144274" y="397284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246593" y="3810970"/>
              <a:ext cx="871083" cy="8876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6492591" y="3952358"/>
              <a:ext cx="625085" cy="328382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5414763" y="3807303"/>
              <a:ext cx="831830" cy="23748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6246593" y="3855355"/>
              <a:ext cx="245997" cy="42538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437459" y="4068047"/>
              <a:ext cx="1055131" cy="22906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890840" y="4751527"/>
              <a:ext cx="1225034" cy="86310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191462" y="4798125"/>
              <a:ext cx="699378" cy="54626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6369591" y="5626250"/>
              <a:ext cx="746283" cy="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5541151" y="5626250"/>
              <a:ext cx="795209" cy="1820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168765" y="5344386"/>
              <a:ext cx="367888" cy="489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890840" y="4751526"/>
              <a:ext cx="450440" cy="86310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H="1" flipV="1">
              <a:off x="6369591" y="6185331"/>
              <a:ext cx="748085" cy="37511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683457" y="6185331"/>
              <a:ext cx="657824" cy="45461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5782651" y="6560448"/>
              <a:ext cx="1335025" cy="7949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5290656" y="6284696"/>
              <a:ext cx="392801" cy="35524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062" y="618533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679" y="381096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381097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505427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8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9877" y="546957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145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593" y="415205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596" y="366225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462" y="3899737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843" y="460647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0363" y="548534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768" y="522225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0656" y="568649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283" y="606784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4763" y="649489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" name="Group 204"/>
          <p:cNvGrpSpPr/>
          <p:nvPr/>
        </p:nvGrpSpPr>
        <p:grpSpPr>
          <a:xfrm>
            <a:off x="6805134" y="3563332"/>
            <a:ext cx="2036826" cy="3294668"/>
            <a:chOff x="6805134" y="3563332"/>
            <a:chExt cx="2036826" cy="3294668"/>
          </a:xfrm>
        </p:grpSpPr>
        <p:sp>
          <p:nvSpPr>
            <p:cNvPr id="185" name="Rectangle 184"/>
            <p:cNvSpPr/>
            <p:nvPr/>
          </p:nvSpPr>
          <p:spPr>
            <a:xfrm>
              <a:off x="6805134" y="3563332"/>
              <a:ext cx="2036826" cy="3294668"/>
            </a:xfrm>
            <a:prstGeom prst="rect">
              <a:avLst/>
            </a:prstGeom>
            <a:solidFill>
              <a:schemeClr val="accent3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 rot="5400000">
              <a:off x="8173828" y="4515648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Level 2</a:t>
              </a:r>
              <a:endParaRPr lang="en-US" b="1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4751109" y="3563332"/>
            <a:ext cx="2799761" cy="3294668"/>
            <a:chOff x="4751109" y="3563332"/>
            <a:chExt cx="2799761" cy="3294668"/>
          </a:xfrm>
        </p:grpSpPr>
        <p:sp>
          <p:nvSpPr>
            <p:cNvPr id="184" name="Rectangle 183"/>
            <p:cNvSpPr/>
            <p:nvPr/>
          </p:nvSpPr>
          <p:spPr>
            <a:xfrm>
              <a:off x="4751109" y="3563332"/>
              <a:ext cx="2799761" cy="3294668"/>
            </a:xfrm>
            <a:prstGeom prst="rect">
              <a:avLst/>
            </a:prstGeom>
            <a:solidFill>
              <a:schemeClr val="accent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461998" y="4501161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Level 1</a:t>
              </a:r>
              <a:endParaRPr lang="en-US" b="1" dirty="0"/>
            </a:p>
          </p:txBody>
        </p:sp>
      </p:grpSp>
      <p:sp>
        <p:nvSpPr>
          <p:cNvPr id="188" name="TextBox 187"/>
          <p:cNvSpPr txBox="1"/>
          <p:nvPr/>
        </p:nvSpPr>
        <p:spPr>
          <a:xfrm rot="5400000">
            <a:off x="6531619" y="4515649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Level 1-2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4530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uiExpand="1" build="p"/>
      <p:bldP spid="18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vs. Distance Vector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5722268"/>
              </p:ext>
            </p:extLst>
          </p:nvPr>
        </p:nvGraphicFramePr>
        <p:xfrm>
          <a:off x="228600" y="1719944"/>
          <a:ext cx="8752114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171"/>
                <a:gridCol w="2928258"/>
                <a:gridCol w="336368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 Vector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Message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*e)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O(d*n*k)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Time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O(n*log 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Convergence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Robustness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Nodes may advertise incorrect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link</a:t>
                      </a:r>
                      <a:r>
                        <a:rPr lang="en-US" dirty="0" smtClean="0"/>
                        <a:t> costs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Each</a:t>
                      </a:r>
                      <a:r>
                        <a:rPr lang="en-US" baseline="0" dirty="0" smtClean="0"/>
                        <a:t> node computes their own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Nodes</a:t>
                      </a:r>
                      <a:r>
                        <a:rPr lang="en-US" baseline="0" dirty="0" smtClean="0"/>
                        <a:t> may advertise incorrect 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path</a:t>
                      </a:r>
                      <a:r>
                        <a:rPr lang="en-US" baseline="0" dirty="0" smtClean="0"/>
                        <a:t> cost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Errors propagate due to sharing of DV tables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97628" y="4591816"/>
            <a:ext cx="3589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number of nodes in the graph</a:t>
            </a:r>
          </a:p>
          <a:p>
            <a:r>
              <a:rPr lang="en-US" dirty="0"/>
              <a:t>d</a:t>
            </a:r>
            <a:r>
              <a:rPr lang="en-US" dirty="0" smtClean="0"/>
              <a:t> = degree of a given node</a:t>
            </a:r>
          </a:p>
          <a:p>
            <a:r>
              <a:rPr lang="en-US" dirty="0" smtClean="0"/>
              <a:t>k = number of rounds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2080" y="4262124"/>
            <a:ext cx="7848600" cy="2506043"/>
            <a:chOff x="414979" y="3333623"/>
            <a:chExt cx="8263530" cy="1523216"/>
          </a:xfrm>
        </p:grpSpPr>
        <p:sp>
          <p:nvSpPr>
            <p:cNvPr id="9" name="Rectangle 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514377" y="3435947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Which is best?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In practice, it depends.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In general, link state is more popular.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500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Routing</a:t>
            </a:r>
            <a:endParaRPr lang="en-US" dirty="0"/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>
          <a:xfrm>
            <a:off x="65312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Internet organized as a </a:t>
            </a:r>
            <a:r>
              <a:rPr lang="en-US" dirty="0" smtClean="0">
                <a:solidFill>
                  <a:schemeClr val="accent1"/>
                </a:solidFill>
              </a:rPr>
              <a:t>two </a:t>
            </a:r>
            <a:r>
              <a:rPr lang="en-US" dirty="0" smtClean="0"/>
              <a:t>level hierarchy</a:t>
            </a:r>
          </a:p>
          <a:p>
            <a:r>
              <a:rPr lang="en-US" dirty="0" smtClean="0"/>
              <a:t>First level – autonomous systems (AS’s)</a:t>
            </a:r>
          </a:p>
          <a:p>
            <a:pPr lvl="1"/>
            <a:r>
              <a:rPr lang="en-US" dirty="0" smtClean="0"/>
              <a:t>AS – region of network under a single administrative domain</a:t>
            </a:r>
          </a:p>
          <a:p>
            <a:pPr lvl="1"/>
            <a:r>
              <a:rPr lang="en-US" dirty="0" smtClean="0"/>
              <a:t>Examples: Comcast, AT&amp;T, Verizon, Sprint, etc.</a:t>
            </a:r>
          </a:p>
          <a:p>
            <a:r>
              <a:rPr lang="en-US" dirty="0" smtClean="0"/>
              <a:t>AS’s use </a:t>
            </a:r>
            <a:r>
              <a:rPr lang="en-US" dirty="0" smtClean="0">
                <a:solidFill>
                  <a:schemeClr val="accent1"/>
                </a:solidFill>
              </a:rPr>
              <a:t>intra-domain</a:t>
            </a:r>
            <a:r>
              <a:rPr lang="en-US" dirty="0" smtClean="0"/>
              <a:t> routing protocols internally</a:t>
            </a:r>
          </a:p>
          <a:p>
            <a:pPr lvl="1"/>
            <a:r>
              <a:rPr lang="en-US" dirty="0" smtClean="0"/>
              <a:t>Distance Vector, e.g., Routing Information Protocol (RIP)</a:t>
            </a:r>
          </a:p>
          <a:p>
            <a:pPr lvl="1"/>
            <a:r>
              <a:rPr lang="en-US" dirty="0" smtClean="0"/>
              <a:t>Link State, e.g., Open Shortest Path First (OSPF)</a:t>
            </a:r>
          </a:p>
          <a:p>
            <a:r>
              <a:rPr lang="en-US" dirty="0" smtClean="0"/>
              <a:t>Connections between AS’s use </a:t>
            </a:r>
            <a:r>
              <a:rPr lang="en-US" dirty="0" smtClean="0">
                <a:solidFill>
                  <a:schemeClr val="accent1"/>
                </a:solidFill>
              </a:rPr>
              <a:t>inter-domain</a:t>
            </a:r>
            <a:r>
              <a:rPr lang="en-US" dirty="0" smtClean="0"/>
              <a:t> routing protocols</a:t>
            </a:r>
          </a:p>
          <a:p>
            <a:pPr lvl="1"/>
            <a:r>
              <a:rPr lang="en-US" dirty="0" smtClean="0"/>
              <a:t>Border Gateway Routing (BGP)</a:t>
            </a:r>
          </a:p>
          <a:p>
            <a:pPr lvl="1"/>
            <a:r>
              <a:rPr lang="en-US" dirty="0" smtClean="0"/>
              <a:t>De facto standard today, BGP-4 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6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67318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827028" y="1864805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AS-1</a:t>
            </a:r>
            <a:endParaRPr lang="en-US" sz="2400" dirty="0"/>
          </a:p>
        </p:txBody>
      </p:sp>
      <p:sp>
        <p:nvSpPr>
          <p:cNvPr id="6" name="Cloud 5"/>
          <p:cNvSpPr/>
          <p:nvPr/>
        </p:nvSpPr>
        <p:spPr>
          <a:xfrm>
            <a:off x="5860918" y="2334681"/>
            <a:ext cx="2762494" cy="1986272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Cloud 6"/>
          <p:cNvSpPr/>
          <p:nvPr/>
        </p:nvSpPr>
        <p:spPr>
          <a:xfrm>
            <a:off x="2930885" y="4150829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0" name="Straight Connector 9"/>
          <p:cNvCxnSpPr>
            <a:endCxn id="14" idx="2"/>
          </p:cNvCxnSpPr>
          <p:nvPr/>
        </p:nvCxnSpPr>
        <p:spPr>
          <a:xfrm flipV="1">
            <a:off x="2942725" y="5890230"/>
            <a:ext cx="762432" cy="4864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 flipV="1">
            <a:off x="2208275" y="5135206"/>
            <a:ext cx="722610" cy="19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775" y="502190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60" y="611793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>
            <a:off x="3219260" y="1986420"/>
            <a:ext cx="775522" cy="3034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317" y="1727681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Connector 33"/>
          <p:cNvCxnSpPr>
            <a:endCxn id="42" idx="1"/>
          </p:cNvCxnSpPr>
          <p:nvPr/>
        </p:nvCxnSpPr>
        <p:spPr>
          <a:xfrm>
            <a:off x="469192" y="2123544"/>
            <a:ext cx="439874" cy="6556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7" y="1864805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>
            <a:endCxn id="51" idx="2"/>
          </p:cNvCxnSpPr>
          <p:nvPr/>
        </p:nvCxnSpPr>
        <p:spPr>
          <a:xfrm flipV="1">
            <a:off x="6965630" y="4183624"/>
            <a:ext cx="55801" cy="64560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165" y="457048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>
            <a:endCxn id="49" idx="0"/>
          </p:cNvCxnSpPr>
          <p:nvPr/>
        </p:nvCxnSpPr>
        <p:spPr>
          <a:xfrm flipH="1">
            <a:off x="8218241" y="2366764"/>
            <a:ext cx="649224" cy="49117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000" y="198641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>
            <a:stCxn id="134" idx="1"/>
            <a:endCxn id="12" idx="3"/>
          </p:cNvCxnSpPr>
          <p:nvPr/>
        </p:nvCxnSpPr>
        <p:spPr>
          <a:xfrm flipH="1">
            <a:off x="3214695" y="2783617"/>
            <a:ext cx="2750725" cy="74980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33" idx="0"/>
            <a:endCxn id="12" idx="2"/>
          </p:cNvCxnSpPr>
          <p:nvPr/>
        </p:nvCxnSpPr>
        <p:spPr>
          <a:xfrm flipH="1" flipV="1">
            <a:off x="2892138" y="3723623"/>
            <a:ext cx="683863" cy="57562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31" idx="2"/>
            <a:endCxn id="132" idx="3"/>
          </p:cNvCxnSpPr>
          <p:nvPr/>
        </p:nvCxnSpPr>
        <p:spPr>
          <a:xfrm flipH="1">
            <a:off x="5788742" y="4104018"/>
            <a:ext cx="227195" cy="72768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5" idx="0"/>
            <a:endCxn id="44" idx="2"/>
          </p:cNvCxnSpPr>
          <p:nvPr/>
        </p:nvCxnSpPr>
        <p:spPr>
          <a:xfrm flipH="1" flipV="1">
            <a:off x="2892138" y="2480116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3"/>
          </p:cNvCxnSpPr>
          <p:nvPr/>
        </p:nvCxnSpPr>
        <p:spPr>
          <a:xfrm flipV="1">
            <a:off x="2208275" y="2334680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1" idx="3"/>
            <a:endCxn id="44" idx="2"/>
          </p:cNvCxnSpPr>
          <p:nvPr/>
        </p:nvCxnSpPr>
        <p:spPr>
          <a:xfrm flipV="1">
            <a:off x="2049923" y="2480116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2" idx="0"/>
            <a:endCxn id="45" idx="2"/>
          </p:cNvCxnSpPr>
          <p:nvPr/>
        </p:nvCxnSpPr>
        <p:spPr>
          <a:xfrm flipV="1">
            <a:off x="2892138" y="3159579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1" idx="3"/>
            <a:endCxn id="12" idx="1"/>
          </p:cNvCxnSpPr>
          <p:nvPr/>
        </p:nvCxnSpPr>
        <p:spPr>
          <a:xfrm>
            <a:off x="2049923" y="3495628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2" idx="0"/>
            <a:endCxn id="43" idx="1"/>
          </p:cNvCxnSpPr>
          <p:nvPr/>
        </p:nvCxnSpPr>
        <p:spPr>
          <a:xfrm flipV="1">
            <a:off x="1231624" y="2334681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1" idx="0"/>
            <a:endCxn id="42" idx="2"/>
          </p:cNvCxnSpPr>
          <p:nvPr/>
        </p:nvCxnSpPr>
        <p:spPr>
          <a:xfrm flipH="1" flipV="1">
            <a:off x="1231624" y="2969382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33" idx="2"/>
            <a:endCxn id="13" idx="0"/>
          </p:cNvCxnSpPr>
          <p:nvPr/>
        </p:nvCxnSpPr>
        <p:spPr>
          <a:xfrm flipH="1">
            <a:off x="3253443" y="4679638"/>
            <a:ext cx="322558" cy="26537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7" idx="1"/>
            <a:endCxn id="133" idx="3"/>
          </p:cNvCxnSpPr>
          <p:nvPr/>
        </p:nvCxnSpPr>
        <p:spPr>
          <a:xfrm flipH="1">
            <a:off x="3898558" y="4489441"/>
            <a:ext cx="372759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132" idx="0"/>
          </p:cNvCxnSpPr>
          <p:nvPr/>
        </p:nvCxnSpPr>
        <p:spPr>
          <a:xfrm>
            <a:off x="4916433" y="4506426"/>
            <a:ext cx="549752" cy="1350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4" idx="1"/>
            <a:endCxn id="13" idx="2"/>
          </p:cNvCxnSpPr>
          <p:nvPr/>
        </p:nvCxnSpPr>
        <p:spPr>
          <a:xfrm flipH="1" flipV="1">
            <a:off x="3253443" y="5325403"/>
            <a:ext cx="129156" cy="3746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5" idx="1"/>
            <a:endCxn id="14" idx="3"/>
          </p:cNvCxnSpPr>
          <p:nvPr/>
        </p:nvCxnSpPr>
        <p:spPr>
          <a:xfrm flipH="1">
            <a:off x="4027714" y="5700033"/>
            <a:ext cx="3170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32" idx="2"/>
            <a:endCxn id="15" idx="3"/>
          </p:cNvCxnSpPr>
          <p:nvPr/>
        </p:nvCxnSpPr>
        <p:spPr>
          <a:xfrm flipH="1">
            <a:off x="4989904" y="5021903"/>
            <a:ext cx="476281" cy="6781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5" idx="0"/>
            <a:endCxn id="133" idx="2"/>
          </p:cNvCxnSpPr>
          <p:nvPr/>
        </p:nvCxnSpPr>
        <p:spPr>
          <a:xfrm flipH="1" flipV="1">
            <a:off x="3576001" y="4679638"/>
            <a:ext cx="1091346" cy="83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51" idx="1"/>
            <a:endCxn id="131" idx="3"/>
          </p:cNvCxnSpPr>
          <p:nvPr/>
        </p:nvCxnSpPr>
        <p:spPr>
          <a:xfrm flipH="1" flipV="1">
            <a:off x="6338494" y="391382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34" idx="2"/>
            <a:endCxn id="131" idx="0"/>
          </p:cNvCxnSpPr>
          <p:nvPr/>
        </p:nvCxnSpPr>
        <p:spPr>
          <a:xfrm flipH="1">
            <a:off x="6015937" y="2973814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48" idx="1"/>
            <a:endCxn id="134" idx="3"/>
          </p:cNvCxnSpPr>
          <p:nvPr/>
        </p:nvCxnSpPr>
        <p:spPr>
          <a:xfrm flipH="1">
            <a:off x="6610535" y="2697982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48" idx="2"/>
            <a:endCxn id="51" idx="0"/>
          </p:cNvCxnSpPr>
          <p:nvPr/>
        </p:nvCxnSpPr>
        <p:spPr>
          <a:xfrm flipH="1">
            <a:off x="7021431" y="288817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48" idx="3"/>
            <a:endCxn id="49" idx="1"/>
          </p:cNvCxnSpPr>
          <p:nvPr/>
        </p:nvCxnSpPr>
        <p:spPr>
          <a:xfrm>
            <a:off x="7671156" y="2697982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9" idx="2"/>
            <a:endCxn id="50" idx="0"/>
          </p:cNvCxnSpPr>
          <p:nvPr/>
        </p:nvCxnSpPr>
        <p:spPr>
          <a:xfrm flipH="1">
            <a:off x="7892825" y="3238336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0" idx="1"/>
            <a:endCxn id="51" idx="3"/>
          </p:cNvCxnSpPr>
          <p:nvPr/>
        </p:nvCxnSpPr>
        <p:spPr>
          <a:xfrm flipH="1">
            <a:off x="7343988" y="385107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150862" y="4735981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264298" y="305802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AS-3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80" y="3343228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85" y="494500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99" y="550983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789" y="550983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317" y="429924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08" y="3305430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66" y="258898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160" y="21444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80" y="209972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953" y="27791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041" y="25077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683" y="285794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267" y="366087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873" y="380322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379" y="372362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627" y="4641508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443" y="429924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420" y="2593419"/>
            <a:ext cx="645115" cy="380395"/>
          </a:xfrm>
          <a:prstGeom prst="rect">
            <a:avLst/>
          </a:prstGeom>
          <a:noFill/>
          <a:extLst/>
        </p:spPr>
      </p:pic>
      <p:grpSp>
        <p:nvGrpSpPr>
          <p:cNvPr id="148" name="Group 147"/>
          <p:cNvGrpSpPr/>
          <p:nvPr/>
        </p:nvGrpSpPr>
        <p:grpSpPr>
          <a:xfrm flipH="1">
            <a:off x="157064" y="3953624"/>
            <a:ext cx="1582577" cy="954107"/>
            <a:chOff x="1219200" y="4876799"/>
            <a:chExt cx="5181605" cy="1384995"/>
          </a:xfrm>
        </p:grpSpPr>
        <p:sp>
          <p:nvSpPr>
            <p:cNvPr id="149" name="Rectangular Callout 14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7261"/>
                <a:gd name="adj2" fmla="val -878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Interior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 flipH="1">
            <a:off x="5438853" y="5467326"/>
            <a:ext cx="1582577" cy="954107"/>
            <a:chOff x="1219200" y="4876799"/>
            <a:chExt cx="5181605" cy="1384995"/>
          </a:xfrm>
        </p:grpSpPr>
        <p:sp>
          <p:nvSpPr>
            <p:cNvPr id="152" name="Rectangular Callout 151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7714"/>
                <a:gd name="adj2" fmla="val -1072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BGP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300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algorithms are not efficient enough to execute on the entire Internet topology</a:t>
            </a:r>
          </a:p>
          <a:p>
            <a:r>
              <a:rPr lang="en-US" dirty="0" smtClean="0"/>
              <a:t>Different organizations may use different routing policies</a:t>
            </a:r>
          </a:p>
          <a:p>
            <a:r>
              <a:rPr lang="en-US" dirty="0" smtClean="0"/>
              <a:t>Allows organizations to hide their internal network structure</a:t>
            </a:r>
          </a:p>
          <a:p>
            <a:r>
              <a:rPr lang="en-US" dirty="0" smtClean="0"/>
              <a:t>Allows organizations to choose how to route across each other (BGP)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03357" y="2458704"/>
            <a:ext cx="6623472" cy="2376022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Easier to compute routes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Greater flexibility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More autonomy/independence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412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on a Graph</a:t>
            </a:r>
            <a:endParaRPr lang="en-US" dirty="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91600" cy="5105400"/>
          </a:xfrm>
        </p:spPr>
        <p:txBody>
          <a:bodyPr/>
          <a:lstStyle/>
          <a:p>
            <a:r>
              <a:rPr lang="en-US" dirty="0" smtClean="0"/>
              <a:t>Goal: determine a “good” path through the network from source to destination</a:t>
            </a:r>
          </a:p>
          <a:p>
            <a:r>
              <a:rPr lang="en-US" dirty="0" smtClean="0"/>
              <a:t>What is a good path?</a:t>
            </a:r>
          </a:p>
          <a:p>
            <a:pPr lvl="1"/>
            <a:r>
              <a:rPr lang="en-US" dirty="0" smtClean="0"/>
              <a:t>Usually means the shortest path</a:t>
            </a:r>
          </a:p>
          <a:p>
            <a:pPr lvl="1"/>
            <a:r>
              <a:rPr lang="en-US" dirty="0" smtClean="0"/>
              <a:t>Load balanced</a:t>
            </a:r>
          </a:p>
          <a:p>
            <a:pPr lvl="1"/>
            <a:r>
              <a:rPr lang="en-US" dirty="0" smtClean="0"/>
              <a:t>Lowest $$$ cost</a:t>
            </a:r>
          </a:p>
          <a:p>
            <a:r>
              <a:rPr lang="en-US" dirty="0" smtClean="0"/>
              <a:t>Network modeled as a graph</a:t>
            </a:r>
          </a:p>
          <a:p>
            <a:pPr lvl="1"/>
            <a:r>
              <a:rPr lang="en-US" dirty="0" smtClean="0"/>
              <a:t>Routers </a:t>
            </a:r>
            <a:r>
              <a:rPr lang="en-US" dirty="0" smtClean="0">
                <a:sym typeface="Wingdings" pitchFamily="2" charset="2"/>
              </a:rPr>
              <a:t> nodes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Link  edges</a:t>
            </a:r>
          </a:p>
          <a:p>
            <a:pPr lvl="2"/>
            <a:r>
              <a:rPr lang="en-US" dirty="0" smtClean="0"/>
              <a:t>Edge cost: delay, congestion level, etc.</a:t>
            </a:r>
            <a:endParaRPr lang="en-US" dirty="0"/>
          </a:p>
        </p:txBody>
      </p:sp>
      <p:sp>
        <p:nvSpPr>
          <p:cNvPr id="76" name="Cloud 75"/>
          <p:cNvSpPr/>
          <p:nvPr/>
        </p:nvSpPr>
        <p:spPr>
          <a:xfrm>
            <a:off x="5083625" y="2991427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8013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8013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6849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6849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5674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5674984" y="3815873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6477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5303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6105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7270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6105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7270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8146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6849156" y="3815873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6299312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46816" y="26561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784169" y="3603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70402" y="3220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175341" y="35008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8162248" y="46953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870403" y="50053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635086" y="4741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457597" y="40862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7642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186220" y="43012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631210" y="4088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3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Problems</a:t>
            </a:r>
            <a:endParaRPr lang="en-US" dirty="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5303152" cy="5105400"/>
          </a:xfrm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dirty="0" smtClean="0"/>
              <a:t>A network with N nodes</a:t>
            </a:r>
          </a:p>
          <a:p>
            <a:pPr lvl="1"/>
            <a:r>
              <a:rPr lang="en-US" dirty="0" smtClean="0"/>
              <a:t>Each node only knows</a:t>
            </a:r>
          </a:p>
          <a:p>
            <a:pPr lvl="2"/>
            <a:r>
              <a:rPr lang="en-US" dirty="0" smtClean="0"/>
              <a:t>Its immediate neighbors</a:t>
            </a:r>
          </a:p>
          <a:p>
            <a:pPr lvl="2"/>
            <a:r>
              <a:rPr lang="en-US" dirty="0" smtClean="0"/>
              <a:t>The cost to reach each neighbor</a:t>
            </a:r>
          </a:p>
          <a:p>
            <a:r>
              <a:rPr lang="en-US" dirty="0" smtClean="0"/>
              <a:t>How does each node learn the shortest path to every other node?</a:t>
            </a:r>
            <a:endParaRPr lang="en-US" dirty="0"/>
          </a:p>
        </p:txBody>
      </p:sp>
      <p:sp>
        <p:nvSpPr>
          <p:cNvPr id="76" name="Cloud 75"/>
          <p:cNvSpPr/>
          <p:nvPr/>
        </p:nvSpPr>
        <p:spPr>
          <a:xfrm>
            <a:off x="5083625" y="2991427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8013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8013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6849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6849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5674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5674984" y="3815873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6477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5303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6105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7270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6105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7270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8146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6849156" y="3815873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6299312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46816" y="26561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784169" y="3603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70402" y="3220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175341" y="35008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8162248" y="46953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870403" y="50053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635086" y="4741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457597" y="40862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7642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186220" y="43012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631210" y="4088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7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Intra-domain Routing Protocols</a:t>
            </a:r>
            <a:endParaRPr lang="en-US"/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smtClean="0"/>
              <a:t>Distance </a:t>
            </a:r>
            <a:r>
              <a:rPr lang="en-US" dirty="0" smtClean="0"/>
              <a:t>vector</a:t>
            </a:r>
          </a:p>
          <a:p>
            <a:pPr lvl="1"/>
            <a:r>
              <a:rPr lang="en-US" dirty="0" smtClean="0"/>
              <a:t>Routing Information Protocol (RIP), based on Bellman-Ford</a:t>
            </a:r>
          </a:p>
          <a:p>
            <a:pPr lvl="1"/>
            <a:r>
              <a:rPr lang="en-US" dirty="0" smtClean="0"/>
              <a:t>Routers periodically exchange reachability information with neighbors</a:t>
            </a:r>
          </a:p>
          <a:p>
            <a:r>
              <a:rPr lang="en-US" dirty="0" smtClean="0"/>
              <a:t>Link state</a:t>
            </a:r>
          </a:p>
          <a:p>
            <a:pPr lvl="1"/>
            <a:r>
              <a:rPr lang="en-US" dirty="0" smtClean="0"/>
              <a:t>Open Shortest Path First (OSPF), based on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dirty="0" smtClean="0"/>
              <a:t>Each network periodically </a:t>
            </a:r>
            <a:r>
              <a:rPr lang="en-US" dirty="0" smtClean="0">
                <a:solidFill>
                  <a:schemeClr val="accent1"/>
                </a:solidFill>
              </a:rPr>
              <a:t>floods </a:t>
            </a:r>
            <a:r>
              <a:rPr lang="en-US" dirty="0" smtClean="0"/>
              <a:t>immediate reachability information to all other routers</a:t>
            </a:r>
          </a:p>
          <a:p>
            <a:pPr lvl="1"/>
            <a:r>
              <a:rPr lang="en-US" dirty="0" smtClean="0"/>
              <a:t>Per router local computation to determine full routes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D338D17C-2FFB-4D3A-A05F-9E9060B5E4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00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39490" y="2127102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RIP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IS-IS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72007</TotalTime>
  <Words>2147</Words>
  <Application>Microsoft Macintosh PowerPoint</Application>
  <PresentationFormat>On-screen Show (4:3)</PresentationFormat>
  <Paragraphs>833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CSE390 – Advanced Computer Networks</vt:lpstr>
      <vt:lpstr>Network Layer, Control Plane</vt:lpstr>
      <vt:lpstr>Internet Routing</vt:lpstr>
      <vt:lpstr>AS Example</vt:lpstr>
      <vt:lpstr>Why Do We Need ASs?</vt:lpstr>
      <vt:lpstr>Routing on a Graph</vt:lpstr>
      <vt:lpstr>Routing Problems</vt:lpstr>
      <vt:lpstr>Intra-domain Routing Protocols</vt:lpstr>
      <vt:lpstr>Outline</vt:lpstr>
      <vt:lpstr>Distance Vector Routing</vt:lpstr>
      <vt:lpstr>Distance Vector Routing Algorithm</vt:lpstr>
      <vt:lpstr>Distance Vector Initialization</vt:lpstr>
      <vt:lpstr>Distance Vector: 1st Iteration</vt:lpstr>
      <vt:lpstr>Distance Vector: End of 3rd Iteration</vt:lpstr>
      <vt:lpstr>PowerPoint Presentation</vt:lpstr>
      <vt:lpstr>Count to Infinity Problem</vt:lpstr>
      <vt:lpstr>Poisoned Reverse</vt:lpstr>
      <vt:lpstr>Outline</vt:lpstr>
      <vt:lpstr>Link State Routing</vt:lpstr>
      <vt:lpstr>Flooding Details</vt:lpstr>
      <vt:lpstr>Dijkstra’s Algorithm</vt:lpstr>
      <vt:lpstr>OSPF vs. IS-IS</vt:lpstr>
      <vt:lpstr>Different Organizational Structure</vt:lpstr>
      <vt:lpstr>Link State vs. Distance Vector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Phillipa Gill</cp:lastModifiedBy>
  <cp:revision>841</cp:revision>
  <cp:lastPrinted>2012-08-22T04:00:45Z</cp:lastPrinted>
  <dcterms:created xsi:type="dcterms:W3CDTF">2012-01-03T02:22:46Z</dcterms:created>
  <dcterms:modified xsi:type="dcterms:W3CDTF">2014-09-08T13:51:38Z</dcterms:modified>
</cp:coreProperties>
</file>