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3"/>
  </p:notesMasterIdLst>
  <p:handoutMasterIdLst>
    <p:handoutMasterId r:id="rId64"/>
  </p:handoutMasterIdLst>
  <p:sldIdLst>
    <p:sldId id="388" r:id="rId2"/>
    <p:sldId id="416" r:id="rId3"/>
    <p:sldId id="498" r:id="rId4"/>
    <p:sldId id="395" r:id="rId5"/>
    <p:sldId id="486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12" r:id="rId15"/>
    <p:sldId id="509" r:id="rId16"/>
    <p:sldId id="510" r:id="rId17"/>
    <p:sldId id="511" r:id="rId18"/>
    <p:sldId id="538" r:id="rId19"/>
    <p:sldId id="525" r:id="rId20"/>
    <p:sldId id="526" r:id="rId21"/>
    <p:sldId id="527" r:id="rId22"/>
    <p:sldId id="528" r:id="rId23"/>
    <p:sldId id="540" r:id="rId24"/>
    <p:sldId id="530" r:id="rId25"/>
    <p:sldId id="499" r:id="rId26"/>
    <p:sldId id="500" r:id="rId27"/>
    <p:sldId id="514" r:id="rId28"/>
    <p:sldId id="523" r:id="rId29"/>
    <p:sldId id="522" r:id="rId30"/>
    <p:sldId id="516" r:id="rId31"/>
    <p:sldId id="517" r:id="rId32"/>
    <p:sldId id="519" r:id="rId33"/>
    <p:sldId id="520" r:id="rId34"/>
    <p:sldId id="521" r:id="rId35"/>
    <p:sldId id="531" r:id="rId36"/>
    <p:sldId id="532" r:id="rId37"/>
    <p:sldId id="535" r:id="rId38"/>
    <p:sldId id="536" r:id="rId39"/>
    <p:sldId id="534" r:id="rId40"/>
    <p:sldId id="537" r:id="rId41"/>
    <p:sldId id="539" r:id="rId42"/>
    <p:sldId id="492" r:id="rId43"/>
    <p:sldId id="542" r:id="rId44"/>
    <p:sldId id="541" r:id="rId45"/>
    <p:sldId id="493" r:id="rId46"/>
    <p:sldId id="497" r:id="rId47"/>
    <p:sldId id="494" r:id="rId48"/>
    <p:sldId id="543" r:id="rId49"/>
    <p:sldId id="544" r:id="rId50"/>
    <p:sldId id="545" r:id="rId51"/>
    <p:sldId id="546" r:id="rId52"/>
    <p:sldId id="547" r:id="rId53"/>
    <p:sldId id="548" r:id="rId54"/>
    <p:sldId id="549" r:id="rId55"/>
    <p:sldId id="495" r:id="rId56"/>
    <p:sldId id="550" r:id="rId57"/>
    <p:sldId id="551" r:id="rId58"/>
    <p:sldId id="552" r:id="rId59"/>
    <p:sldId id="553" r:id="rId60"/>
    <p:sldId id="554" r:id="rId61"/>
    <p:sldId id="496" r:id="rId6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16"/>
            <p14:sldId id="498"/>
            <p14:sldId id="395"/>
            <p14:sldId id="486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12"/>
            <p14:sldId id="509"/>
            <p14:sldId id="510"/>
            <p14:sldId id="511"/>
            <p14:sldId id="538"/>
            <p14:sldId id="525"/>
            <p14:sldId id="526"/>
            <p14:sldId id="527"/>
            <p14:sldId id="528"/>
            <p14:sldId id="540"/>
            <p14:sldId id="530"/>
            <p14:sldId id="499"/>
            <p14:sldId id="500"/>
            <p14:sldId id="514"/>
            <p14:sldId id="523"/>
            <p14:sldId id="522"/>
            <p14:sldId id="516"/>
            <p14:sldId id="517"/>
            <p14:sldId id="519"/>
            <p14:sldId id="520"/>
            <p14:sldId id="521"/>
            <p14:sldId id="531"/>
            <p14:sldId id="532"/>
            <p14:sldId id="535"/>
            <p14:sldId id="536"/>
            <p14:sldId id="534"/>
            <p14:sldId id="537"/>
          </p14:sldIdLst>
        </p14:section>
        <p14:section name="Day 2" id="{BB5DD7A2-7447-CF4E-987A-D0D5BB3A99BD}">
          <p14:sldIdLst>
            <p14:sldId id="539"/>
            <p14:sldId id="492"/>
            <p14:sldId id="542"/>
            <p14:sldId id="541"/>
            <p14:sldId id="493"/>
            <p14:sldId id="497"/>
            <p14:sldId id="494"/>
            <p14:sldId id="543"/>
            <p14:sldId id="544"/>
            <p14:sldId id="545"/>
            <p14:sldId id="546"/>
            <p14:sldId id="547"/>
            <p14:sldId id="548"/>
            <p14:sldId id="549"/>
            <p14:sldId id="495"/>
            <p14:sldId id="550"/>
            <p14:sldId id="551"/>
            <p14:sldId id="552"/>
            <p14:sldId id="553"/>
            <p14:sldId id="554"/>
            <p14:sldId id="4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0232" autoAdjust="0"/>
  </p:normalViewPr>
  <p:slideViewPr>
    <p:cSldViewPr snapToGrid="0">
      <p:cViewPr>
        <p:scale>
          <a:sx n="95" d="100"/>
          <a:sy n="95" d="100"/>
        </p:scale>
        <p:origin x="-992" y="-17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543001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12-13: Internet Connectivity + IXPs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(The Underbelly of the Internet)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slides by D. </a:t>
            </a:r>
            <a:r>
              <a:rPr lang="en-US" dirty="0" err="1" smtClean="0"/>
              <a:t>Choffnes</a:t>
            </a:r>
            <a:r>
              <a:rPr lang="en-US" dirty="0" smtClean="0"/>
              <a:t> (NEU), C. </a:t>
            </a:r>
            <a:r>
              <a:rPr lang="en-US" dirty="0" err="1" smtClean="0"/>
              <a:t>Labovitz</a:t>
            </a:r>
            <a:r>
              <a:rPr lang="en-US" dirty="0" smtClean="0"/>
              <a:t>, A. </a:t>
            </a:r>
            <a:r>
              <a:rPr lang="en-US" dirty="0" err="1" smtClean="0"/>
              <a:t>Feldmann</a:t>
            </a:r>
            <a:r>
              <a:rPr lang="en-US" dirty="0" smtClean="0"/>
              <a:t>, revised by P. Gill Fall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Google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121" r="-412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526830" y="1668691"/>
            <a:ext cx="45424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Over time Google begins delivering YT’s traffic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8530" y="2138591"/>
            <a:ext cx="346151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As of 2009 Google is 6% of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0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Comcast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393" r="393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024930" y="1490891"/>
            <a:ext cx="64065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2007 Comcast looks like ‘eyeball’ provider (more traffic in than out)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7430" y="1922691"/>
            <a:ext cx="48269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2009 this shifts. They look more like transit/content</a:t>
            </a:r>
          </a:p>
          <a:p>
            <a:r>
              <a:rPr lang="en-US" dirty="0"/>
              <a:t>	</a:t>
            </a:r>
            <a:r>
              <a:rPr lang="en-US" dirty="0" smtClean="0"/>
              <a:t>Wholesale transit, video distribution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7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forces at play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870" r="-8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833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intuition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Commoditization of IP and hosting/CDN</a:t>
            </a:r>
          </a:p>
          <a:p>
            <a:pPr lvl="1"/>
            <a:r>
              <a:rPr lang="en-US" dirty="0" smtClean="0"/>
              <a:t>Drop in price of transit</a:t>
            </a:r>
          </a:p>
          <a:p>
            <a:pPr lvl="1"/>
            <a:r>
              <a:rPr lang="en-US" dirty="0" smtClean="0"/>
              <a:t>Drop in price of video/CDN</a:t>
            </a:r>
          </a:p>
          <a:p>
            <a:pPr lvl="1"/>
            <a:r>
              <a:rPr lang="en-US" dirty="0" smtClean="0"/>
              <a:t>Economics of scale </a:t>
            </a:r>
            <a:r>
              <a:rPr lang="en-US" dirty="0" smtClean="0">
                <a:sym typeface="Wingdings"/>
              </a:rPr>
              <a:t> Cloud computing</a:t>
            </a:r>
          </a:p>
          <a:p>
            <a:r>
              <a:rPr lang="en-US" dirty="0" smtClean="0">
                <a:sym typeface="Wingdings"/>
              </a:rPr>
              <a:t>Consolidation</a:t>
            </a:r>
          </a:p>
          <a:p>
            <a:pPr lvl="1"/>
            <a:r>
              <a:rPr lang="en-US" dirty="0" smtClean="0">
                <a:sym typeface="Wingdings"/>
              </a:rPr>
              <a:t>Big get bigger (economics of scale)</a:t>
            </a:r>
          </a:p>
          <a:p>
            <a:pPr lvl="1"/>
            <a:r>
              <a:rPr lang="en-US" dirty="0" smtClean="0">
                <a:sym typeface="Wingdings"/>
              </a:rPr>
              <a:t>Acquisitions (e.g., Google + YT)</a:t>
            </a:r>
          </a:p>
          <a:p>
            <a:r>
              <a:rPr lang="en-US" dirty="0" smtClean="0">
                <a:sym typeface="Wingdings"/>
              </a:rPr>
              <a:t>New economic models</a:t>
            </a:r>
          </a:p>
          <a:p>
            <a:pPr lvl="1"/>
            <a:r>
              <a:rPr lang="en-US" dirty="0" smtClean="0">
                <a:sym typeface="Wingdings"/>
              </a:rPr>
              <a:t>Paid peering, paid content</a:t>
            </a:r>
          </a:p>
          <a:p>
            <a:r>
              <a:rPr lang="en-US" dirty="0" smtClean="0">
                <a:sym typeface="Wingdings"/>
              </a:rPr>
              <a:t>Disintermediation</a:t>
            </a:r>
          </a:p>
          <a:p>
            <a:pPr lvl="1"/>
            <a:r>
              <a:rPr lang="en-US" dirty="0" smtClean="0">
                <a:sym typeface="Wingdings"/>
              </a:rPr>
              <a:t>Direct connections between content + consumer</a:t>
            </a:r>
          </a:p>
          <a:p>
            <a:pPr lvl="1"/>
            <a:r>
              <a:rPr lang="en-US" dirty="0" smtClean="0">
                <a:sym typeface="Wingdings"/>
              </a:rPr>
              <a:t>Cost + performance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applications + ways to access them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580" r="-1580"/>
          <a:stretch>
            <a:fillRect/>
          </a:stretch>
        </p:blipFill>
        <p:spPr>
          <a:xfrm>
            <a:off x="526920" y="1651000"/>
            <a:ext cx="7096145" cy="40986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462" y="2310245"/>
            <a:ext cx="6640185" cy="3947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819" y="6188364"/>
            <a:ext cx="35164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Fixed vs. Mobile Usage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75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46727"/>
            <a:ext cx="9144000" cy="715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5867"/>
          </a:xfrm>
        </p:spPr>
        <p:txBody>
          <a:bodyPr>
            <a:normAutofit/>
          </a:bodyPr>
          <a:lstStyle/>
          <a:p>
            <a:r>
              <a:rPr lang="en-CA" dirty="0"/>
              <a:t>The shift from hierarchy to flat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971600" y="4725144"/>
            <a:ext cx="1512167" cy="79208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1035299" y="3084672"/>
            <a:ext cx="2210320" cy="108012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886936" y="980728"/>
            <a:ext cx="1202208" cy="72008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AT&amp;T</a:t>
            </a:r>
            <a:endParaRPr lang="en-US" sz="2200" b="1" dirty="0">
              <a:latin typeface="+mj-lt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3491880" y="1844824"/>
            <a:ext cx="1202208" cy="72008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  <a:endParaRPr lang="en-US" sz="2200" b="1" dirty="0">
              <a:latin typeface="+mj-lt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2119118" y="925500"/>
            <a:ext cx="1202208" cy="72008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  <a:endParaRPr lang="en-US" sz="2200" b="1" dirty="0">
              <a:latin typeface="+mj-lt"/>
            </a:endParaRPr>
          </a:p>
        </p:txBody>
      </p:sp>
      <p:sp>
        <p:nvSpPr>
          <p:cNvPr id="11" name="Cloud 10"/>
          <p:cNvSpPr/>
          <p:nvPr/>
        </p:nvSpPr>
        <p:spPr bwMode="auto">
          <a:xfrm>
            <a:off x="5218031" y="2852936"/>
            <a:ext cx="2210320" cy="108012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2887" y="925500"/>
            <a:ext cx="266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Tier 1 ISPs</a:t>
            </a:r>
          </a:p>
          <a:p>
            <a:pPr algn="ctr"/>
            <a:r>
              <a:rPr lang="en-CA" dirty="0" smtClean="0"/>
              <a:t>(settlement free peering)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2715340"/>
            <a:ext cx="12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Tier 2 ISPs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746996" y="4067780"/>
            <a:ext cx="12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Tier 3 ISPs</a:t>
            </a:r>
            <a:endParaRPr lang="en-CA" dirty="0"/>
          </a:p>
        </p:txBody>
      </p:sp>
      <p:sp>
        <p:nvSpPr>
          <p:cNvPr id="15" name="Cloud 14"/>
          <p:cNvSpPr/>
          <p:nvPr/>
        </p:nvSpPr>
        <p:spPr bwMode="auto">
          <a:xfrm>
            <a:off x="5567107" y="4725144"/>
            <a:ext cx="1512167" cy="79208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477" y="6021288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Businesses/consumers</a:t>
            </a:r>
            <a:endParaRPr lang="en-CA" dirty="0"/>
          </a:p>
        </p:txBody>
      </p:sp>
      <p:cxnSp>
        <p:nvCxnSpPr>
          <p:cNvPr id="18" name="Straight Arrow Connector 17"/>
          <p:cNvCxnSpPr>
            <a:stCxn id="5" idx="3"/>
            <a:endCxn id="8" idx="1"/>
          </p:cNvCxnSpPr>
          <p:nvPr/>
        </p:nvCxnSpPr>
        <p:spPr>
          <a:xfrm flipV="1">
            <a:off x="2140459" y="1644813"/>
            <a:ext cx="579763" cy="1501616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 flipV="1">
            <a:off x="2140459" y="2204864"/>
            <a:ext cx="1355150" cy="941565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5" idx="1"/>
          </p:cNvCxnSpPr>
          <p:nvPr/>
        </p:nvCxnSpPr>
        <p:spPr>
          <a:xfrm flipV="1">
            <a:off x="1727684" y="4163642"/>
            <a:ext cx="412775" cy="60679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7" idx="0"/>
          </p:cNvCxnSpPr>
          <p:nvPr/>
        </p:nvCxnSpPr>
        <p:spPr>
          <a:xfrm flipH="1" flipV="1">
            <a:off x="4693086" y="2204864"/>
            <a:ext cx="1630105" cy="70982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  <a:endCxn id="6" idx="1"/>
          </p:cNvCxnSpPr>
          <p:nvPr/>
        </p:nvCxnSpPr>
        <p:spPr>
          <a:xfrm flipH="1" flipV="1">
            <a:off x="5488040" y="1700041"/>
            <a:ext cx="835151" cy="1214652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  <a:endCxn id="11" idx="1"/>
          </p:cNvCxnSpPr>
          <p:nvPr/>
        </p:nvCxnSpPr>
        <p:spPr>
          <a:xfrm flipV="1">
            <a:off x="6323191" y="3931906"/>
            <a:ext cx="0" cy="838526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0"/>
            <a:endCxn id="6" idx="2"/>
          </p:cNvCxnSpPr>
          <p:nvPr/>
        </p:nvCxnSpPr>
        <p:spPr>
          <a:xfrm>
            <a:off x="3320324" y="1285540"/>
            <a:ext cx="1570341" cy="55228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1"/>
          </p:cNvCxnSpPr>
          <p:nvPr/>
        </p:nvCxnSpPr>
        <p:spPr>
          <a:xfrm>
            <a:off x="2720222" y="1644813"/>
            <a:ext cx="915674" cy="416035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1"/>
          </p:cNvCxnSpPr>
          <p:nvPr/>
        </p:nvCxnSpPr>
        <p:spPr>
          <a:xfrm flipH="1">
            <a:off x="4572000" y="1700041"/>
            <a:ext cx="916040" cy="252411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08" y="6021288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15" y="5805784"/>
            <a:ext cx="897732" cy="9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>
            <a:stCxn id="44" idx="0"/>
            <a:endCxn id="4" idx="1"/>
          </p:cNvCxnSpPr>
          <p:nvPr/>
        </p:nvCxnSpPr>
        <p:spPr>
          <a:xfrm flipV="1">
            <a:off x="1484796" y="5516389"/>
            <a:ext cx="242888" cy="50489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74" idx="0"/>
          </p:cNvCxnSpPr>
          <p:nvPr/>
        </p:nvCxnSpPr>
        <p:spPr>
          <a:xfrm flipV="1">
            <a:off x="6048581" y="5516389"/>
            <a:ext cx="91847" cy="289395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" idx="1"/>
          </p:cNvCxnSpPr>
          <p:nvPr/>
        </p:nvCxnSpPr>
        <p:spPr>
          <a:xfrm flipV="1">
            <a:off x="1484796" y="5516389"/>
            <a:ext cx="242888" cy="486727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" idx="1"/>
          </p:cNvCxnSpPr>
          <p:nvPr/>
        </p:nvCxnSpPr>
        <p:spPr>
          <a:xfrm flipV="1">
            <a:off x="1724973" y="4163642"/>
            <a:ext cx="415486" cy="65391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7" idx="2"/>
          </p:cNvCxnSpPr>
          <p:nvPr/>
        </p:nvCxnSpPr>
        <p:spPr>
          <a:xfrm flipV="1">
            <a:off x="2140459" y="2204864"/>
            <a:ext cx="1355150" cy="94156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048581" y="5373216"/>
            <a:ext cx="137304" cy="44523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1" idx="1"/>
          </p:cNvCxnSpPr>
          <p:nvPr/>
        </p:nvCxnSpPr>
        <p:spPr>
          <a:xfrm flipV="1">
            <a:off x="6319825" y="3931906"/>
            <a:ext cx="3366" cy="838526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4694088" y="2204864"/>
            <a:ext cx="1629103" cy="709829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716908" y="5633784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62277" y="4359235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63184" y="2307367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90015" y="2122701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52232" y="4177992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38881" y="5411167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3099" y="1571831"/>
            <a:ext cx="559769" cy="36933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$$$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766187" y="735303"/>
            <a:ext cx="589849" cy="546546"/>
            <a:chOff x="2176591" y="1196752"/>
            <a:chExt cx="589849" cy="546546"/>
          </a:xfrm>
        </p:grpSpPr>
        <p:grpSp>
          <p:nvGrpSpPr>
            <p:cNvPr id="75" name="Group 74"/>
            <p:cNvGrpSpPr/>
            <p:nvPr/>
          </p:nvGrpSpPr>
          <p:grpSpPr>
            <a:xfrm>
              <a:off x="2176591" y="1196752"/>
              <a:ext cx="557978" cy="546546"/>
              <a:chOff x="3124200" y="2795367"/>
              <a:chExt cx="828025" cy="760786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3259469" y="2795367"/>
                <a:ext cx="461983" cy="61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$</a:t>
                </a:r>
                <a:endParaRPr lang="en-US" sz="32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&quot;No&quot; Symbol 77"/>
              <p:cNvSpPr/>
              <p:nvPr/>
            </p:nvSpPr>
            <p:spPr bwMode="auto">
              <a:xfrm>
                <a:off x="3124200" y="2895600"/>
                <a:ext cx="828025" cy="660553"/>
              </a:xfrm>
              <a:prstGeom prst="noSmoking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76" name="&quot;No&quot; Symbol 75"/>
            <p:cNvSpPr/>
            <p:nvPr/>
          </p:nvSpPr>
          <p:spPr bwMode="auto">
            <a:xfrm>
              <a:off x="2208462" y="1268759"/>
              <a:ext cx="557978" cy="474539"/>
            </a:xfrm>
            <a:prstGeom prst="noSmoking">
              <a:avLst>
                <a:gd name="adj" fmla="val 70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9" name="Smiley Face 78"/>
          <p:cNvSpPr/>
          <p:nvPr/>
        </p:nvSpPr>
        <p:spPr bwMode="auto">
          <a:xfrm>
            <a:off x="3766187" y="2404556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TextBox 3074"/>
          <p:cNvSpPr txBox="1"/>
          <p:nvPr/>
        </p:nvSpPr>
        <p:spPr>
          <a:xfrm>
            <a:off x="94927" y="1645580"/>
            <a:ext cx="277973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Money follows the arrows.</a:t>
            </a:r>
            <a:endParaRPr lang="en-CA" dirty="0"/>
          </a:p>
        </p:txBody>
      </p:sp>
      <p:sp>
        <p:nvSpPr>
          <p:cNvPr id="3076" name="TextBox 3075"/>
          <p:cNvSpPr txBox="1"/>
          <p:nvPr/>
        </p:nvSpPr>
        <p:spPr>
          <a:xfrm>
            <a:off x="2044022" y="5618247"/>
            <a:ext cx="346566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Autonomous systems (</a:t>
            </a:r>
            <a:r>
              <a:rPr lang="en-CA" dirty="0" err="1" smtClean="0"/>
              <a:t>ASes</a:t>
            </a:r>
            <a:r>
              <a:rPr lang="en-CA" dirty="0" smtClean="0"/>
              <a:t>) connect to each other based on business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12819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 animBg="1"/>
      <p:bldP spid="79" grpId="0" animBg="1"/>
      <p:bldP spid="3075" grpId="0" animBg="1"/>
      <p:bldP spid="3075" grpId="1" animBg="1"/>
      <p:bldP spid="3076" grpId="0" animBg="1"/>
      <p:bldP spid="307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946727"/>
            <a:ext cx="9144000" cy="715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02855"/>
          </a:xfrm>
        </p:spPr>
        <p:txBody>
          <a:bodyPr>
            <a:normAutofit/>
          </a:bodyPr>
          <a:lstStyle/>
          <a:p>
            <a:r>
              <a:rPr lang="en-CA" dirty="0"/>
              <a:t>The shift from hierarchy to flat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971600" y="4725144"/>
            <a:ext cx="1512167" cy="79208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1035299" y="3084672"/>
            <a:ext cx="2210320" cy="108012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886936" y="980728"/>
            <a:ext cx="1202208" cy="72008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AT&amp;T</a:t>
            </a:r>
            <a:endParaRPr lang="en-US" sz="2200" b="1" dirty="0">
              <a:latin typeface="+mj-lt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3491880" y="1844824"/>
            <a:ext cx="1202208" cy="72008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  <a:endParaRPr lang="en-US" sz="2200" b="1" dirty="0">
              <a:latin typeface="+mj-lt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2119118" y="925500"/>
            <a:ext cx="1202208" cy="72008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  <a:endParaRPr lang="en-US" sz="2200" b="1" dirty="0">
              <a:latin typeface="+mj-lt"/>
            </a:endParaRPr>
          </a:p>
        </p:txBody>
      </p:sp>
      <p:sp>
        <p:nvSpPr>
          <p:cNvPr id="11" name="Cloud 10"/>
          <p:cNvSpPr/>
          <p:nvPr/>
        </p:nvSpPr>
        <p:spPr bwMode="auto">
          <a:xfrm>
            <a:off x="5218031" y="2852936"/>
            <a:ext cx="2210320" cy="108012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2887" y="925500"/>
            <a:ext cx="266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Tier 1 ISPs</a:t>
            </a:r>
          </a:p>
          <a:p>
            <a:pPr algn="ctr"/>
            <a:r>
              <a:rPr lang="en-CA" dirty="0" smtClean="0"/>
              <a:t>(settlement free peering)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2715340"/>
            <a:ext cx="12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Tier 2 ISPs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746996" y="4067780"/>
            <a:ext cx="12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Tier 3 ISPs</a:t>
            </a:r>
            <a:endParaRPr lang="en-CA" dirty="0"/>
          </a:p>
        </p:txBody>
      </p:sp>
      <p:sp>
        <p:nvSpPr>
          <p:cNvPr id="15" name="Cloud 14"/>
          <p:cNvSpPr/>
          <p:nvPr/>
        </p:nvSpPr>
        <p:spPr bwMode="auto">
          <a:xfrm>
            <a:off x="5567107" y="4725144"/>
            <a:ext cx="1512167" cy="79208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Access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Provider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477" y="6021288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Businesses/consumers</a:t>
            </a:r>
            <a:endParaRPr lang="en-CA" dirty="0"/>
          </a:p>
        </p:txBody>
      </p:sp>
      <p:cxnSp>
        <p:nvCxnSpPr>
          <p:cNvPr id="18" name="Straight Arrow Connector 17"/>
          <p:cNvCxnSpPr>
            <a:stCxn id="5" idx="3"/>
            <a:endCxn id="8" idx="1"/>
          </p:cNvCxnSpPr>
          <p:nvPr/>
        </p:nvCxnSpPr>
        <p:spPr>
          <a:xfrm flipV="1">
            <a:off x="2140459" y="1644813"/>
            <a:ext cx="579763" cy="1501616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 flipV="1">
            <a:off x="2140459" y="2204864"/>
            <a:ext cx="1355150" cy="941565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5" idx="1"/>
          </p:cNvCxnSpPr>
          <p:nvPr/>
        </p:nvCxnSpPr>
        <p:spPr>
          <a:xfrm flipV="1">
            <a:off x="1727684" y="4163642"/>
            <a:ext cx="412775" cy="60679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7" idx="0"/>
          </p:cNvCxnSpPr>
          <p:nvPr/>
        </p:nvCxnSpPr>
        <p:spPr>
          <a:xfrm flipH="1" flipV="1">
            <a:off x="4693086" y="2204864"/>
            <a:ext cx="1630105" cy="70982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  <a:endCxn id="6" idx="1"/>
          </p:cNvCxnSpPr>
          <p:nvPr/>
        </p:nvCxnSpPr>
        <p:spPr>
          <a:xfrm flipH="1" flipV="1">
            <a:off x="5488040" y="1700041"/>
            <a:ext cx="835151" cy="1214652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  <a:endCxn id="11" idx="1"/>
          </p:cNvCxnSpPr>
          <p:nvPr/>
        </p:nvCxnSpPr>
        <p:spPr>
          <a:xfrm flipV="1">
            <a:off x="6323191" y="3931906"/>
            <a:ext cx="0" cy="838526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0"/>
            <a:endCxn id="6" idx="2"/>
          </p:cNvCxnSpPr>
          <p:nvPr/>
        </p:nvCxnSpPr>
        <p:spPr>
          <a:xfrm>
            <a:off x="3320324" y="1285540"/>
            <a:ext cx="1570341" cy="55228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1"/>
          </p:cNvCxnSpPr>
          <p:nvPr/>
        </p:nvCxnSpPr>
        <p:spPr>
          <a:xfrm>
            <a:off x="2720222" y="1644813"/>
            <a:ext cx="915674" cy="416035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1"/>
          </p:cNvCxnSpPr>
          <p:nvPr/>
        </p:nvCxnSpPr>
        <p:spPr>
          <a:xfrm flipH="1">
            <a:off x="4572000" y="1700041"/>
            <a:ext cx="916040" cy="252411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08" y="6021288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15" y="5805784"/>
            <a:ext cx="897732" cy="9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>
            <a:stCxn id="44" idx="0"/>
            <a:endCxn id="4" idx="1"/>
          </p:cNvCxnSpPr>
          <p:nvPr/>
        </p:nvCxnSpPr>
        <p:spPr>
          <a:xfrm flipV="1">
            <a:off x="1484796" y="5516389"/>
            <a:ext cx="242888" cy="50489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74" idx="0"/>
          </p:cNvCxnSpPr>
          <p:nvPr/>
        </p:nvCxnSpPr>
        <p:spPr>
          <a:xfrm flipV="1">
            <a:off x="6048581" y="5516389"/>
            <a:ext cx="91847" cy="289395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048581" y="5373216"/>
            <a:ext cx="137304" cy="44523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738881" y="5411167"/>
            <a:ext cx="309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15" idx="2"/>
          </p:cNvCxnSpPr>
          <p:nvPr/>
        </p:nvCxnSpPr>
        <p:spPr>
          <a:xfrm flipV="1">
            <a:off x="1682622" y="5121188"/>
            <a:ext cx="3889176" cy="1164616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91880" y="5373216"/>
            <a:ext cx="716351" cy="474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IXP</a:t>
            </a:r>
            <a:endParaRPr lang="en-CA" dirty="0"/>
          </a:p>
        </p:txBody>
      </p:sp>
      <p:grpSp>
        <p:nvGrpSpPr>
          <p:cNvPr id="52" name="Group 51"/>
          <p:cNvGrpSpPr/>
          <p:nvPr/>
        </p:nvGrpSpPr>
        <p:grpSpPr>
          <a:xfrm>
            <a:off x="2639834" y="5337265"/>
            <a:ext cx="589849" cy="546546"/>
            <a:chOff x="2176591" y="1196752"/>
            <a:chExt cx="589849" cy="546546"/>
          </a:xfrm>
        </p:grpSpPr>
        <p:grpSp>
          <p:nvGrpSpPr>
            <p:cNvPr id="54" name="Group 53"/>
            <p:cNvGrpSpPr/>
            <p:nvPr/>
          </p:nvGrpSpPr>
          <p:grpSpPr>
            <a:xfrm>
              <a:off x="2176591" y="1196752"/>
              <a:ext cx="557978" cy="546546"/>
              <a:chOff x="3124200" y="2795367"/>
              <a:chExt cx="828025" cy="76078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59469" y="2795367"/>
                <a:ext cx="461983" cy="61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$</a:t>
                </a:r>
                <a:endParaRPr lang="en-US" sz="32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&quot;No&quot; Symbol 58"/>
              <p:cNvSpPr/>
              <p:nvPr/>
            </p:nvSpPr>
            <p:spPr bwMode="auto">
              <a:xfrm>
                <a:off x="3124200" y="2895600"/>
                <a:ext cx="828025" cy="660553"/>
              </a:xfrm>
              <a:prstGeom prst="noSmoking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6" name="&quot;No&quot; Symbol 55"/>
            <p:cNvSpPr/>
            <p:nvPr/>
          </p:nvSpPr>
          <p:spPr bwMode="auto">
            <a:xfrm>
              <a:off x="2208462" y="1268759"/>
              <a:ext cx="557978" cy="474539"/>
            </a:xfrm>
            <a:prstGeom prst="noSmoking">
              <a:avLst>
                <a:gd name="adj" fmla="val 70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98161" y="4790719"/>
            <a:ext cx="589849" cy="546546"/>
            <a:chOff x="2176591" y="1196752"/>
            <a:chExt cx="589849" cy="546546"/>
          </a:xfrm>
        </p:grpSpPr>
        <p:grpSp>
          <p:nvGrpSpPr>
            <p:cNvPr id="63" name="Group 62"/>
            <p:cNvGrpSpPr/>
            <p:nvPr/>
          </p:nvGrpSpPr>
          <p:grpSpPr>
            <a:xfrm>
              <a:off x="2176591" y="1196752"/>
              <a:ext cx="557978" cy="546546"/>
              <a:chOff x="3124200" y="2795367"/>
              <a:chExt cx="828025" cy="760786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3259469" y="2795367"/>
                <a:ext cx="461983" cy="613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$</a:t>
                </a:r>
                <a:endParaRPr lang="en-US" sz="32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&quot;No&quot; Symbol 71"/>
              <p:cNvSpPr/>
              <p:nvPr/>
            </p:nvSpPr>
            <p:spPr bwMode="auto">
              <a:xfrm>
                <a:off x="3124200" y="2895600"/>
                <a:ext cx="828025" cy="660553"/>
              </a:xfrm>
              <a:prstGeom prst="noSmoking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4" name="&quot;No&quot; Symbol 63"/>
            <p:cNvSpPr/>
            <p:nvPr/>
          </p:nvSpPr>
          <p:spPr bwMode="auto">
            <a:xfrm>
              <a:off x="2208462" y="1268759"/>
              <a:ext cx="557978" cy="474539"/>
            </a:xfrm>
            <a:prstGeom prst="noSmoking">
              <a:avLst>
                <a:gd name="adj" fmla="val 70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2934" y="3606115"/>
            <a:ext cx="331236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Content provider no longer needs to pay for transit!</a:t>
            </a:r>
          </a:p>
          <a:p>
            <a:pPr algn="ctr"/>
            <a:r>
              <a:rPr lang="en-CA" dirty="0" smtClean="0"/>
              <a:t>More “eyeballs” less $$</a:t>
            </a:r>
            <a:endParaRPr lang="en-CA" dirty="0"/>
          </a:p>
        </p:txBody>
      </p:sp>
      <p:sp>
        <p:nvSpPr>
          <p:cNvPr id="80" name="TextBox 79"/>
          <p:cNvSpPr txBox="1"/>
          <p:nvPr/>
        </p:nvSpPr>
        <p:spPr>
          <a:xfrm>
            <a:off x="4784042" y="3541113"/>
            <a:ext cx="404993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Local Access Provider doesn’t have to pay for consumer access to content!</a:t>
            </a:r>
            <a:endParaRPr lang="en-CA" dirty="0"/>
          </a:p>
        </p:txBody>
      </p:sp>
      <p:sp>
        <p:nvSpPr>
          <p:cNvPr id="81" name="Smiley Face 80"/>
          <p:cNvSpPr/>
          <p:nvPr/>
        </p:nvSpPr>
        <p:spPr bwMode="auto">
          <a:xfrm>
            <a:off x="610772" y="5051005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Smiley Face 81"/>
          <p:cNvSpPr/>
          <p:nvPr/>
        </p:nvSpPr>
        <p:spPr bwMode="auto">
          <a:xfrm>
            <a:off x="6952081" y="4866881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5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80" grpId="0" animBg="1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Internet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rcRect t="-2900" b="-2900"/>
          <a:stretch>
            <a:fillRect/>
          </a:stretch>
        </p:blipFill>
        <p:spPr>
          <a:xfrm>
            <a:off x="157747" y="1511968"/>
            <a:ext cx="883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Internet Connectivity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b="1" dirty="0" smtClean="0"/>
              <a:t>The shift from hierarchy to flat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b="1" dirty="0" smtClean="0"/>
              <a:t>Measuring the shift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IXPs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3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</a:t>
            </a:r>
            <a:r>
              <a:rPr lang="en-CA" dirty="0" smtClean="0"/>
              <a:t>irst saw this in 2008</a:t>
            </a:r>
            <a:endParaRPr lang="en-CA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65801" y="141338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traceroute</a:t>
            </a:r>
            <a:r>
              <a:rPr lang="en-US" dirty="0"/>
              <a:t> to </a:t>
            </a:r>
            <a:r>
              <a:rPr lang="en-US" dirty="0" smtClean="0"/>
              <a:t>74.125.229.18 </a:t>
            </a:r>
            <a:r>
              <a:rPr lang="en-US" dirty="0" smtClean="0">
                <a:solidFill>
                  <a:schemeClr val="accent2"/>
                </a:solidFill>
              </a:rPr>
              <a:t>(Google) </a:t>
            </a:r>
          </a:p>
          <a:p>
            <a:r>
              <a:rPr lang="en-US" dirty="0" smtClean="0"/>
              <a:t>1 </a:t>
            </a:r>
            <a:r>
              <a:rPr lang="en-US" dirty="0"/>
              <a:t>80.82.140.226 0.209 </a:t>
            </a:r>
            <a:r>
              <a:rPr lang="en-US" dirty="0" err="1"/>
              <a:t>ms</a:t>
            </a:r>
            <a:r>
              <a:rPr lang="en-US" dirty="0"/>
              <a:t> 0.129 </a:t>
            </a:r>
            <a:r>
              <a:rPr lang="en-US" dirty="0" err="1"/>
              <a:t>ms</a:t>
            </a:r>
            <a:r>
              <a:rPr lang="en-US" dirty="0"/>
              <a:t> 0.328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2 80.82.140.42 </a:t>
            </a:r>
            <a:r>
              <a:rPr lang="en-US" dirty="0"/>
              <a:t>0.539 </a:t>
            </a:r>
            <a:r>
              <a:rPr lang="en-US" dirty="0" err="1"/>
              <a:t>ms</a:t>
            </a:r>
            <a:r>
              <a:rPr lang="en-US" dirty="0"/>
              <a:t> 0.525 </a:t>
            </a:r>
            <a:r>
              <a:rPr lang="en-US" dirty="0" err="1"/>
              <a:t>ms</a:t>
            </a:r>
            <a:r>
              <a:rPr lang="en-US" dirty="0"/>
              <a:t> 0.498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80.82.140.43 0.472 </a:t>
            </a:r>
            <a:r>
              <a:rPr lang="en-US" dirty="0" err="1"/>
              <a:t>ms</a:t>
            </a:r>
            <a:r>
              <a:rPr lang="en-US" dirty="0"/>
              <a:t> 0.451 </a:t>
            </a:r>
            <a:r>
              <a:rPr lang="en-US" dirty="0" err="1"/>
              <a:t>ms</a:t>
            </a:r>
            <a:r>
              <a:rPr lang="en-US" dirty="0"/>
              <a:t> 0.427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4 </a:t>
            </a:r>
            <a:r>
              <a:rPr lang="en-US" b="1" dirty="0">
                <a:solidFill>
                  <a:schemeClr val="accent1"/>
                </a:solidFill>
              </a:rPr>
              <a:t>195.66.226.125 1.066 </a:t>
            </a:r>
            <a:r>
              <a:rPr lang="en-US" b="1" dirty="0" err="1">
                <a:solidFill>
                  <a:schemeClr val="accent1"/>
                </a:solidFill>
              </a:rPr>
              <a:t>ms</a:t>
            </a:r>
            <a:r>
              <a:rPr lang="en-US" b="1" dirty="0">
                <a:solidFill>
                  <a:schemeClr val="accent1"/>
                </a:solidFill>
              </a:rPr>
              <a:t> 1.077 </a:t>
            </a:r>
            <a:r>
              <a:rPr lang="en-US" b="1" dirty="0" err="1">
                <a:solidFill>
                  <a:schemeClr val="accent1"/>
                </a:solidFill>
              </a:rPr>
              <a:t>ms</a:t>
            </a:r>
            <a:r>
              <a:rPr lang="en-US" b="1" dirty="0">
                <a:solidFill>
                  <a:schemeClr val="accent1"/>
                </a:solidFill>
              </a:rPr>
              <a:t> 1.075 </a:t>
            </a:r>
            <a:r>
              <a:rPr lang="en-US" b="1" dirty="0" err="1">
                <a:solidFill>
                  <a:schemeClr val="accent1"/>
                </a:solidFill>
              </a:rPr>
              <a:t>ms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5 </a:t>
            </a:r>
            <a:r>
              <a:rPr lang="en-US" b="1" dirty="0">
                <a:solidFill>
                  <a:schemeClr val="accent2"/>
                </a:solidFill>
              </a:rPr>
              <a:t>209.85.252.76 1.022 </a:t>
            </a:r>
            <a:r>
              <a:rPr lang="en-US" b="1" dirty="0" err="1">
                <a:solidFill>
                  <a:schemeClr val="accent2"/>
                </a:solidFill>
              </a:rPr>
              <a:t>ms</a:t>
            </a:r>
            <a:r>
              <a:rPr lang="en-US" b="1" dirty="0">
                <a:solidFill>
                  <a:schemeClr val="accent2"/>
                </a:solidFill>
              </a:rPr>
              <a:t> 0.943 </a:t>
            </a:r>
            <a:r>
              <a:rPr lang="en-US" b="1" dirty="0" err="1">
                <a:solidFill>
                  <a:schemeClr val="accent2"/>
                </a:solidFill>
              </a:rPr>
              <a:t>ms</a:t>
            </a:r>
            <a:r>
              <a:rPr lang="en-US" b="1" dirty="0">
                <a:solidFill>
                  <a:schemeClr val="accent2"/>
                </a:solidFill>
              </a:rPr>
              <a:t> 0.979 </a:t>
            </a:r>
            <a:r>
              <a:rPr lang="en-US" b="1" dirty="0" err="1">
                <a:solidFill>
                  <a:schemeClr val="accent2"/>
                </a:solidFill>
              </a:rPr>
              <a:t>ms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6 </a:t>
            </a:r>
            <a:r>
              <a:rPr lang="en-US" dirty="0"/>
              <a:t>216.239.43.192 76.558 </a:t>
            </a:r>
            <a:r>
              <a:rPr lang="en-US" dirty="0" err="1"/>
              <a:t>ms</a:t>
            </a:r>
            <a:r>
              <a:rPr lang="en-US" dirty="0"/>
              <a:t> 76.454 </a:t>
            </a:r>
            <a:r>
              <a:rPr lang="en-US" dirty="0" err="1"/>
              <a:t>ms</a:t>
            </a:r>
            <a:r>
              <a:rPr lang="en-US" dirty="0"/>
              <a:t> 75.900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209.85.251.9 91.356 </a:t>
            </a:r>
            <a:r>
              <a:rPr lang="en-US" dirty="0" err="1"/>
              <a:t>ms</a:t>
            </a:r>
            <a:r>
              <a:rPr lang="en-US" dirty="0"/>
              <a:t> 93.749 </a:t>
            </a:r>
            <a:r>
              <a:rPr lang="en-US" dirty="0" err="1"/>
              <a:t>ms</a:t>
            </a:r>
            <a:r>
              <a:rPr lang="en-US" dirty="0"/>
              <a:t> 93.941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/>
              <a:t>64.233.175.34 92.907 </a:t>
            </a:r>
            <a:r>
              <a:rPr lang="en-US" dirty="0" err="1"/>
              <a:t>ms</a:t>
            </a:r>
            <a:r>
              <a:rPr lang="en-US" dirty="0"/>
              <a:t> 93.624 </a:t>
            </a:r>
            <a:r>
              <a:rPr lang="en-US" dirty="0" err="1"/>
              <a:t>ms</a:t>
            </a:r>
            <a:r>
              <a:rPr lang="en-US" dirty="0"/>
              <a:t> 94.090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/>
              <a:t>74.125.229.18 93.307 </a:t>
            </a:r>
            <a:r>
              <a:rPr lang="en-US" dirty="0" err="1"/>
              <a:t>ms</a:t>
            </a:r>
            <a:r>
              <a:rPr lang="en-US" dirty="0"/>
              <a:t> 93.389 </a:t>
            </a:r>
            <a:r>
              <a:rPr lang="en-US" dirty="0" err="1"/>
              <a:t>ms</a:t>
            </a:r>
            <a:r>
              <a:rPr lang="en-US" dirty="0"/>
              <a:t> 90.771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2602" y="3050545"/>
            <a:ext cx="147816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LINX(UK)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54000" y="3067463"/>
            <a:ext cx="7319818" cy="914400"/>
          </a:xfrm>
          <a:prstGeom prst="rect">
            <a:avLst/>
          </a:prstGeom>
          <a:noFill/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utoShape 2" descr="data:image/jpg;base64,/9j/4AAQSkZJRgABAQAAAQABAAD/2wCEAAkGBhQSBRUUEhQUFBQWGSIaFxgXGSAaIBweJx8fJBweISQjHy0kIRwlHx4dIDsnJicpLCwuJR4xOTEqNSYrLSkBCQoKDgwOGQ8PGislHSQqNTIsNSwqMCwtLzU0LS4qKSkuLCksLCksLCwsLCksLCk1LCwsLCksLCwsNiopKSksKf/AABEIADsAoAMBIgACEQEDEQH/xAAcAAACAQUBAAAAAAAAAAAAAAAFBwYAAQIDBAj/xABCEAABAwIEBAQDBQQGCwAAAAABAgMRAAQFBhIhBxMxQSJRYXEUMoEWQpGhsQgjM9EVFzVSwvAYJjRDU2Jyc4Kywf/EABgBAQEBAQEAAAAAAAAAAAAAAAADAQIE/8QAIREAAgICAgMAAwAAAAAAAAAAAAECEQMSEzEhUWEiQaH/2gAMAwEAAhEDEQA/AHjVVVC8azGxaBPPcDer5RBJMddgCYH8qdmN0dWJXgZwxx1UlLaFLIHkkEn9KQDn7R178SSm3tgidgQsmPKdYkx3ge3anInMlnf27lq2+Cp1tSYgpVBSQop1ASQDNKFf7N1zztrpgpnYlKwY9o6/Wtaa7CafQ8svYr8Tl9l/Tp5raV6fKRMURqMMY3a4bhbNq9cJCmmkp6EkgCASEgxMd6K4RmBi6QosOpc0mFRIInpIIB3g++9KfYtdBKrHpVVR6VhoIzFmRqzstbsknZKR1Uf5evQfWoqeIl1y+abJXI/vSqY850xHrEetVizYd4vsod3QlAKQehME/rU/Kdqt+MErV2ee5Tbp0RZ/PaTgAft2lvnWEKb3BSYneEq/lQ3DeJi3rwJFoqCYUoLJCff93/8Aa1ZcQGeKdy01/DUkkgdAdj+RJH1q3Dj+yrz/AKz/AOpqmsEn4J7zdeSTZTzH8bhinNHLhWmNWrsDPQedcYzn/rBcscr/AGdCl6tfzQAYjTt18zULybi981hBTa26XUa5KiCd4G2yh2jtWeCvuLzPfKeQEOm3c1pHYwnbqe0d6PCk36NWV6r2GGeKLq2pTYrUPNK1Efk1RiyzmV5hZtyyUF1sLJK90yCYjRv08xUSyjfYijAgLVlC2tR3VHXv94URZW4eK1uXgEuFkawOytKprZY421X9Mjkk0mSXMmaPhL9hvl6+crTOrTp3SJ+Uz83pRi+vUM2SnHFBKEiSahXEf+37H/uf42628WH1DLjaR8qnPF9Ekgfj+lSWNPX6Vc2tvhqXxDfeePwdotxCeqlT+g6e0k0Yyznlq6uC0pKmnh9xXeOsGBuPIgGjeG2aGsNQhsDQlIAjv6/XrUIz80Gs4WTrYhxSwDHcBSQJ+iiK6ShN6pHL3gtmxhTSu4xmL+2UrZGlaZOwmUmJ84E/Q0pMZ4pYirHHSi8eSguK0hJgBMnSAI22r0Fw1xVy84dW7twdbikkKJHzQogE+u1ShPSSkWnHeNC24eQ5n1jQQrRqWrTvACSJMdASQKeU7UNxy4+Hy3cOtpSFNtLWBG0pSSJj1FeXlcV8U5xPxru+/aPwiK3Jk5HZmOGioYnEXw8QH9Q06ggpn7w0ASPqCPpRzg+2TjNysfKG0JJ9dSjHvG/1HnU7wMpu8r2zr6ELUtpCzqSCJKQTAI23oTxGxVWH8O33bUIbWmAmEiAVKAJiIneu3muGlHCw1PeyX1XavMGXOLuJ/aNkLuVOILiUqSpKYIKgCNh5GvT56VAuRXOWVlvuoftlablr5d4ChPT3G/5ihBx/FuXy/hE6+muNvf5tP+ela73P7iONrdjqPILcKTy/94QSDq66YjfoN6IOcXcPGJFsuL0hWjnctRa1eWvp179KosnimrJPF5tOjryZlVVslbr6gp90yozMbzE9yTv+HlXJkjBHmMPukutlJWolO432PkaI5mz9aWC0JfcOtwSlDaStRHnA7frUezhxISeG/wAZhzokOoQSpIlMnxJUlQ2MU5G7+hYkq+Brh3hDtvgCkPIKFFwkAkdISO3tQxOX3/tjfOcs6HWlpQZHiJSkAdfQ0WwHiNZXl862w6VLaSVEFKk6kjqpM9U1yWfFzDHcRbaRcSpwwk6FASdgkkiAT/KnI7b9jjVJegLgX9KWmGBpu1SUgk+KCd/ZYrZidhf/AGoaum2ApwNJChtAVBChGqfzqR5g4i2NliAauHwhwiSkAqKR5q0gx9a48wZzKMRw34VbbjN49oUr5pTA3SZ2Ndcvm6Rzw+KsB45ZYjc8hxduA40skBMAR4CJ8Xcg96Kiyvb+zcZvWUsp06m1pHRYIj7x2iaI4jxJw9jGOQ7dNpcmCNyEnyUoCEn3O3eK78czdaWdmhdy+22lfyGZKvYJkkeo26UeV10asPtkTtL7FbRkMm3D6UiEqG+w6bgiR7ia6cEy3dXGYU3V/CeX/DbEbeXToAd+smibHErDl2y1pumyhsJK1AKhIUYTPh89vTvRe9zAwy4ylx1KS+oJaHXWfSB6jfpuKzl9JBYl+2Qi/wCAWHu363NT6NairSlQ0gkyYlOw9KK4hjlvguEMWrTTjgCTpSFCQmd1KJ7lR7flU1pccUsAfexFlxlpbqQgoUEQSDII2nod+lZjSckpdHWRtRbj2d+EZ8YxG5VaOMuN81Ck7kEKTpOoSkyDpmgCv2dbDmyHrqPLUj8J0TWrh9lm6Tm9t1xhbTbYVJchMkpIASJk9Z/zFNgODzFMqipVHozFKTjciF4hn22w90WjbTrnJSlB0FMJgCBKlCTEVmi+tsdy4/bKS62PDrEgKEklCgRIO6T+FQzO+W7lOcH1pYdcQ6rWhTSFOD5QCDpBIII7+kVJOE+EPNKuHHW1tJXy0pDiSlR08wqMHePGBPfeqShDj2T8k4znyU+jhw39n2yaxNDnOuV6FBWklABIMiYRMT5U0T0qhVdq856Ra4/lZ+44uKWELSyqxWyHh0StQUPPqJmoPYZHfRg6bR+zxVxYXpUG7hKbYp1fMJBA23gjr3FOTEs82LGOptnrhtDyohJnv0kxpTPqR2867bDMFu9fvNNuJU4wYdTuCk9pkDbY7jagF5c4e/hfEI3SbR+9t3LZDILQC3WigARHcHTvEDf0g5Z1bucQ4WqAsHWHDcJIZ2UpSArdZAAgnvP4nrUwf4g2CMGFwq5bDJWUJV4vEodQBEmPMCKD5o4oW9u/Zcp5haLlwa1EkhLPiBWCNtlCN+m+1Ac+L4K7/W1zm2VFoYetvUlPh1yrSifOIEVG/so6ngvh7YtnOem5Q4tHLOtP7xWpRESBpjc9oplYrnaytgjn3LTfMAUgE7lJ6KgbhPqdq7LnMFs3hqXlvNJaWQEuFQ0knpB6b0AunHXMOz7iDjuH3F2i7KVNOMt8yQBHKV10if06HaBeC5RumbLB0LZcSRduPLSlKlBhJjSlRE6R7mmU3n3D1MOKF5bFLZhZ5iYE9PcE9xIrtGZLX+hfieezyP8Ai6xp6x1852igE/h9q7Z5TvrB/Drh65fcXy3ENa0OatkqK+g0/N6em9bWsuXGH43hlxcWy7tti25LqWhzVNLKlkHT3ACxuPI+kuLDcVZuLQOMOtuoP3kKChPlI7+lLfN7tncZ/faumuUbS25ybpDxaXG3gkdiVkDc9YHWgBOSrRu/z5jCFMKYbfaSktrTpUme6h91U+KOxq3CLDnrzHEv3ZCk4aj4ZiNwVyZVM7lKYG3mnyqT8NfgPsIu4a0MF4H4lRuNa0ncDWtUFKoOrcCJmssu5gtLXMNrhuHpbdYeQtzmoe1woaiZgHUTHdQj6UAwqsRV6qgA2cXlIyXdrQSlSWHCCNiDoO49a8efGua51rnrOo9fxr2w80FNFKgFJUIIO4IPUH0qJHhVhfPn4Jrr/wA0fhMUAdyysqyvbqUSpRZQSTuSSgSfeicVi0gJbAAAAEADYAdh7VnQFqo9Kqr0Amc7BbXEhbtkxdKuipsKbWxzGHwI8Wr7hT/e7ETtvWPFXDri2zslyy+fE2jbLSOuoFMqH/iRv238xTnios9hra+JiXVgqW0yQ2SowmfmhM6ZM9Ynp5UBDeIuX7e0y5YNgXCFW4UGXmmuahKtInmJPXWofr1G1alMPXOW8FVcWqULF0AtCWdIDfiglMeFJ2MbCnABVRQCHzDbrtOJl67cOOWzb0clwWiblK0x/DGr5SNhA6942rPFsr8rhhZtBT7jT1+hZQ61ylJQoEFJQCYTIKvrT1iqigFM9lxn/SIbT8O3yha6tIbGjUJAMRE1HrfDrb+re9buC800jE18tTTZc5ZEBJUnpywPb03p9RVEbUBAeDl8p3K7pLTTYD6glxpotJeG37zTA3J8gB2gRFAcZtwri1igUkKH9GHYiRICSPrImm5G1WKaAQV5hqU8IcJcWypVql7XeBtO5TqIClx1EbSfQUTwe6sXeO1ovDkANclYWpCChKlBKugIG4EAmnUUjREbeVYNW6UtgJSkAdAAAB7eVAf/2Q=="/>
          <p:cNvSpPr>
            <a:spLocks noChangeAspect="1" noChangeArrowheads="1"/>
          </p:cNvSpPr>
          <p:nvPr/>
        </p:nvSpPr>
        <p:spPr bwMode="auto">
          <a:xfrm>
            <a:off x="84138" y="-266700"/>
            <a:ext cx="1524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" name="AutoShape 4" descr="data:image/jpg;base64,/9j/4AAQSkZJRgABAQAAAQABAAD/2wCEAAkGBhQSEBUUExQWFBUSGBwaGRgXFxUYGBkaHhcYFxwYHBUbHSYeHB4lGhYfHy8gIycpLSwtFx4xNTAqNSYrLCkBCQoKDgwOGg8PGi8gHyU0KiwsLCwsNCwsLC4sMDUsLCwsLCwsLCwpLCwsLCksKSksLCwsLCwsLCwsLCwsLCwsL//AABEIAFABEAMBIgACEQEDEQH/xAAbAAABBQEBAAAAAAAAAAAAAAAFAgMEBgcAAf/EAEQQAAIBAgMEBQgHBgYCAwAAAAECAwARBBIhBQYxQRMiUWFxBzI0gZGhscEzQlJyc7LRFBUjU2KSQ2OCk+HwotIWJCX/xAAZAQADAQEBAAAAAAAAAAAAAAAAAQMCBAX/xAAoEQACAgEDBAICAgMAAAAAAAAAAQIRAxIhMRMiUWEEQSMzMoE0QpH/2gAMAwEAAhEDEQA/ANxrq6mY8WjMyKwLJbMARdb8LjlQAqScLx49g1PsFMPPIfNjt94j4CpSqBXtOzLTf2DmGI/p91NNi5085QR4fpRaurWr0ZePw2DYNtqfOGXv4iiCOCLg3BqLjNmK+o6rdo+YoTHK8L29o5H/AL21rSpcGNcoPu3RYq6mcLihItx6x2U9UuCyd7o6mcVi0iQvIwVV4k8KerJd9N4jiZyqn+FESFHIkaFz8u7xqmOGt0SzZVjjYd2r5TrG2HjuPtSXF/BBr7T6qFL5SMVe9oyOzKf1vUndPcTp0Es5IRvNQaFh2k8h2W1PxtT7iYMrbord4Zr+29Wbxx2o5lHPNaroF7G8pEbkLOvRE/WBunr5r76uSOCAQbg6gjgayfezdFsIQ6kvExsCeKnsb5Givk73jIf9mc3VrmO/I8SvgRr6u+szxprVE1jzSUtGQ0N3AFybAczTUeNjY2DqSeQYE+y9Qd6PQ5/w2+FZnuR6fD4t+U1iOPVFsrkzaJqNcmk724lo8FM6MVZVFiNCOsKpu4+3J5cYqySu65WNmNxoKt2+voE/3R+Zaofk89OX7j/CtwS6bJZm1mijV66mMTjo4/PdEv8AaZV+JpcGIVxdGDDtUgj2iuc7LQ5XV1eMwAuTYDmaBntdURNrwk2EsZPYHQn2XqXQJNMC744p48FI6MVYWsRoR1hVS3F23PLiwskruuRjZjcX0q0b9+gS/wCn8wqk+Tr04fcb5V0QS6bOPK2s0UXDf7HSRYUNG7I3SKLqbG1jpQjyebXmmmkEsruAgIDG9jmoh5SvQx+Ivwagfkw+nl/DH5hRFLpMJt9dI0iurqaxGKSMXdlQdrEAe01znaO11R8PtCOTzJEf7rK3wNSKAuwFvfvB+ywXX6STqp3Hm3q+JFZbs/a8kMwmRjnvck65r8Q3bei2/m0ulxjLfqw9QePFvefdUDdvYpxWIWPgvFz2KOPrPD11244qMLZ5Wacp5Kj9cGtbE2qMTAsqgrm5HkRoRfmL867HdO3ViyJ2u92/tjHH1keBqHjMX0eWOLqrHYWHDTgPCimEnzoGta9crVbnoRlq7b3BB3fnOrY2a/8ASsSr/blPxqFidn7Qg60WIGIA+pIihj3Ajj7RVqrqNbG8S9/9K3sDfRJn6KVTDMDbK3AnsBPA9x99GtoYPpF/qHD9Kr2/W7QmiM6C0sQubfWUcR4jiD3Wpe4u8pxERjkN5YufNl5N48j6u2tNbaoklJ305/0xeCxRje/LgR3VZFa4uOdV7akWWU9+vt/5onsae8dvsm3q5U5q1qFhemTgxe2JimHlYaFY2I8Qpt76xXBw55ET7bKvtIHzrcMZh+kjdDwdSvtBHzrD3RopCDo8bexlP6iqYOGR+ZzFm6RxhQABYAWAHIDS1KqHsjaa4iFZUOjDUdh5qe8GplczO9NNWgZvNhhJg5lP8tj61GYe8VkOyJymIiYcVkU/+Q+VahvxtdYcI6368wKKOeujHwAPvFZxuxgDNi4UHDOGP3VOY/C3rrqw7QbZ5/yd8iS5LX5Q9hSySCZFBjji6xuARZmPDidDVIwGAeaRY4wCzcASByvxPhWwb0ehz/ht8KzTcj0+HxP5TRik9D9Cz411V7Lhj8C8OxWjkFmSOxAIP+JfiPGqDsXaLwy5oheRlKLpexawuBzPZWpb6+gT/dH5lrP9wow2PjuL2DEeIU0Y32NseeNZIxXoexG42NZTK4DMdSC93P6nuvQjYe2Hw0yupIAIzLyZb6gjw4dhrbKw3ay2nmA4CSQf+bCnjnrtMznxLFUos2vGYxYo2kc2VASfAVku1dsz4+YKLkMbJEDoPkT2k+6r3v05GzmtzyA+GYVnewGxAmvhlLSBTwAJA4HQ1nDHZyKfJm3JQ+ghidwcWiFsitYXKqwLezn6qk7l71vDKsUjFonIUXN8hOgIPIX0tUv94bX+w/8AZHQJ918YWLdBJcknQKNSb9vbW/5KpNEf4NPGmaJv36BL/p/MKpPk69OH3G+VXTfi/wC75b8bLf8AuWqX5OvTh9xvlU4frZbN++P9Fp8pXoY/EX4NQPyYfTy/hj8wo55SvQx+Ivwagfkw+nl/DH5hRH9THP8AyEWbfLef9kjASxlkvlvwUDixHuA/Ss1gwmIxkhKh5n4knW3iToPCjHlGcnG2PARrb3n4mrd5PIlGBUjizMWPfe3wApr8cLXJmSebK4t7IzvH7CxGGs0kbJrowOl/vKdDV13F3uaU9BMcz2ujniwHFT3878/jZd4YVbCzB+HRsfYpIPqIrJt2HIxkBHHpF9+h9xpp9SLsTj0Mi0vZkHFT53dzxdmb2kn51onk4wIjwzzEayE/2p/zf3VnDrYkHiDb5VrW6af/AJsQHNG9pLVrM+2ifxVc2xnDRdJIAfrG5+JqyqthYcqBbF+k9R+VHq58j3o7cC7bOrq6uqR0HhFZRu7L+z7UCjzeleL1XZR7wK1PE4hY0Z2NlQEk9wF6yHYTGbaETc3mzn+4uaviW0jj+S+6PmzR9ufSD7vzNK2E3WYdo+B/5pna8l5T/SAPn86d2GOu33fmKf8AoJP8obqk777mmUmeAXf66Di39Q77cufxu1dUYycXaOrJBTVMxXZW3J8Kx6NiuvWVhoSO1TwPvo4/lMxJFgkQPbZ/gWtV92lu7h8RrLErH7XBv7hrQpfJ5gwb5XPcXa1X6kJbtHH0Msdoy2M3nxE2LmuxaWRtAAPcANAK0rc7dX9lQs9jM41twUfZB+J/SjGz9kQwC0UapfjYanxPE1MrE8upUuCuL4+h6pO2C96PQ5/w2+FZpuR6fD4n8prW8Th1kQo4zKwsQeYofg92MNE4eOFVZeBF7jS3bShNRi0PLhc5qS+hjfX0Cf7o/MtUHyfenp91/wAtani8IkqFJFDK3EHgedQsDu1h4XDxxKjC4BF766HnRGaUXEMmFyyKS+gnWH7Z9In/ABZPztW4UHl3RwjMWaBSWJJPW1JNyePaaMU1DkefE8iVD+1dmjEYVouGdND2HQg+0VkuFxM2CxN7ZZIzYq3AjmD2gjmK2oC1QdqbCgxH0sYYjgeDD/UNaMeTTs+BZsOunF00UubyouUssCq3aXJHjlyj417uVvDjJp8hPSx3u7MPMB10Ye5f0o6nk8wYN8jHuLtb40eweBSJAkaBFHIC3r7z31qU4VUUZhjyuSc5Affv0CX/AE/mFUnydenD7jfKtOxmCSVCkihlbiDwPOomA3cw8L54olRrWuL8D66zGaUXE1PE5ZFPwBfKV6GPxF+DUD8mH08v4Y/MKv8AtDZsc6ZJUDre9jfj20zs7YMEBJijVCwsSL6jjzNCmlDSEsTeVTK35Q93WlVZ4xmaMWYDiV43A7jf1Huqobvb2S4S4SzIxuVa9r9oI4GtioLtHc7CzMWaMBjxKEqT420rUMirTIzkwSctcHTKDt7fmbExmPKsaHiFuSe4k8vAVP8AJ7u6zyjEOLIl8l/rNwuO4dvbVpwm4mEjN+jzEfbYsPYdKPqoAsNAOApyyqtMUKGCTlqyOzGt6cB0OMmW2hYsPBut87eqtB8nuLz4FRzjZlPtzD3NUHyi7BMkYnQXaIWYdqcb/wCk+4nsoB5P9uCGcxubJPYX5Bx5vtvb2Vt9+MlH8Wanwy6Fehnv9W/uP6fKjoNM4zBiRbHiOB7KHwYl4erICV5Ef991QfcvZ1L8br6C9dTcWIVvNIP/AHspTOBqTbxqZaym+UvGyLCkagiOQnO3eLEJ6+PfahHk/wBnWZ8Sw6sYKp3ueNvAaevurRMRh0mQo6h0biDwP/e2hO0cF0aoqALEgsAOAPf+tXhPt0HJkxvX1OSC7kkk8TrRjYcVlLdpt7P+TQeOMsQBxNWfDw5FCjkKeR0qDBG5WOUD2fg1GNm87qLGQC7kAt0mY2JtrYeyjMsoUFmIUDiSQAPEmoY21h+PTQ6/5kf61FWdMqtWCd2HvI5LRls0v+K7SW6VhrEdFFuzurtiNCwR5ZP/ALJYhgZGDB7m6dHm80cha1te+ii7WwwNxLCCeYeO/wAa8/euFzZulgzfazx39t71ptv6JqKVboD4+efLjshXIpOrM+Zf4CHq20Hb43qZjmm6aDom6whdijebJYxDKTyOps3I916n/vnDa/xodeP8SPX31376w/8AOh/3I/1ot+B0vIHTHyNhsU69IrdKdCLui2jDWXXUDMRbTmKXAYlngGFkL5yekAkaQGPKTna5Njmy2OhNyKLDbeH/AJ0X+4n60iPauFW+WWAX1NnjF/Gxov0FLyR9k45elxCFwX6Y5ULDNbo0Oi3vb/mgvTJ+zdIJW/bb+bnOfpc30XRXtl5Wta2vfViG1sNe/Sw37c8d/beu/euFzZulgzcL547+296E/Qmk1yQtrOpxKpM2WLoyUBcoryZjcFgRchbWHeTSIZjJg2ZMyGAsUPSGQHJc+f8AXQ6r4eAohLtbDMLNLCw7C8ZHsJpQ2zh7W6aG3C3SR29l6LdcDpW9z3YqHoVZmLNL12OtrsAbAcgBYDwoTtyZUxKuzB8oQdH0jI6kuQHRQbPfgVP2fVRYbbw/8+L/AHE/WkNtbDEgmWEleBLx3Hgb6Uld3Q3TVWRNqQt+0IiuVTE6OLm4yDN1Dfq5l6pt3HjUfbcypiUdmDhQg6PpGR1JcgOig2e/Aqfs+qip21h/50On+ZH+tJba2GJBMsJK8CXjuPA30ppvwJpO9yJj8GpxsPnddZGIzuASvRZTYG2lz7ajRvfaEgLR6Mtg0rq/0QPUiHVbX50WO2sPe/TQ3H+ZH+tJO1sNe/Sw37c8d/behNg1G7v7sD4jac3SyhLlZ36KI8kkUAMx7rFm8Yu+lYqbpMJAWdVYGzK7lFkZFZWQuNQbgsO9eFGBtrD/AM6H/cj/AFpMm1cKwsZYCOwvGR7L0X6Fp53HtkYkSQRuoYBkBAY3Nrczz8edQNm4pWlxMTOMxlICF+tl6JL2F7gceHfUz9+Yf+fF/uJ+tI/e2GvfpYb9ueO/tvS87G9ttwbgcOFgxTAtdWmUEu5sADYC5NrUzsiZBJhxDIXLoTMokaRQMgOY3JytnsOV7mjX76w/86HX/Mj/AFpWF2jATljkiJPJWS59QOtO2Y0ramTGW4sedZhvjucYGMsQvCeIHGM/+vYeXCtQrxluLHUGlCbg7RrLiWRUyk7n78BgIcQ1nGiyHg3YGPJu/n48bsVvxqm7e8nMchL4ciNj9Q+YfDmvvHcKE4XEbSwPVMbSRjlYyL6mXrCqOMZ7xZGM549pq15NAbZsZ+qPVpSo8Ci8FHx+NU+HymKPpcPIp/pIPubLU6Hf1H+jw2Jc9yD43rLhM2suJ8FppLoCLHUGhEGNxcvCFYF7ZGzt/trYX8Wolh8Nl1Zi7dpt7gNB6qm1RZSsRhNnLGSRqT28h2VKrq6hu+RpJbIE72ehT/cNZfBsHPhumDG+vVyi2jhLZ817nNfzbd9ajvShODnABJKHQC59lZbDisQkfRrEwADAN0TZwGIYgNbQEiunDenY4fk1r38EVdkym5yaLmuSVAGUhWuSftED104diSHVVJAAOuUH6MSEAZteqb6a25DhUwbTxIfMIbEZuETgXY5ma3Mk8QdLaWpr9rxHV/ht1OH8Jv5Qh7PsKPXrV7ZyVH2MDYc2nU84X1Kiwy5utr1eqb620qNPg2RVZhYOLrqLkdtgb27+dFf3picyMY2JTgejkuTYKCbc7Dlbn21Hxcs8iKjRNZSW0jcanjy08BYUJsTjH6s7FbAkVnCjMqX611W9lVmspN9A2tq8xW78qF+qGEfFgVseqGNhe5sGF7cKclxmJY3MbX6/+E311VG5diilvtDElWUxtZ7/AOG+l1VTbxCjjelch1H2Rm2BMCRk1UkEZkvcDMV46tYXtxpWH3flYi6hQylgWKjghcA66EqLi/jwBpz9rxGct0bXMjSfRN5zLlPLhY8KXJtDEsBeNuqCL9G9zdDHry8020t20XIKj7IuD2aHhkkzG6fVVQxta+dusCFvpcA252rv3FNp1LXBOrKLAAE3JPVsCDY240vCPNGpCwm5uMxiYsuZcps1tLrpT+I2hiXBzRtqpUno3ucwAJPfZRw7+2nbsKjW5DGyJLNdG6vCwBueoe3haRdRfzhXo2HN1gEvl42ZDrYnLodWsD1RrpTyYnEjLZZOooRf4baAMHHLjcDXup5do4gZgsOUObkCJwM1iCwHaQfDhppRbCo+we2zmWREcZTJl5gkBiLEgHTQ3sbU5idjSIGbLdFJ611uQHKZst72zC1OzyzsY7xMOhtltG/I35jtHDhXss+Ia9426ylT/DbgZDIeX2jRbFSHsLu7nhSTORmIuMgsAZRFbNmvfW/m276ivsOXUqhZb2Gq3Iz5Act76tpe1PwY3EIiosRGXQN0TZrZ+ky3twzC9LXaWJA0jIYW63RNmsH6QC9uAal3Gqj4I0mxWERfiVZg1ipUKERr5gbXJe1r12H2Pmwzz5rBGygZbgnq6Zr882lgfNN7aXdOKnyMghyo5JKCJstyFF7W4jKCDyNKwWPxMShVjOgYAmJ7gMbst+wnXu5UWxVGxjZmxjOAVYDr5WuNEBUsHJvwJUjuIHbT/wD8bfJp9L1Locq2zmQAXJ1bqDT+q1RIYplV1VJAJBlbqPqLg24doqQcViS5co5ZnRyTGx60fm8vb203fkFprdCE2DIyZlF/MGU5QxL5uAvqOrxNuemhohulhGj2jCrix1PEEEFGsQRoRUSPHYlSCEYFctv4bfVz25f5jA+NEt2DK+0IXeNltceY4AAU8z8zWZN07NQS1KvKP//Z"/>
          <p:cNvSpPr>
            <a:spLocks noChangeAspect="1" noChangeArrowheads="1"/>
          </p:cNvSpPr>
          <p:nvPr/>
        </p:nvSpPr>
        <p:spPr bwMode="auto">
          <a:xfrm>
            <a:off x="84138" y="-365125"/>
            <a:ext cx="2590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6" name="AutoShape 6" descr="data:image/jpg;base64,/9j/4AAQSkZJRgABAQAAAQABAAD/2wCEAAkGBhQSBRUUEhQUFBQWGSIaFxgXGSAaIBweJx8fJBweISQjHy0kIRwlHx4dIDsnJicpLCwuJR4xOTEqNSYrLSkBCQoKDgwOGQ8PGislHSQqNTIsNSwqMCwtLzU0LS4qKSkuLCksLCksLCwsLCksLCk1LCwsLCksLCwsNiopKSksKf/AABEIADsAoAMBIgACEQEDEQH/xAAcAAACAQUBAAAAAAAAAAAAAAAFBwYAAQIDBAj/xABCEAABAwIEBAQDBQQGCwAAAAABAgMRAAQFBhIhBxMxQSJRYXEUMoEWQpGhsQgjM9EVFzVSwvAYJjRDU2Jyc4Kywf/EABgBAQEBAQEAAAAAAAAAAAAAAAADAQIE/8QAIREAAgICAgMAAwAAAAAAAAAAAAECEQMSEzEhUWEiQaH/2gAMAwEAAhEDEQA/AHjVVVC8azGxaBPPcDer5RBJMddgCYH8qdmN0dWJXgZwxx1UlLaFLIHkkEn9KQDn7R178SSm3tgidgQsmPKdYkx3ge3anInMlnf27lq2+Cp1tSYgpVBSQop1ASQDNKFf7N1zztrpgpnYlKwY9o6/Wtaa7CafQ8svYr8Tl9l/Tp5raV6fKRMURqMMY3a4bhbNq9cJCmmkp6EkgCASEgxMd6K4RmBi6QosOpc0mFRIInpIIB3g++9KfYtdBKrHpVVR6VhoIzFmRqzstbsknZKR1Uf5evQfWoqeIl1y+abJXI/vSqY850xHrEetVizYd4vsod3QlAKQehME/rU/Kdqt+MErV2ee5Tbp0RZ/PaTgAft2lvnWEKb3BSYneEq/lQ3DeJi3rwJFoqCYUoLJCff93/8Aa1ZcQGeKdy01/DUkkgdAdj+RJH1q3Dj+yrz/AKz/AOpqmsEn4J7zdeSTZTzH8bhinNHLhWmNWrsDPQedcYzn/rBcscr/AGdCl6tfzQAYjTt18zULybi981hBTa26XUa5KiCd4G2yh2jtWeCvuLzPfKeQEOm3c1pHYwnbqe0d6PCk36NWV6r2GGeKLq2pTYrUPNK1Efk1RiyzmV5hZtyyUF1sLJK90yCYjRv08xUSyjfYijAgLVlC2tR3VHXv94URZW4eK1uXgEuFkawOytKprZY421X9Mjkk0mSXMmaPhL9hvl6+crTOrTp3SJ+Uz83pRi+vUM2SnHFBKEiSahXEf+37H/uf42628WH1DLjaR8qnPF9Ekgfj+lSWNPX6Vc2tvhqXxDfeePwdotxCeqlT+g6e0k0Yyznlq6uC0pKmnh9xXeOsGBuPIgGjeG2aGsNQhsDQlIAjv6/XrUIz80Gs4WTrYhxSwDHcBSQJ+iiK6ShN6pHL3gtmxhTSu4xmL+2UrZGlaZOwmUmJ84E/Q0pMZ4pYirHHSi8eSguK0hJgBMnSAI22r0Fw1xVy84dW7twdbikkKJHzQogE+u1ShPSSkWnHeNC24eQ5n1jQQrRqWrTvACSJMdASQKeU7UNxy4+Hy3cOtpSFNtLWBG0pSSJj1FeXlcV8U5xPxru+/aPwiK3Jk5HZmOGioYnEXw8QH9Q06ggpn7w0ASPqCPpRzg+2TjNysfKG0JJ9dSjHvG/1HnU7wMpu8r2zr6ELUtpCzqSCJKQTAI23oTxGxVWH8O33bUIbWmAmEiAVKAJiIneu3muGlHCw1PeyX1XavMGXOLuJ/aNkLuVOILiUqSpKYIKgCNh5GvT56VAuRXOWVlvuoftlablr5d4ChPT3G/5ihBx/FuXy/hE6+muNvf5tP+ela73P7iONrdjqPILcKTy/94QSDq66YjfoN6IOcXcPGJFsuL0hWjnctRa1eWvp179KosnimrJPF5tOjryZlVVslbr6gp90yozMbzE9yTv+HlXJkjBHmMPukutlJWolO432PkaI5mz9aWC0JfcOtwSlDaStRHnA7frUezhxISeG/wAZhzokOoQSpIlMnxJUlQ2MU5G7+hYkq+Brh3hDtvgCkPIKFFwkAkdISO3tQxOX3/tjfOcs6HWlpQZHiJSkAdfQ0WwHiNZXl862w6VLaSVEFKk6kjqpM9U1yWfFzDHcRbaRcSpwwk6FASdgkkiAT/KnI7b9jjVJegLgX9KWmGBpu1SUgk+KCd/ZYrZidhf/AGoaum2ApwNJChtAVBChGqfzqR5g4i2NliAauHwhwiSkAqKR5q0gx9a48wZzKMRw34VbbjN49oUr5pTA3SZ2Ndcvm6Rzw+KsB45ZYjc8hxduA40skBMAR4CJ8Xcg96Kiyvb+zcZvWUsp06m1pHRYIj7x2iaI4jxJw9jGOQ7dNpcmCNyEnyUoCEn3O3eK78czdaWdmhdy+22lfyGZKvYJkkeo26UeV10asPtkTtL7FbRkMm3D6UiEqG+w6bgiR7ia6cEy3dXGYU3V/CeX/DbEbeXToAd+smibHErDl2y1pumyhsJK1AKhIUYTPh89vTvRe9zAwy4ylx1KS+oJaHXWfSB6jfpuKzl9JBYl+2Qi/wCAWHu363NT6NairSlQ0gkyYlOw9KK4hjlvguEMWrTTjgCTpSFCQmd1KJ7lR7flU1pccUsAfexFlxlpbqQgoUEQSDII2nod+lZjSckpdHWRtRbj2d+EZ8YxG5VaOMuN81Ck7kEKTpOoSkyDpmgCv2dbDmyHrqPLUj8J0TWrh9lm6Tm9t1xhbTbYVJchMkpIASJk9Z/zFNgODzFMqipVHozFKTjciF4hn22w90WjbTrnJSlB0FMJgCBKlCTEVmi+tsdy4/bKS62PDrEgKEklCgRIO6T+FQzO+W7lOcH1pYdcQ6rWhTSFOD5QCDpBIII7+kVJOE+EPNKuHHW1tJXy0pDiSlR08wqMHePGBPfeqShDj2T8k4znyU+jhw39n2yaxNDnOuV6FBWklABIMiYRMT5U0T0qhVdq856Ra4/lZ+44uKWELSyqxWyHh0StQUPPqJmoPYZHfRg6bR+zxVxYXpUG7hKbYp1fMJBA23gjr3FOTEs82LGOptnrhtDyohJnv0kxpTPqR2867bDMFu9fvNNuJU4wYdTuCk9pkDbY7jagF5c4e/hfEI3SbR+9t3LZDILQC3WigARHcHTvEDf0g5Z1bucQ4WqAsHWHDcJIZ2UpSArdZAAgnvP4nrUwf4g2CMGFwq5bDJWUJV4vEodQBEmPMCKD5o4oW9u/Zcp5haLlwa1EkhLPiBWCNtlCN+m+1Ac+L4K7/W1zm2VFoYetvUlPh1yrSifOIEVG/so6ngvh7YtnOem5Q4tHLOtP7xWpRESBpjc9oplYrnaytgjn3LTfMAUgE7lJ6KgbhPqdq7LnMFs3hqXlvNJaWQEuFQ0knpB6b0AunHXMOz7iDjuH3F2i7KVNOMt8yQBHKV10if06HaBeC5RumbLB0LZcSRduPLSlKlBhJjSlRE6R7mmU3n3D1MOKF5bFLZhZ5iYE9PcE9xIrtGZLX+hfieezyP8Ai6xp6x1852igE/h9q7Z5TvrB/Drh65fcXy3ENa0OatkqK+g0/N6em9bWsuXGH43hlxcWy7tti25LqWhzVNLKlkHT3ACxuPI+kuLDcVZuLQOMOtuoP3kKChPlI7+lLfN7tncZ/faumuUbS25ybpDxaXG3gkdiVkDc9YHWgBOSrRu/z5jCFMKYbfaSktrTpUme6h91U+KOxq3CLDnrzHEv3ZCk4aj4ZiNwVyZVM7lKYG3mnyqT8NfgPsIu4a0MF4H4lRuNa0ncDWtUFKoOrcCJmssu5gtLXMNrhuHpbdYeQtzmoe1woaiZgHUTHdQj6UAwqsRV6qgA2cXlIyXdrQSlSWHCCNiDoO49a8efGua51rnrOo9fxr2w80FNFKgFJUIIO4IPUH0qJHhVhfPn4Jrr/wA0fhMUAdyysqyvbqUSpRZQSTuSSgSfeicVi0gJbAAAAEADYAdh7VnQFqo9Kqr0Amc7BbXEhbtkxdKuipsKbWxzGHwI8Wr7hT/e7ETtvWPFXDri2zslyy+fE2jbLSOuoFMqH/iRv238xTnios9hra+JiXVgqW0yQ2SowmfmhM6ZM9Ynp5UBDeIuX7e0y5YNgXCFW4UGXmmuahKtInmJPXWofr1G1alMPXOW8FVcWqULF0AtCWdIDfiglMeFJ2MbCnABVRQCHzDbrtOJl67cOOWzb0clwWiblK0x/DGr5SNhA6942rPFsr8rhhZtBT7jT1+hZQ61ylJQoEFJQCYTIKvrT1iqigFM9lxn/SIbT8O3yha6tIbGjUJAMRE1HrfDrb+re9buC800jE18tTTZc5ZEBJUnpywPb03p9RVEbUBAeDl8p3K7pLTTYD6glxpotJeG37zTA3J8gB2gRFAcZtwri1igUkKH9GHYiRICSPrImm5G1WKaAQV5hqU8IcJcWypVql7XeBtO5TqIClx1EbSfQUTwe6sXeO1ovDkANclYWpCChKlBKugIG4EAmnUUjREbeVYNW6UtgJSkAdAAAB7eVAf/2Q=="/>
          <p:cNvSpPr>
            <a:spLocks noChangeAspect="1" noChangeArrowheads="1"/>
          </p:cNvSpPr>
          <p:nvPr/>
        </p:nvSpPr>
        <p:spPr bwMode="auto">
          <a:xfrm>
            <a:off x="236538" y="-114300"/>
            <a:ext cx="1524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4" name="Picture 8" descr="http://www.freeindex.co.uk/customscripts/systemfunctions/showimage.asp?img=logo-othello(1).gif&amp;folder=listingpics/49/650/&amp;maxW=200&amp;maxH=120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72" y="1989115"/>
            <a:ext cx="1152128" cy="4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Brace 36"/>
          <p:cNvSpPr/>
          <p:nvPr/>
        </p:nvSpPr>
        <p:spPr>
          <a:xfrm>
            <a:off x="7112000" y="1764425"/>
            <a:ext cx="387108" cy="129130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5" name="Picture 9" descr="C:\Users\phillipa\AppData\Local\Microsoft\Windows\Temporary Internet Files\Content.IE5\6HQY1PY7\MC900129223[1].wm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29" y="2045032"/>
            <a:ext cx="459656" cy="3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38" y="4364650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ight Brace 41"/>
          <p:cNvSpPr/>
          <p:nvPr/>
        </p:nvSpPr>
        <p:spPr>
          <a:xfrm>
            <a:off x="7771530" y="3663208"/>
            <a:ext cx="576064" cy="2211933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Conjecture: Google is buying up dark fibre and building up a WAN to cut costs.</a:t>
            </a: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14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42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Internet Connectivity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b="1" dirty="0" smtClean="0"/>
              <a:t>The shift from hierarchy to flat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b="1" dirty="0" smtClean="0"/>
              <a:t>Measuring the shift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IXPs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 wondered how prevalent this was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Idea: </a:t>
            </a:r>
            <a:r>
              <a:rPr lang="en-US" sz="3200" dirty="0" err="1"/>
              <a:t>Traceroute</a:t>
            </a:r>
            <a:r>
              <a:rPr lang="en-US" sz="3200" dirty="0"/>
              <a:t> to large content providers see </a:t>
            </a:r>
            <a:r>
              <a:rPr lang="en-US" sz="3200" dirty="0" smtClean="0"/>
              <a:t>where the </a:t>
            </a:r>
            <a:r>
              <a:rPr lang="en-US" sz="3200" dirty="0" err="1" smtClean="0"/>
              <a:t>traceroute</a:t>
            </a:r>
            <a:r>
              <a:rPr lang="en-US" sz="3200" dirty="0" smtClean="0"/>
              <a:t> enters their network</a:t>
            </a:r>
          </a:p>
          <a:p>
            <a:pPr lvl="1"/>
            <a:r>
              <a:rPr lang="en-US" sz="1600" dirty="0" smtClean="0"/>
              <a:t>Optional reading: The Flattening Internet Topology: Natural Evolution, Unsightly Barnacles or Contrived Collapse? </a:t>
            </a:r>
            <a:r>
              <a:rPr lang="en-US" sz="1600" dirty="0"/>
              <a:t>Gill et al. http://www3.cs.stonybrook.edu/~</a:t>
            </a:r>
            <a:r>
              <a:rPr lang="en-US" sz="1600" dirty="0" err="1"/>
              <a:t>phillipa</a:t>
            </a:r>
            <a:r>
              <a:rPr lang="en-US" sz="1600" dirty="0"/>
              <a:t>/papers/PAM08.pdf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782"/>
            <a:ext cx="9144000" cy="20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2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saw: Paths with no Tier 1s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595" r="-21595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2459789" y="1724526"/>
            <a:ext cx="2633579" cy="76200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94421" y="1951789"/>
            <a:ext cx="307086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60% of paths with no tier 1 ISP</a:t>
            </a:r>
          </a:p>
          <a:p>
            <a:r>
              <a:rPr lang="en-US" dirty="0" smtClean="0"/>
              <a:t>(30 out of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9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degree of top content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9020" r="-19020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2179053" y="1911684"/>
            <a:ext cx="1938421" cy="169779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986421" y="2673683"/>
            <a:ext cx="3355474" cy="1042737"/>
          </a:xfrm>
          <a:prstGeom prst="wedgeRectCallout">
            <a:avLst>
              <a:gd name="adj1" fmla="val -73024"/>
              <a:gd name="adj2" fmla="val -118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saw many more neighboring ASes for the top content providers</a:t>
            </a:r>
          </a:p>
          <a:p>
            <a:pPr algn="ctr"/>
            <a:r>
              <a:rPr lang="en-US" dirty="0" smtClean="0"/>
              <a:t>(not just a few providers)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614735"/>
            <a:ext cx="9144000" cy="9224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numbers are actually way lower than the true degree of these ASes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32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initial map of connectivity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5677" r="-15677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5537"/>
            <a:ext cx="9144000" cy="4702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2420" y="5842000"/>
            <a:ext cx="8868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Google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6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study suggested something was happening…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…But didn’t exhaustively measure the phenomenon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traceroute</a:t>
            </a:r>
            <a:r>
              <a:rPr lang="en-US" dirty="0" smtClean="0"/>
              <a:t> data from a limited set of VPs </a:t>
            </a:r>
          </a:p>
          <a:p>
            <a:pPr lvl="1"/>
            <a:r>
              <a:rPr lang="en-US" dirty="0" smtClean="0"/>
              <a:t>50 paths to each domain</a:t>
            </a:r>
          </a:p>
          <a:p>
            <a:endParaRPr lang="en-US" dirty="0" smtClean="0"/>
          </a:p>
          <a:p>
            <a:r>
              <a:rPr lang="en-US" dirty="0" smtClean="0"/>
              <a:t>Observing and measuring flattening requires measurements of the entire Internet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0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Internet’s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 we mean by topology?</a:t>
            </a:r>
          </a:p>
          <a:p>
            <a:pPr lvl="1"/>
            <a:r>
              <a:rPr lang="en-US" dirty="0" smtClean="0"/>
              <a:t>Internet as graph</a:t>
            </a:r>
          </a:p>
          <a:p>
            <a:pPr lvl="1"/>
            <a:r>
              <a:rPr lang="en-US" dirty="0" smtClean="0"/>
              <a:t>Edges? Nodes?</a:t>
            </a:r>
          </a:p>
          <a:p>
            <a:pPr lvl="1"/>
            <a:r>
              <a:rPr lang="en-US" dirty="0" smtClean="0"/>
              <a:t>Node = Autonomous System (AS); edge = connection.</a:t>
            </a:r>
          </a:p>
          <a:p>
            <a:r>
              <a:rPr lang="en-US" dirty="0" smtClean="0"/>
              <a:t>Edges labeled with business relationship</a:t>
            </a:r>
          </a:p>
          <a:p>
            <a:r>
              <a:rPr lang="en-US" dirty="0" smtClean="0"/>
              <a:t>Customer </a:t>
            </a:r>
            <a:r>
              <a:rPr lang="en-US" dirty="0" smtClean="0">
                <a:sym typeface="Wingdings"/>
              </a:rPr>
              <a:t> Provider</a:t>
            </a:r>
          </a:p>
          <a:p>
            <a:r>
              <a:rPr lang="en-US" dirty="0" smtClean="0">
                <a:sym typeface="Wingdings"/>
              </a:rPr>
              <a:t>Peer -- Peer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664960" y="5527040"/>
            <a:ext cx="14528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SBU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019040" y="4124960"/>
            <a:ext cx="12496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972560" y="5537200"/>
            <a:ext cx="12496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Sprint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4597400" y="4805680"/>
            <a:ext cx="645160" cy="7768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H="1" flipV="1">
            <a:off x="6146800" y="4704080"/>
            <a:ext cx="1244600" cy="868271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measure this graph?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Passive approach: BGP route monitors</a:t>
            </a:r>
          </a:p>
          <a:p>
            <a:pPr lvl="1"/>
            <a:r>
              <a:rPr lang="en-US" dirty="0"/>
              <a:t>Coverage of the topology</a:t>
            </a:r>
          </a:p>
          <a:p>
            <a:pPr lvl="1"/>
            <a:r>
              <a:rPr lang="en-US" dirty="0"/>
              <a:t>Amount of visibility provided by each </a:t>
            </a:r>
            <a:r>
              <a:rPr lang="en-US" dirty="0" smtClean="0"/>
              <a:t>neighbor</a:t>
            </a:r>
          </a:p>
          <a:p>
            <a:r>
              <a:rPr lang="en-US" dirty="0" smtClean="0"/>
              <a:t>Active approach: </a:t>
            </a:r>
            <a:r>
              <a:rPr lang="en-US" dirty="0" err="1" smtClean="0"/>
              <a:t>Traceroute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From where? </a:t>
            </a:r>
          </a:p>
          <a:p>
            <a:pPr lvl="1"/>
            <a:r>
              <a:rPr lang="en-US" dirty="0" err="1" smtClean="0"/>
              <a:t>Traceroute</a:t>
            </a:r>
            <a:r>
              <a:rPr lang="en-US" dirty="0" smtClean="0"/>
              <a:t> gives series of IP addresses not ASes </a:t>
            </a:r>
          </a:p>
          <a:p>
            <a:r>
              <a:rPr lang="en-US" dirty="0" smtClean="0"/>
              <a:t>Active approach: </a:t>
            </a:r>
            <a:r>
              <a:rPr lang="en-US" dirty="0" err="1" smtClean="0"/>
              <a:t>TransitPortal</a:t>
            </a:r>
            <a:endParaRPr lang="en-US" dirty="0" smtClean="0"/>
          </a:p>
          <a:p>
            <a:pPr lvl="1"/>
            <a:r>
              <a:rPr lang="en-US" dirty="0" smtClean="0"/>
              <a:t>Much more control over what we see</a:t>
            </a:r>
          </a:p>
          <a:p>
            <a:pPr lvl="1"/>
            <a:r>
              <a:rPr lang="en-US" dirty="0" smtClean="0"/>
              <a:t>…scalability/coverage?</a:t>
            </a:r>
          </a:p>
        </p:txBody>
      </p:sp>
    </p:spTree>
    <p:extLst>
      <p:ext uri="{BB962C8B-B14F-4D97-AF65-F5344CB8AC3E}">
        <p14:creationId xmlns:p14="http://schemas.microsoft.com/office/powerpoint/2010/main" val="370639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approach: BGP Route Monitors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Receive BGP announcements from participating ASes at multiple vantage </a:t>
            </a:r>
            <a:r>
              <a:rPr lang="en-CA" dirty="0" smtClean="0"/>
              <a:t>points</a:t>
            </a:r>
          </a:p>
          <a:p>
            <a:endParaRPr lang="en-CA" dirty="0"/>
          </a:p>
          <a:p>
            <a:pPr marL="0" indent="0">
              <a:buNone/>
            </a:pPr>
            <a:endParaRPr lang="en-CA" sz="3600" dirty="0" smtClean="0"/>
          </a:p>
        </p:txBody>
      </p:sp>
      <p:pic>
        <p:nvPicPr>
          <p:cNvPr id="5" name="Picture 2" descr="Route-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2" y="2104544"/>
            <a:ext cx="1428074" cy="14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3002" y="3437457"/>
            <a:ext cx="22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www.routeviews.org</a:t>
            </a:r>
            <a:endParaRPr lang="en-CA" dirty="0"/>
          </a:p>
        </p:txBody>
      </p:sp>
      <p:sp>
        <p:nvSpPr>
          <p:cNvPr id="8" name="Cloud 7"/>
          <p:cNvSpPr/>
          <p:nvPr/>
        </p:nvSpPr>
        <p:spPr bwMode="auto">
          <a:xfrm>
            <a:off x="3556286" y="2747818"/>
            <a:ext cx="1710660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ISP</a:t>
            </a:r>
            <a:endParaRPr lang="en-US" sz="2000" b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0274" y="2759124"/>
            <a:ext cx="1034975" cy="817131"/>
            <a:chOff x="323528" y="3550850"/>
            <a:chExt cx="1034975" cy="817131"/>
          </a:xfrm>
        </p:grpSpPr>
        <p:sp>
          <p:nvSpPr>
            <p:cNvPr id="10" name="Cloud 9"/>
            <p:cNvSpPr/>
            <p:nvPr/>
          </p:nvSpPr>
          <p:spPr bwMode="auto">
            <a:xfrm>
              <a:off x="323528" y="3550850"/>
              <a:ext cx="1034975" cy="8171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11" name="Picture 2" descr="Route-View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5" y="3750405"/>
              <a:ext cx="418019" cy="4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/>
          <p:cNvCxnSpPr>
            <a:stCxn id="10" idx="0"/>
            <a:endCxn id="8" idx="2"/>
          </p:cNvCxnSpPr>
          <p:nvPr/>
        </p:nvCxnSpPr>
        <p:spPr>
          <a:xfrm flipV="1">
            <a:off x="2274387" y="3156384"/>
            <a:ext cx="1287205" cy="1130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183" y="4415539"/>
            <a:ext cx="8324272" cy="21852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CA" sz="2400" i="1" dirty="0" smtClean="0"/>
          </a:p>
          <a:p>
            <a:pPr algn="ctr"/>
            <a:r>
              <a:rPr lang="en-CA" sz="2400" i="1" dirty="0" smtClean="0"/>
              <a:t>“originally </a:t>
            </a:r>
            <a:r>
              <a:rPr lang="en-CA" sz="2400" i="1" dirty="0"/>
              <a:t>motivated by interest on the part of operators in determining how the global routing system viewed their prefixes and/or AS </a:t>
            </a:r>
            <a:r>
              <a:rPr lang="en-CA" sz="2400" i="1" dirty="0" smtClean="0"/>
              <a:t>space”</a:t>
            </a:r>
          </a:p>
          <a:p>
            <a:pPr algn="ctr"/>
            <a:r>
              <a:rPr lang="en-CA" sz="2000" dirty="0" err="1" smtClean="0"/>
              <a:t>www.routeviews.org</a:t>
            </a:r>
            <a:endParaRPr lang="en-CA" sz="2000" dirty="0" smtClean="0"/>
          </a:p>
          <a:p>
            <a:pPr algn="ctr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69309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from BGP Updates to a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update:</a:t>
            </a:r>
            <a:endParaRPr lang="en-US" dirty="0"/>
          </a:p>
          <a:p>
            <a:r>
              <a:rPr lang="en-US" dirty="0" smtClean="0"/>
              <a:t>TIME</a:t>
            </a:r>
            <a:r>
              <a:rPr lang="en-US" dirty="0"/>
              <a:t>: 03/22/11 12:10:45 </a:t>
            </a:r>
          </a:p>
          <a:p>
            <a:r>
              <a:rPr lang="en-US" dirty="0" smtClean="0"/>
              <a:t>FROM</a:t>
            </a:r>
            <a:r>
              <a:rPr lang="en-US" dirty="0"/>
              <a:t>: 12.0.1.63 AS7018 </a:t>
            </a:r>
          </a:p>
          <a:p>
            <a:r>
              <a:rPr lang="en-US" dirty="0" smtClean="0"/>
              <a:t>TO</a:t>
            </a:r>
            <a:r>
              <a:rPr lang="en-US" dirty="0"/>
              <a:t>: 128.223.51.102 </a:t>
            </a:r>
            <a:r>
              <a:rPr lang="en-US" dirty="0" smtClean="0"/>
              <a:t>AS6447</a:t>
            </a:r>
          </a:p>
          <a:p>
            <a:r>
              <a:rPr lang="en-US" dirty="0" smtClean="0"/>
              <a:t>ASPATH</a:t>
            </a:r>
            <a:r>
              <a:rPr lang="en-US" dirty="0"/>
              <a:t>: 7018 4134 9318 32934 32934 32934  </a:t>
            </a:r>
            <a:endParaRPr lang="en-US" dirty="0" smtClean="0"/>
          </a:p>
          <a:p>
            <a:r>
              <a:rPr lang="en-US" dirty="0" smtClean="0"/>
              <a:t>69.171.224.0</a:t>
            </a:r>
            <a:r>
              <a:rPr lang="en-US" dirty="0"/>
              <a:t>/20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103090" y="1905000"/>
            <a:ext cx="4040910" cy="1085273"/>
          </a:xfrm>
          <a:prstGeom prst="wedgeRectCallout">
            <a:avLst>
              <a:gd name="adj1" fmla="val -64779"/>
              <a:gd name="adj2" fmla="val 582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AT&amp;T (AS7018) it telling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Routeviews</a:t>
            </a:r>
            <a:r>
              <a:rPr lang="en-US" dirty="0" smtClean="0"/>
              <a:t> (AS 6447) about this route.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655126" y="4955309"/>
            <a:ext cx="4040910" cy="1085273"/>
          </a:xfrm>
          <a:prstGeom prst="wedgeRectCallout">
            <a:avLst>
              <a:gd name="adj1" fmla="val -69636"/>
              <a:gd name="adj2" fmla="val -1055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/20 prefix can be reached via the above path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680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from BGP Updates to a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The business relationships determine the routing policies</a:t>
            </a:r>
          </a:p>
          <a:p>
            <a:pPr lvl="1"/>
            <a:r>
              <a:rPr lang="en-US" dirty="0"/>
              <a:t>The routing policies determine the paths that are chosen</a:t>
            </a:r>
          </a:p>
          <a:p>
            <a:pPr lvl="1"/>
            <a:r>
              <a:rPr lang="en-US" dirty="0"/>
              <a:t>So, look at the chosen paths and infer the policies</a:t>
            </a:r>
          </a:p>
          <a:p>
            <a:r>
              <a:rPr lang="en-US" dirty="0"/>
              <a:t>Example: AS </a:t>
            </a:r>
            <a:r>
              <a:rPr lang="en-US" dirty="0" smtClean="0"/>
              <a:t>path “</a:t>
            </a:r>
            <a:r>
              <a:rPr lang="en-US" dirty="0"/>
              <a:t>7018 4134 </a:t>
            </a:r>
            <a:r>
              <a:rPr lang="en-US" dirty="0" smtClean="0"/>
              <a:t>9318” </a:t>
            </a:r>
            <a:r>
              <a:rPr lang="en-US" dirty="0"/>
              <a:t>implies</a:t>
            </a:r>
          </a:p>
          <a:p>
            <a:pPr lvl="1"/>
            <a:r>
              <a:rPr lang="en-US" dirty="0"/>
              <a:t>AS </a:t>
            </a:r>
            <a:r>
              <a:rPr lang="en-US" dirty="0" smtClean="0"/>
              <a:t>4134 allows </a:t>
            </a:r>
            <a:r>
              <a:rPr lang="en-US" dirty="0"/>
              <a:t>AS </a:t>
            </a:r>
            <a:r>
              <a:rPr lang="en-US" dirty="0" smtClean="0"/>
              <a:t>7018 </a:t>
            </a:r>
            <a:r>
              <a:rPr lang="en-US" dirty="0"/>
              <a:t>to reach AS </a:t>
            </a:r>
            <a:r>
              <a:rPr lang="en-US" dirty="0" smtClean="0"/>
              <a:t>9318</a:t>
            </a:r>
            <a:endParaRPr lang="en-US" dirty="0"/>
          </a:p>
          <a:p>
            <a:pPr lvl="1"/>
            <a:r>
              <a:rPr lang="en-US" dirty="0" smtClean="0"/>
              <a:t>China Telecom </a:t>
            </a:r>
            <a:r>
              <a:rPr lang="en-US" dirty="0"/>
              <a:t>allows </a:t>
            </a:r>
            <a:r>
              <a:rPr lang="en-US" dirty="0" smtClean="0"/>
              <a:t>AT&amp;T </a:t>
            </a:r>
            <a:r>
              <a:rPr lang="en-US" dirty="0"/>
              <a:t>to reach </a:t>
            </a:r>
            <a:r>
              <a:rPr lang="en-US" dirty="0" err="1" smtClean="0"/>
              <a:t>Hanaro</a:t>
            </a:r>
            <a:r>
              <a:rPr lang="en-US" dirty="0" smtClean="0"/>
              <a:t> Telecom</a:t>
            </a:r>
            <a:endParaRPr lang="en-US" dirty="0"/>
          </a:p>
          <a:p>
            <a:pPr lvl="1"/>
            <a:r>
              <a:rPr lang="en-US" dirty="0"/>
              <a:t>Each “triple” tells something about transit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as a Natural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You’ve learned about the TCP/IP Internet</a:t>
            </a:r>
          </a:p>
          <a:p>
            <a:pPr lvl="1"/>
            <a:r>
              <a:rPr lang="en-US" dirty="0" smtClean="0"/>
              <a:t>Simple abstraction: Unreliable datagram transmission</a:t>
            </a:r>
          </a:p>
          <a:p>
            <a:pPr lvl="1"/>
            <a:r>
              <a:rPr lang="en-US" dirty="0" smtClean="0"/>
              <a:t>Various layers</a:t>
            </a:r>
          </a:p>
          <a:p>
            <a:pPr lvl="1"/>
            <a:r>
              <a:rPr lang="en-US" dirty="0" smtClean="0"/>
              <a:t>Ancillary services (DNS)</a:t>
            </a:r>
          </a:p>
          <a:p>
            <a:pPr lvl="1"/>
            <a:r>
              <a:rPr lang="en-US" dirty="0" smtClean="0"/>
              <a:t>Extra in-network support</a:t>
            </a:r>
          </a:p>
          <a:p>
            <a:endParaRPr lang="en-US" dirty="0"/>
          </a:p>
          <a:p>
            <a:r>
              <a:rPr lang="en-US" dirty="0" smtClean="0"/>
              <a:t>So what is the Internet actually being used for?</a:t>
            </a:r>
          </a:p>
          <a:p>
            <a:pPr lvl="1"/>
            <a:r>
              <a:rPr lang="en-US" dirty="0" smtClean="0"/>
              <a:t>Emergent properties impossible to predict from protocols</a:t>
            </a:r>
          </a:p>
          <a:p>
            <a:pPr lvl="1"/>
            <a:r>
              <a:rPr lang="en-US" dirty="0" smtClean="0"/>
              <a:t>Requires measuring the network</a:t>
            </a:r>
          </a:p>
          <a:p>
            <a:pPr lvl="1"/>
            <a:r>
              <a:rPr lang="en-US" dirty="0" smtClean="0"/>
              <a:t>Constant evolution makes it a moving target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7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Why are peering links hard to see? </a:t>
            </a: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challenge: </a:t>
            </a:r>
          </a:p>
          <a:p>
            <a:pPr lvl="1"/>
            <a:r>
              <a:rPr lang="en-CA" dirty="0" smtClean="0"/>
              <a:t>BGP announcements </a:t>
            </a:r>
            <a:r>
              <a:rPr lang="en-CA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reflect complete connectivity</a:t>
            </a:r>
            <a:r>
              <a:rPr lang="en-CA" dirty="0" smtClean="0"/>
              <a:t> information</a:t>
            </a:r>
          </a:p>
          <a:p>
            <a:pPr lvl="1"/>
            <a:r>
              <a:rPr lang="en-CA" dirty="0" smtClean="0"/>
              <a:t>They are an agreement to transit traffic for the AS they are advertised to…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8" name="Cloud 7"/>
          <p:cNvSpPr/>
          <p:nvPr/>
        </p:nvSpPr>
        <p:spPr bwMode="auto">
          <a:xfrm>
            <a:off x="4977185" y="5024306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ISP</a:t>
            </a:r>
            <a:endParaRPr lang="en-US" sz="2000"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33303" y="5893452"/>
            <a:ext cx="1125265" cy="759466"/>
            <a:chOff x="-180528" y="5013176"/>
            <a:chExt cx="1417774" cy="1033155"/>
          </a:xfrm>
        </p:grpSpPr>
        <p:sp>
          <p:nvSpPr>
            <p:cNvPr id="9" name="Cloud 8"/>
            <p:cNvSpPr/>
            <p:nvPr/>
          </p:nvSpPr>
          <p:spPr bwMode="auto">
            <a:xfrm>
              <a:off x="-180528" y="5013176"/>
              <a:ext cx="1417774" cy="1033155"/>
            </a:xfrm>
            <a:prstGeom prst="cloud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71" y="5286865"/>
              <a:ext cx="4857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>
            <a:endCxn id="9" idx="0"/>
          </p:cNvCxnSpPr>
          <p:nvPr/>
        </p:nvCxnSpPr>
        <p:spPr>
          <a:xfrm flipH="1">
            <a:off x="4557630" y="5733256"/>
            <a:ext cx="590434" cy="5399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 bwMode="auto">
          <a:xfrm>
            <a:off x="4733923" y="3429000"/>
            <a:ext cx="1710660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ISP</a:t>
            </a:r>
            <a:endParaRPr lang="en-US" sz="2000" b="1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8" idx="3"/>
            <a:endCxn id="17" idx="1"/>
          </p:cNvCxnSpPr>
          <p:nvPr/>
        </p:nvCxnSpPr>
        <p:spPr>
          <a:xfrm flipV="1">
            <a:off x="5589253" y="4245261"/>
            <a:ext cx="0" cy="82576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 bwMode="auto">
          <a:xfrm>
            <a:off x="6957405" y="5783772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Small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business</a:t>
            </a:r>
            <a:endParaRPr lang="en-US" sz="2000" b="1" dirty="0">
              <a:latin typeface="+mj-lt"/>
            </a:endParaRPr>
          </a:p>
        </p:txBody>
      </p:sp>
      <p:cxnSp>
        <p:nvCxnSpPr>
          <p:cNvPr id="22" name="Straight Connector 21"/>
          <p:cNvCxnSpPr>
            <a:stCxn id="21" idx="2"/>
          </p:cNvCxnSpPr>
          <p:nvPr/>
        </p:nvCxnSpPr>
        <p:spPr>
          <a:xfrm flipH="1" flipV="1">
            <a:off x="6012160" y="5589240"/>
            <a:ext cx="949042" cy="603098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029796" y="3440306"/>
            <a:ext cx="1034975" cy="817131"/>
            <a:chOff x="323528" y="3550850"/>
            <a:chExt cx="1034975" cy="817131"/>
          </a:xfrm>
        </p:grpSpPr>
        <p:sp>
          <p:nvSpPr>
            <p:cNvPr id="29" name="Cloud 28"/>
            <p:cNvSpPr/>
            <p:nvPr/>
          </p:nvSpPr>
          <p:spPr bwMode="auto">
            <a:xfrm>
              <a:off x="323528" y="3550850"/>
              <a:ext cx="1034975" cy="8171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30" name="Picture 2" descr="Route-View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5" y="3750405"/>
              <a:ext cx="418019" cy="4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5" name="Straight Connector 1024"/>
          <p:cNvCxnSpPr>
            <a:stCxn id="29" idx="0"/>
            <a:endCxn id="17" idx="2"/>
          </p:cNvCxnSpPr>
          <p:nvPr/>
        </p:nvCxnSpPr>
        <p:spPr>
          <a:xfrm flipV="1">
            <a:off x="4063909" y="3837566"/>
            <a:ext cx="675320" cy="1130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6201321" y="4581127"/>
            <a:ext cx="2634313" cy="440709"/>
          </a:xfrm>
          <a:prstGeom prst="wedgeRoundRectCallout">
            <a:avLst>
              <a:gd name="adj1" fmla="val -38105"/>
              <a:gd name="adj2" fmla="val 20266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Local ISP, Google</a:t>
            </a:r>
            <a:endParaRPr lang="en-US" sz="1800" b="1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4437785" y="5589240"/>
            <a:ext cx="415062" cy="461665"/>
            <a:chOff x="2176595" y="1196752"/>
            <a:chExt cx="589845" cy="564730"/>
          </a:xfrm>
        </p:grpSpPr>
        <p:grpSp>
          <p:nvGrpSpPr>
            <p:cNvPr id="41" name="Group 40"/>
            <p:cNvGrpSpPr/>
            <p:nvPr/>
          </p:nvGrpSpPr>
          <p:grpSpPr>
            <a:xfrm>
              <a:off x="2176595" y="1196752"/>
              <a:ext cx="574554" cy="564730"/>
              <a:chOff x="3124200" y="2795367"/>
              <a:chExt cx="852622" cy="78609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259470" y="2795367"/>
                <a:ext cx="717352" cy="78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$</a:t>
                </a:r>
                <a:endParaRPr lang="en-US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&quot;No&quot; Symbol 43"/>
              <p:cNvSpPr/>
              <p:nvPr/>
            </p:nvSpPr>
            <p:spPr bwMode="auto">
              <a:xfrm>
                <a:off x="3124200" y="2895600"/>
                <a:ext cx="828025" cy="660553"/>
              </a:xfrm>
              <a:prstGeom prst="noSmoking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" name="&quot;No&quot; Symbol 41"/>
            <p:cNvSpPr/>
            <p:nvPr/>
          </p:nvSpPr>
          <p:spPr bwMode="auto">
            <a:xfrm>
              <a:off x="2208462" y="1268759"/>
              <a:ext cx="557978" cy="474539"/>
            </a:xfrm>
            <a:prstGeom prst="noSmoking">
              <a:avLst>
                <a:gd name="adj" fmla="val 70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36" name="Multiply 1035"/>
          <p:cNvSpPr/>
          <p:nvPr/>
        </p:nvSpPr>
        <p:spPr>
          <a:xfrm>
            <a:off x="5364088" y="4581127"/>
            <a:ext cx="432048" cy="360041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7" name="TextBox 1036"/>
          <p:cNvSpPr txBox="1"/>
          <p:nvPr/>
        </p:nvSpPr>
        <p:spPr>
          <a:xfrm>
            <a:off x="108317" y="3440306"/>
            <a:ext cx="240286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Local ISP will </a:t>
            </a:r>
            <a:r>
              <a:rPr lang="en-CA" b="1" dirty="0" smtClean="0"/>
              <a:t>only tell his customers </a:t>
            </a:r>
            <a:r>
              <a:rPr lang="en-CA" dirty="0" smtClean="0"/>
              <a:t>about the peering link.</a:t>
            </a:r>
            <a:endParaRPr lang="en-CA" dirty="0"/>
          </a:p>
        </p:txBody>
      </p:sp>
      <p:sp>
        <p:nvSpPr>
          <p:cNvPr id="55" name="AutoShape 149"/>
          <p:cNvSpPr>
            <a:spLocks noChangeArrowheads="1"/>
          </p:cNvSpPr>
          <p:nvPr/>
        </p:nvSpPr>
        <p:spPr bwMode="auto">
          <a:xfrm>
            <a:off x="1467058" y="4500459"/>
            <a:ext cx="3032329" cy="440709"/>
          </a:xfrm>
          <a:prstGeom prst="wedgeRoundRectCallout">
            <a:avLst>
              <a:gd name="adj1" fmla="val 79341"/>
              <a:gd name="adj2" fmla="val -264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Local ISP, Small business</a:t>
            </a:r>
            <a:endParaRPr lang="en-US" sz="1800" b="1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6046534" y="3006244"/>
            <a:ext cx="26440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Neither will </a:t>
            </a:r>
            <a:r>
              <a:rPr lang="en-CA" dirty="0" err="1" smtClean="0"/>
              <a:t>Routeviews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4208366" y="2636912"/>
            <a:ext cx="429726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Regional ISP won’t see the peering edge!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347767" y="4363636"/>
            <a:ext cx="27317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(</a:t>
            </a:r>
            <a:r>
              <a:rPr lang="en-CA" dirty="0" err="1" smtClean="0"/>
              <a:t>ASes</a:t>
            </a:r>
            <a:r>
              <a:rPr lang="en-CA" dirty="0" smtClean="0"/>
              <a:t> only transit traffic if it generates revenue!)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73182" y="5391927"/>
            <a:ext cx="8716818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endParaRPr lang="en-CA" dirty="0" smtClean="0"/>
          </a:p>
          <a:p>
            <a:pPr lvl="1"/>
            <a:r>
              <a:rPr lang="en-CA" sz="2000" dirty="0" smtClean="0"/>
              <a:t>Combination </a:t>
            </a:r>
            <a:r>
              <a:rPr lang="en-CA" sz="2000" dirty="0"/>
              <a:t>of </a:t>
            </a: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valley routing policy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dirty="0"/>
              <a:t>and a </a:t>
            </a: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monitors in stub ASes </a:t>
            </a:r>
            <a:r>
              <a:rPr lang="en-CA" sz="2000" dirty="0"/>
              <a:t>mean missing </a:t>
            </a:r>
            <a:r>
              <a:rPr lang="en-C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90% </a:t>
            </a:r>
            <a:r>
              <a:rPr lang="en-CA" sz="2000" dirty="0"/>
              <a:t>of peering links of content providers! </a:t>
            </a:r>
            <a:r>
              <a:rPr lang="en-CA" sz="2000" dirty="0" smtClean="0"/>
              <a:t>(</a:t>
            </a:r>
            <a:r>
              <a:rPr lang="en-CA" sz="2000" dirty="0" err="1" smtClean="0"/>
              <a:t>Oliveria</a:t>
            </a:r>
            <a:r>
              <a:rPr lang="en-CA" sz="2000" dirty="0" smtClean="0"/>
              <a:t> et al. 2008)</a:t>
            </a:r>
          </a:p>
          <a:p>
            <a:pPr lvl="1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513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036" grpId="0" animBg="1"/>
      <p:bldP spid="1036" grpId="1" animBg="1"/>
      <p:bldP spid="1037" grpId="0" animBg="1"/>
      <p:bldP spid="1037" grpId="1" animBg="1"/>
      <p:bldP spid="55" grpId="0" animBg="1"/>
      <p:bldP spid="56" grpId="0" animBg="1"/>
      <p:bldP spid="57" grpId="0" animBg="1"/>
      <p:bldP spid="1039" grpId="0" animBg="1"/>
      <p:bldP spid="1039" grpId="1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78" y="4250250"/>
            <a:ext cx="2323481" cy="1546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approach: </a:t>
            </a:r>
            <a:r>
              <a:rPr lang="en-US" dirty="0" err="1" smtClean="0"/>
              <a:t>Traceroute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Issue: Need control over end hosts to run </a:t>
            </a:r>
            <a:r>
              <a:rPr lang="en-US" dirty="0" err="1" smtClean="0"/>
              <a:t>traceroute</a:t>
            </a:r>
            <a:endParaRPr lang="en-US" dirty="0" smtClean="0"/>
          </a:p>
          <a:p>
            <a:pPr lvl="1"/>
            <a:r>
              <a:rPr lang="en-US" dirty="0" smtClean="0"/>
              <a:t>How to get VPs?</a:t>
            </a:r>
          </a:p>
          <a:p>
            <a:r>
              <a:rPr lang="en-US" dirty="0"/>
              <a:t>http://</a:t>
            </a:r>
            <a:r>
              <a:rPr lang="en-US" dirty="0" err="1"/>
              <a:t>www.traceroute.org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Collection of O(100) servers that will run </a:t>
            </a:r>
            <a:r>
              <a:rPr lang="en-US" dirty="0" err="1" smtClean="0"/>
              <a:t>traceroute</a:t>
            </a:r>
            <a:endParaRPr lang="en-US" dirty="0" smtClean="0"/>
          </a:p>
          <a:p>
            <a:pPr lvl="1"/>
            <a:r>
              <a:rPr lang="en-US" dirty="0" smtClean="0"/>
              <a:t>Hosted by ISPs/other network operators (e.g. </a:t>
            </a:r>
            <a:r>
              <a:rPr lang="en-US" dirty="0"/>
              <a:t>u</a:t>
            </a:r>
            <a:r>
              <a:rPr lang="en-US" dirty="0" smtClean="0"/>
              <a:t>niversities)</a:t>
            </a:r>
          </a:p>
          <a:p>
            <a:r>
              <a:rPr lang="en-US" dirty="0" smtClean="0"/>
              <a:t>RIPE Atlas</a:t>
            </a:r>
          </a:p>
          <a:p>
            <a:pPr lvl="1"/>
            <a:r>
              <a:rPr lang="en-US" dirty="0" smtClean="0"/>
              <a:t>Distribute specialized hardware to volunteers</a:t>
            </a:r>
          </a:p>
          <a:p>
            <a:pPr lvl="1"/>
            <a:r>
              <a:rPr lang="en-US" dirty="0"/>
              <a:t>O(1000s) of probes</a:t>
            </a:r>
          </a:p>
          <a:p>
            <a:r>
              <a:rPr lang="en-US" dirty="0" err="1" smtClean="0"/>
              <a:t>Dasu</a:t>
            </a:r>
            <a:endParaRPr lang="en-US" dirty="0" smtClean="0"/>
          </a:p>
          <a:p>
            <a:pPr lvl="1"/>
            <a:r>
              <a:rPr lang="en-US" dirty="0" err="1" smtClean="0"/>
              <a:t>Bittorrent</a:t>
            </a:r>
            <a:r>
              <a:rPr lang="en-US" dirty="0" smtClean="0"/>
              <a:t> plug in that does measurements</a:t>
            </a:r>
          </a:p>
          <a:p>
            <a:pPr lvl="1"/>
            <a:r>
              <a:rPr lang="en-US" dirty="0" smtClean="0"/>
              <a:t>O(200) ASes with </a:t>
            </a:r>
            <a:r>
              <a:rPr lang="en-US" dirty="0" err="1" smtClean="0"/>
              <a:t>Dasu</a:t>
            </a:r>
            <a:r>
              <a:rPr lang="en-US" dirty="0" smtClean="0"/>
              <a:t> clients</a:t>
            </a:r>
            <a:endParaRPr lang="en-US" dirty="0"/>
          </a:p>
        </p:txBody>
      </p:sp>
      <p:pic>
        <p:nvPicPr>
          <p:cNvPr id="5" name="Picture 4" descr="Screen Shot 2014-10-08 at 9.2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5" y="1846046"/>
            <a:ext cx="6557818" cy="37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Where the sidewalk ends (</a:t>
            </a:r>
            <a:r>
              <a:rPr lang="en-CA" sz="3200" dirty="0" err="1" smtClean="0"/>
              <a:t>CoNEXT</a:t>
            </a:r>
            <a:r>
              <a:rPr lang="en-CA" sz="3200" dirty="0" smtClean="0"/>
              <a:t> 2009) (1/2)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Idea: Leverage </a:t>
            </a:r>
            <a:r>
              <a:rPr lang="en-CA" dirty="0" err="1" smtClean="0"/>
              <a:t>traceroutes</a:t>
            </a:r>
            <a:r>
              <a:rPr lang="en-CA" dirty="0" smtClean="0"/>
              <a:t> from P2P clients to extend the AS graph</a:t>
            </a:r>
            <a:endParaRPr lang="en-CA" dirty="0"/>
          </a:p>
        </p:txBody>
      </p:sp>
      <p:sp>
        <p:nvSpPr>
          <p:cNvPr id="9" name="Cloud 8"/>
          <p:cNvSpPr/>
          <p:nvPr/>
        </p:nvSpPr>
        <p:spPr bwMode="auto">
          <a:xfrm>
            <a:off x="3170834" y="4088202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ISP1</a:t>
            </a:r>
            <a:endParaRPr lang="en-US" sz="2000" b="1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43015" y="4496767"/>
            <a:ext cx="11650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 bwMode="auto">
          <a:xfrm>
            <a:off x="2927572" y="2492896"/>
            <a:ext cx="1710660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ISP</a:t>
            </a:r>
            <a:endParaRPr lang="en-US" sz="2000" b="1" dirty="0">
              <a:latin typeface="+mj-lt"/>
            </a:endParaRPr>
          </a:p>
        </p:txBody>
      </p:sp>
      <p:cxnSp>
        <p:nvCxnSpPr>
          <p:cNvPr id="15" name="Straight Arrow Connector 14"/>
          <p:cNvCxnSpPr>
            <a:stCxn id="9" idx="3"/>
            <a:endCxn id="14" idx="1"/>
          </p:cNvCxnSpPr>
          <p:nvPr/>
        </p:nvCxnSpPr>
        <p:spPr>
          <a:xfrm flipV="1">
            <a:off x="3782902" y="3309157"/>
            <a:ext cx="0" cy="82576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11560" y="2504202"/>
            <a:ext cx="1034975" cy="817131"/>
            <a:chOff x="323528" y="3550850"/>
            <a:chExt cx="1034975" cy="817131"/>
          </a:xfrm>
        </p:grpSpPr>
        <p:sp>
          <p:nvSpPr>
            <p:cNvPr id="19" name="Cloud 18"/>
            <p:cNvSpPr/>
            <p:nvPr/>
          </p:nvSpPr>
          <p:spPr bwMode="auto">
            <a:xfrm>
              <a:off x="323528" y="3550850"/>
              <a:ext cx="1034975" cy="8171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20" name="Picture 2" descr="Route-View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5" y="3750405"/>
              <a:ext cx="418019" cy="4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Straight Connector 20"/>
          <p:cNvCxnSpPr>
            <a:stCxn id="19" idx="0"/>
            <a:endCxn id="14" idx="2"/>
          </p:cNvCxnSpPr>
          <p:nvPr/>
        </p:nvCxnSpPr>
        <p:spPr>
          <a:xfrm flipV="1">
            <a:off x="1645673" y="2901462"/>
            <a:ext cx="1287205" cy="1130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560" y="3645024"/>
            <a:ext cx="7848872" cy="7701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 bwMode="auto">
          <a:xfrm>
            <a:off x="5485311" y="4066837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ISP2</a:t>
            </a:r>
            <a:endParaRPr lang="en-US" sz="2000" b="1" dirty="0"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72007" y="4014604"/>
            <a:ext cx="415062" cy="461665"/>
            <a:chOff x="2176595" y="1196752"/>
            <a:chExt cx="589845" cy="564730"/>
          </a:xfrm>
        </p:grpSpPr>
        <p:grpSp>
          <p:nvGrpSpPr>
            <p:cNvPr id="32" name="Group 31"/>
            <p:cNvGrpSpPr/>
            <p:nvPr/>
          </p:nvGrpSpPr>
          <p:grpSpPr>
            <a:xfrm>
              <a:off x="2176595" y="1196752"/>
              <a:ext cx="574554" cy="564730"/>
              <a:chOff x="3124200" y="2795367"/>
              <a:chExt cx="852622" cy="78609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259470" y="2795367"/>
                <a:ext cx="717352" cy="78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$</a:t>
                </a:r>
                <a:endParaRPr lang="en-US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&quot;No&quot; Symbol 34"/>
              <p:cNvSpPr/>
              <p:nvPr/>
            </p:nvSpPr>
            <p:spPr bwMode="auto">
              <a:xfrm>
                <a:off x="3124200" y="2895600"/>
                <a:ext cx="828025" cy="660553"/>
              </a:xfrm>
              <a:prstGeom prst="noSmoking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3" name="&quot;No&quot; Symbol 32"/>
            <p:cNvSpPr/>
            <p:nvPr/>
          </p:nvSpPr>
          <p:spPr bwMode="auto">
            <a:xfrm>
              <a:off x="2208462" y="1268759"/>
              <a:ext cx="557978" cy="474539"/>
            </a:xfrm>
            <a:prstGeom prst="noSmoking">
              <a:avLst>
                <a:gd name="adj" fmla="val 70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49" y="5445223"/>
            <a:ext cx="686197" cy="7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52" y="5373216"/>
            <a:ext cx="686197" cy="7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161275" y="1733331"/>
            <a:ext cx="309634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err="1" smtClean="0"/>
              <a:t>Routeviews</a:t>
            </a:r>
            <a:r>
              <a:rPr lang="en-CA" dirty="0" smtClean="0"/>
              <a:t> will not be able to see this peering link because of “valley free” routing.</a:t>
            </a:r>
            <a:endParaRPr lang="en-CA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343015" y="4496767"/>
            <a:ext cx="116508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0"/>
            <a:endCxn id="9" idx="1"/>
          </p:cNvCxnSpPr>
          <p:nvPr/>
        </p:nvCxnSpPr>
        <p:spPr>
          <a:xfrm flipV="1">
            <a:off x="3536651" y="4904463"/>
            <a:ext cx="246251" cy="46875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0"/>
            <a:endCxn id="30" idx="1"/>
          </p:cNvCxnSpPr>
          <p:nvPr/>
        </p:nvCxnSpPr>
        <p:spPr>
          <a:xfrm flipH="1" flipV="1">
            <a:off x="6097379" y="4883098"/>
            <a:ext cx="268969" cy="56212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30" y="5299527"/>
            <a:ext cx="256493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1600" dirty="0" err="1" smtClean="0"/>
              <a:t>Vuze</a:t>
            </a:r>
            <a:r>
              <a:rPr lang="en-CA" sz="1600" dirty="0" smtClean="0"/>
              <a:t> clients running Ono* plug in (</a:t>
            </a:r>
            <a:r>
              <a:rPr lang="en-CA" sz="1600" dirty="0" err="1" smtClean="0"/>
              <a:t>Dasu</a:t>
            </a:r>
            <a:r>
              <a:rPr lang="en-CA" sz="1600" dirty="0" smtClean="0"/>
              <a:t> predecessor)</a:t>
            </a:r>
          </a:p>
          <a:p>
            <a:r>
              <a:rPr lang="en-CA" sz="1600" dirty="0" smtClean="0"/>
              <a:t>(992K IPs, 3,700 </a:t>
            </a:r>
            <a:r>
              <a:rPr lang="en-CA" sz="1600" dirty="0" err="1" smtClean="0"/>
              <a:t>ASes</a:t>
            </a:r>
            <a:r>
              <a:rPr lang="en-CA" sz="1600" dirty="0" smtClean="0"/>
              <a:t>)</a:t>
            </a:r>
            <a:endParaRPr lang="en-CA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6211669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1600" dirty="0" smtClean="0"/>
              <a:t>*D. </a:t>
            </a:r>
            <a:r>
              <a:rPr lang="en-CA" sz="1600" dirty="0" err="1"/>
              <a:t>Choffnes</a:t>
            </a:r>
            <a:r>
              <a:rPr lang="en-CA" sz="1600" dirty="0"/>
              <a:t> and </a:t>
            </a:r>
            <a:r>
              <a:rPr lang="en-CA" sz="1600" dirty="0" smtClean="0"/>
              <a:t>F. </a:t>
            </a:r>
            <a:r>
              <a:rPr lang="en-CA" sz="1600" dirty="0"/>
              <a:t>Bustamante. </a:t>
            </a:r>
            <a:r>
              <a:rPr lang="en-CA" sz="1600" b="1" dirty="0"/>
              <a:t>Taming the Torrent: A practical approach to reducing cross-ISP traffic in P2P systems</a:t>
            </a:r>
            <a:r>
              <a:rPr lang="en-CA" sz="1600" dirty="0"/>
              <a:t>, </a:t>
            </a:r>
            <a:r>
              <a:rPr lang="en-CA" sz="1600" i="1" dirty="0" smtClean="0"/>
              <a:t>SIGCOMM 2008</a:t>
            </a:r>
            <a:r>
              <a:rPr lang="en-CA" sz="1600" dirty="0" smtClean="0"/>
              <a:t>.</a:t>
            </a:r>
            <a:endParaRPr lang="en-CA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574261" y="5604980"/>
            <a:ext cx="619291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3756991" y="4552424"/>
            <a:ext cx="2435087" cy="933976"/>
          </a:xfrm>
          <a:custGeom>
            <a:avLst/>
            <a:gdLst>
              <a:gd name="connsiteX0" fmla="*/ 0 w 2435087"/>
              <a:gd name="connsiteY0" fmla="*/ 933976 h 933976"/>
              <a:gd name="connsiteX1" fmla="*/ 397566 w 2435087"/>
              <a:gd name="connsiteY1" fmla="*/ 138846 h 933976"/>
              <a:gd name="connsiteX2" fmla="*/ 1938131 w 2435087"/>
              <a:gd name="connsiteY2" fmla="*/ 69272 h 933976"/>
              <a:gd name="connsiteX3" fmla="*/ 2435087 w 2435087"/>
              <a:gd name="connsiteY3" fmla="*/ 864402 h 933976"/>
              <a:gd name="connsiteX4" fmla="*/ 2435087 w 2435087"/>
              <a:gd name="connsiteY4" fmla="*/ 864402 h 93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7" h="933976">
                <a:moveTo>
                  <a:pt x="0" y="933976"/>
                </a:moveTo>
                <a:cubicBezTo>
                  <a:pt x="37272" y="608469"/>
                  <a:pt x="74544" y="282963"/>
                  <a:pt x="397566" y="138846"/>
                </a:cubicBezTo>
                <a:cubicBezTo>
                  <a:pt x="720588" y="-5271"/>
                  <a:pt x="1598544" y="-51654"/>
                  <a:pt x="1938131" y="69272"/>
                </a:cubicBezTo>
                <a:cubicBezTo>
                  <a:pt x="2277718" y="190198"/>
                  <a:pt x="2435087" y="864402"/>
                  <a:pt x="2435087" y="864402"/>
                </a:cubicBezTo>
                <a:lnTo>
                  <a:pt x="2435087" y="864402"/>
                </a:lnTo>
              </a:path>
            </a:pathLst>
          </a:custGeom>
          <a:ln w="57150">
            <a:solidFill>
              <a:schemeClr val="accent5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TextBox 53"/>
          <p:cNvSpPr txBox="1"/>
          <p:nvPr/>
        </p:nvSpPr>
        <p:spPr>
          <a:xfrm>
            <a:off x="107504" y="3789040"/>
            <a:ext cx="295232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As part of Ono these clients randomly </a:t>
            </a:r>
            <a:r>
              <a:rPr lang="en-CA" dirty="0" err="1" smtClean="0"/>
              <a:t>traceroute</a:t>
            </a:r>
            <a:r>
              <a:rPr lang="en-CA" dirty="0" smtClean="0"/>
              <a:t> to other (nearby) peers.</a:t>
            </a:r>
            <a:endParaRPr lang="en-CA" dirty="0"/>
          </a:p>
        </p:txBody>
      </p:sp>
      <p:sp>
        <p:nvSpPr>
          <p:cNvPr id="55" name="TextBox 54"/>
          <p:cNvSpPr txBox="1"/>
          <p:nvPr/>
        </p:nvSpPr>
        <p:spPr>
          <a:xfrm>
            <a:off x="5339748" y="1477233"/>
            <a:ext cx="2399058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Mock </a:t>
            </a:r>
            <a:r>
              <a:rPr lang="en-CA" dirty="0" err="1" smtClean="0"/>
              <a:t>traceroute</a:t>
            </a:r>
            <a:r>
              <a:rPr lang="en-CA" dirty="0" smtClean="0"/>
              <a:t>:</a:t>
            </a:r>
          </a:p>
          <a:p>
            <a:r>
              <a:rPr lang="en-CA" dirty="0" smtClean="0"/>
              <a:t>IP ISP 1 (client1)</a:t>
            </a:r>
          </a:p>
          <a:p>
            <a:r>
              <a:rPr lang="en-CA" dirty="0" smtClean="0"/>
              <a:t>…</a:t>
            </a:r>
          </a:p>
          <a:p>
            <a:r>
              <a:rPr lang="en-CA" dirty="0" smtClean="0"/>
              <a:t>IP ISP 1 (router)</a:t>
            </a:r>
          </a:p>
          <a:p>
            <a:r>
              <a:rPr lang="en-CA" dirty="0" smtClean="0"/>
              <a:t>IP ISP 2 (router)</a:t>
            </a:r>
          </a:p>
          <a:p>
            <a:r>
              <a:rPr lang="en-CA" dirty="0" smtClean="0"/>
              <a:t>…</a:t>
            </a:r>
          </a:p>
          <a:p>
            <a:r>
              <a:rPr lang="en-CA" dirty="0" smtClean="0"/>
              <a:t>IP ISP 2 (client2)</a:t>
            </a:r>
          </a:p>
          <a:p>
            <a:endParaRPr lang="en-CA" dirty="0"/>
          </a:p>
        </p:txBody>
      </p:sp>
      <p:sp>
        <p:nvSpPr>
          <p:cNvPr id="56" name="TextBox 55"/>
          <p:cNvSpPr txBox="1"/>
          <p:nvPr/>
        </p:nvSpPr>
        <p:spPr>
          <a:xfrm>
            <a:off x="2851677" y="1733331"/>
            <a:ext cx="211291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NB: going from </a:t>
            </a:r>
            <a:r>
              <a:rPr lang="en-CA" dirty="0" err="1" smtClean="0"/>
              <a:t>traceroute</a:t>
            </a:r>
            <a:r>
              <a:rPr lang="en-CA" dirty="0" smtClean="0"/>
              <a:t> to AS connectivity is non-trivial!</a:t>
            </a:r>
            <a:endParaRPr lang="en-CA" dirty="0"/>
          </a:p>
        </p:txBody>
      </p:sp>
      <p:sp>
        <p:nvSpPr>
          <p:cNvPr id="57" name="Left Brace 56"/>
          <p:cNvSpPr/>
          <p:nvPr/>
        </p:nvSpPr>
        <p:spPr>
          <a:xfrm>
            <a:off x="4974535" y="1477233"/>
            <a:ext cx="365214" cy="2311807"/>
          </a:xfrm>
          <a:prstGeom prst="leftBrac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2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6" grpId="0" animBg="1"/>
      <p:bldP spid="46" grpId="1" animBg="1"/>
      <p:bldP spid="47" grpId="0" animBg="1"/>
      <p:bldP spid="47" grpId="1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Where the sidewalk ends (</a:t>
            </a:r>
            <a:r>
              <a:rPr lang="en-CA" sz="3200" dirty="0" err="1"/>
              <a:t>CoNEXT</a:t>
            </a:r>
            <a:r>
              <a:rPr lang="en-CA" sz="3200" dirty="0"/>
              <a:t> 2009) </a:t>
            </a:r>
            <a:r>
              <a:rPr lang="en-CA" sz="3200" dirty="0" smtClean="0"/>
              <a:t>(2/2</a:t>
            </a:r>
            <a:r>
              <a:rPr lang="en-CA" sz="3200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23,914 </a:t>
            </a:r>
            <a:r>
              <a:rPr lang="en-CA" b="1" dirty="0" smtClean="0"/>
              <a:t>new</a:t>
            </a:r>
            <a:r>
              <a:rPr lang="en-CA" dirty="0" smtClean="0"/>
              <a:t> AS links</a:t>
            </a:r>
          </a:p>
          <a:p>
            <a:r>
              <a:rPr lang="en-CA" dirty="0" smtClean="0"/>
              <a:t>13% more customer provider links</a:t>
            </a:r>
          </a:p>
          <a:p>
            <a:r>
              <a:rPr lang="en-C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41% more peering links</a:t>
            </a:r>
          </a:p>
          <a:p>
            <a:pPr lvl="1"/>
            <a:endParaRPr lang="en-C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60" y="1844824"/>
            <a:ext cx="4519536" cy="34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2924944"/>
            <a:ext cx="87235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Tier 1s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1660158"/>
            <a:ext cx="89479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“stubs”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92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Approach: Transit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Motivation: </a:t>
            </a:r>
            <a:r>
              <a:rPr lang="en-US" dirty="0" err="1" smtClean="0"/>
              <a:t>Traceroute</a:t>
            </a:r>
            <a:r>
              <a:rPr lang="en-US" dirty="0" smtClean="0"/>
              <a:t>/BGP monitors will only show us paths that are in use…</a:t>
            </a:r>
          </a:p>
          <a:p>
            <a:pPr lvl="1"/>
            <a:r>
              <a:rPr lang="en-US" dirty="0" smtClean="0"/>
              <a:t>… not full connectivity</a:t>
            </a:r>
          </a:p>
          <a:p>
            <a:r>
              <a:rPr lang="en-US" dirty="0" smtClean="0"/>
              <a:t>Need to explore back up paths to find all the full AS-level topology</a:t>
            </a:r>
          </a:p>
          <a:p>
            <a:r>
              <a:rPr lang="en-US" dirty="0" smtClean="0"/>
              <a:t>Transit Portal solution: </a:t>
            </a:r>
          </a:p>
          <a:p>
            <a:pPr lvl="1"/>
            <a:r>
              <a:rPr lang="en-US" dirty="0" smtClean="0"/>
              <a:t>AS + Prefix controlled by researchers</a:t>
            </a:r>
          </a:p>
          <a:p>
            <a:pPr lvl="1"/>
            <a:r>
              <a:rPr lang="en-US" dirty="0" smtClean="0"/>
              <a:t>Border of the research AS made up by participating institutions</a:t>
            </a:r>
          </a:p>
          <a:p>
            <a:pPr lvl="1"/>
            <a:r>
              <a:rPr lang="en-US" dirty="0" err="1" smtClean="0"/>
              <a:t>BGPMux</a:t>
            </a:r>
            <a:r>
              <a:rPr lang="en-US" dirty="0" smtClean="0"/>
              <a:t> at each institution acts as border router, multiplexes TP users, sends BGP updates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2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Portal Coverage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(SBU coming soon!)</a:t>
            </a:r>
            <a:endParaRPr lang="en-US" dirty="0"/>
          </a:p>
        </p:txBody>
      </p:sp>
      <p:pic>
        <p:nvPicPr>
          <p:cNvPr id="5" name="Picture 4" descr="Screen Shot 2014-10-10 at 1.4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323"/>
            <a:ext cx="9144000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TP to explore connectivity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idea as LIFEGUARD …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02526" y="2593474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6" name="Cloud 5"/>
          <p:cNvSpPr/>
          <p:nvPr/>
        </p:nvSpPr>
        <p:spPr>
          <a:xfrm>
            <a:off x="4136191" y="4042612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7" name="Cloud 6"/>
          <p:cNvSpPr/>
          <p:nvPr/>
        </p:nvSpPr>
        <p:spPr>
          <a:xfrm>
            <a:off x="3922294" y="5526505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8" name="Cloud 7"/>
          <p:cNvSpPr/>
          <p:nvPr/>
        </p:nvSpPr>
        <p:spPr>
          <a:xfrm>
            <a:off x="6408821" y="3989138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210" y="5400842"/>
            <a:ext cx="1016000" cy="4678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2" name="Isosceles Triangle 11"/>
          <p:cNvSpPr/>
          <p:nvPr/>
        </p:nvSpPr>
        <p:spPr>
          <a:xfrm>
            <a:off x="7980947" y="2219158"/>
            <a:ext cx="548106" cy="57484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3053" y="28073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> VP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8" idx="3"/>
            <a:endCxn id="5" idx="0"/>
          </p:cNvCxnSpPr>
          <p:nvPr/>
        </p:nvCxnSpPr>
        <p:spPr>
          <a:xfrm flipH="1" flipV="1">
            <a:off x="4571109" y="2974474"/>
            <a:ext cx="2372449" cy="1058232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6" idx="0"/>
          </p:cNvCxnSpPr>
          <p:nvPr/>
        </p:nvCxnSpPr>
        <p:spPr>
          <a:xfrm flipH="1">
            <a:off x="5204774" y="4370138"/>
            <a:ext cx="1207364" cy="53474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7" idx="0"/>
          </p:cNvCxnSpPr>
          <p:nvPr/>
        </p:nvCxnSpPr>
        <p:spPr>
          <a:xfrm flipH="1">
            <a:off x="4990877" y="4750327"/>
            <a:ext cx="1952681" cy="1157178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10" idx="1"/>
          </p:cNvCxnSpPr>
          <p:nvPr/>
        </p:nvCxnSpPr>
        <p:spPr>
          <a:xfrm flipH="1" flipV="1">
            <a:off x="1494590" y="4996305"/>
            <a:ext cx="2431021" cy="91120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0" idx="0"/>
          </p:cNvCxnSpPr>
          <p:nvPr/>
        </p:nvCxnSpPr>
        <p:spPr>
          <a:xfrm flipH="1">
            <a:off x="2028436" y="4423612"/>
            <a:ext cx="2111072" cy="192504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10" idx="3"/>
          </p:cNvCxnSpPr>
          <p:nvPr/>
        </p:nvCxnSpPr>
        <p:spPr>
          <a:xfrm flipH="1">
            <a:off x="1494590" y="2974474"/>
            <a:ext cx="2011253" cy="130421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0"/>
          </p:cNvCxnSpPr>
          <p:nvPr/>
        </p:nvCxnSpPr>
        <p:spPr>
          <a:xfrm flipH="1">
            <a:off x="842210" y="4705684"/>
            <a:ext cx="360948" cy="695158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521368" y="2967789"/>
            <a:ext cx="1577473" cy="628316"/>
          </a:xfrm>
          <a:prstGeom prst="wedgeRectCallout">
            <a:avLst>
              <a:gd name="adj1" fmla="val -6290"/>
              <a:gd name="adj2" fmla="val 14959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5098715" y="1609557"/>
            <a:ext cx="1577473" cy="628316"/>
          </a:xfrm>
          <a:prstGeom prst="wedgeRectCallout">
            <a:avLst>
              <a:gd name="adj1" fmla="val -74087"/>
              <a:gd name="adj2" fmla="val 126189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5050589" y="2911641"/>
            <a:ext cx="1577473" cy="628316"/>
          </a:xfrm>
          <a:prstGeom prst="wedgeRectCallout">
            <a:avLst>
              <a:gd name="adj1" fmla="val -74087"/>
              <a:gd name="adj2" fmla="val 126189"/>
            </a:avLst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>
          <a:xfrm>
            <a:off x="5817936" y="5777831"/>
            <a:ext cx="1577473" cy="628316"/>
          </a:xfrm>
          <a:prstGeom prst="wedgeRectCallout">
            <a:avLst>
              <a:gd name="adj1" fmla="val -95273"/>
              <a:gd name="adj2" fmla="val 1342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7456904" y="4890169"/>
            <a:ext cx="1577473" cy="628316"/>
          </a:xfrm>
          <a:prstGeom prst="wedgeRectCallout">
            <a:avLst>
              <a:gd name="adj1" fmla="val -49511"/>
              <a:gd name="adj2" fmla="val -9934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A, B,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938421" y="3088102"/>
            <a:ext cx="6109368" cy="1122951"/>
          </a:xfrm>
          <a:custGeom>
            <a:avLst/>
            <a:gdLst>
              <a:gd name="connsiteX0" fmla="*/ 6109368 w 6109368"/>
              <a:gd name="connsiteY0" fmla="*/ 106951 h 1122951"/>
              <a:gd name="connsiteX1" fmla="*/ 5160211 w 6109368"/>
              <a:gd name="connsiteY1" fmla="*/ 1109582 h 1122951"/>
              <a:gd name="connsiteX2" fmla="*/ 2085474 w 6109368"/>
              <a:gd name="connsiteY2" fmla="*/ 3 h 1122951"/>
              <a:gd name="connsiteX3" fmla="*/ 0 w 6109368"/>
              <a:gd name="connsiteY3" fmla="*/ 1122951 h 1122951"/>
              <a:gd name="connsiteX4" fmla="*/ 0 w 6109368"/>
              <a:gd name="connsiteY4" fmla="*/ 1122951 h 112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368" h="1122951">
                <a:moveTo>
                  <a:pt x="6109368" y="106951"/>
                </a:moveTo>
                <a:cubicBezTo>
                  <a:pt x="5970114" y="617179"/>
                  <a:pt x="5830860" y="1127407"/>
                  <a:pt x="5160211" y="1109582"/>
                </a:cubicBezTo>
                <a:cubicBezTo>
                  <a:pt x="4489562" y="1091757"/>
                  <a:pt x="2945509" y="-2225"/>
                  <a:pt x="2085474" y="3"/>
                </a:cubicBezTo>
                <a:cubicBezTo>
                  <a:pt x="1225439" y="2231"/>
                  <a:pt x="0" y="1122951"/>
                  <a:pt x="0" y="1122951"/>
                </a:cubicBezTo>
                <a:lnTo>
                  <a:pt x="0" y="1122951"/>
                </a:lnTo>
              </a:path>
            </a:pathLst>
          </a:custGeom>
          <a:ln w="57150" cmpd="sng"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959853" y="4235116"/>
            <a:ext cx="1069474" cy="762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37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TP to explore connectivity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idea as LIFEGUARD …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02526" y="2593474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6" name="Cloud 5"/>
          <p:cNvSpPr/>
          <p:nvPr/>
        </p:nvSpPr>
        <p:spPr>
          <a:xfrm>
            <a:off x="4136191" y="4042612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7" name="Cloud 6"/>
          <p:cNvSpPr/>
          <p:nvPr/>
        </p:nvSpPr>
        <p:spPr>
          <a:xfrm>
            <a:off x="3922294" y="5526505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8" name="Cloud 7"/>
          <p:cNvSpPr/>
          <p:nvPr/>
        </p:nvSpPr>
        <p:spPr>
          <a:xfrm>
            <a:off x="6408821" y="3989138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210" y="5400842"/>
            <a:ext cx="1016000" cy="4678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2" name="Isosceles Triangle 11"/>
          <p:cNvSpPr/>
          <p:nvPr/>
        </p:nvSpPr>
        <p:spPr>
          <a:xfrm>
            <a:off x="7980947" y="2219158"/>
            <a:ext cx="548106" cy="57484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3053" y="28073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> VP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8" idx="3"/>
            <a:endCxn id="5" idx="0"/>
          </p:cNvCxnSpPr>
          <p:nvPr/>
        </p:nvCxnSpPr>
        <p:spPr>
          <a:xfrm flipH="1" flipV="1">
            <a:off x="4571109" y="2974474"/>
            <a:ext cx="2372449" cy="1058232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6" idx="0"/>
          </p:cNvCxnSpPr>
          <p:nvPr/>
        </p:nvCxnSpPr>
        <p:spPr>
          <a:xfrm flipH="1">
            <a:off x="5204774" y="4370138"/>
            <a:ext cx="1207364" cy="53474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7" idx="0"/>
          </p:cNvCxnSpPr>
          <p:nvPr/>
        </p:nvCxnSpPr>
        <p:spPr>
          <a:xfrm flipH="1">
            <a:off x="4990877" y="4750327"/>
            <a:ext cx="1952681" cy="1157178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10" idx="1"/>
          </p:cNvCxnSpPr>
          <p:nvPr/>
        </p:nvCxnSpPr>
        <p:spPr>
          <a:xfrm flipH="1" flipV="1">
            <a:off x="1494590" y="4996305"/>
            <a:ext cx="2431021" cy="91120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0" idx="0"/>
          </p:cNvCxnSpPr>
          <p:nvPr/>
        </p:nvCxnSpPr>
        <p:spPr>
          <a:xfrm flipH="1">
            <a:off x="2028436" y="4423612"/>
            <a:ext cx="2111072" cy="192504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10" idx="3"/>
          </p:cNvCxnSpPr>
          <p:nvPr/>
        </p:nvCxnSpPr>
        <p:spPr>
          <a:xfrm flipH="1">
            <a:off x="1494590" y="2974474"/>
            <a:ext cx="2011253" cy="130421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0"/>
          </p:cNvCxnSpPr>
          <p:nvPr/>
        </p:nvCxnSpPr>
        <p:spPr>
          <a:xfrm flipH="1">
            <a:off x="842210" y="4705684"/>
            <a:ext cx="360948" cy="695158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521368" y="2967789"/>
            <a:ext cx="1577473" cy="628316"/>
          </a:xfrm>
          <a:prstGeom prst="wedgeRectCallout">
            <a:avLst>
              <a:gd name="adj1" fmla="val -6290"/>
              <a:gd name="adj2" fmla="val 14959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TP, B,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5050589" y="2911641"/>
            <a:ext cx="1577473" cy="628316"/>
          </a:xfrm>
          <a:prstGeom prst="wedgeRectCallout">
            <a:avLst>
              <a:gd name="adj1" fmla="val -74087"/>
              <a:gd name="adj2" fmla="val 126189"/>
            </a:avLst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, TP, B,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>
          <a:xfrm>
            <a:off x="5817936" y="5777831"/>
            <a:ext cx="1577473" cy="628316"/>
          </a:xfrm>
          <a:prstGeom prst="wedgeRectCallout">
            <a:avLst>
              <a:gd name="adj1" fmla="val -95273"/>
              <a:gd name="adj2" fmla="val 1342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D, TP, B,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7456904" y="4890169"/>
            <a:ext cx="1577473" cy="628316"/>
          </a:xfrm>
          <a:prstGeom prst="wedgeRectCallout">
            <a:avLst>
              <a:gd name="adj1" fmla="val -49511"/>
              <a:gd name="adj2" fmla="val -9934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A, C, TP, B,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959853" y="4235116"/>
            <a:ext cx="1069474" cy="762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TP</a:t>
            </a:r>
            <a:endParaRPr lang="en-US" sz="3600" dirty="0"/>
          </a:p>
        </p:txBody>
      </p:sp>
      <p:sp>
        <p:nvSpPr>
          <p:cNvPr id="9" name="Freeform 8"/>
          <p:cNvSpPr/>
          <p:nvPr/>
        </p:nvSpPr>
        <p:spPr>
          <a:xfrm>
            <a:off x="1991895" y="3195053"/>
            <a:ext cx="6162842" cy="1564105"/>
          </a:xfrm>
          <a:custGeom>
            <a:avLst/>
            <a:gdLst>
              <a:gd name="connsiteX0" fmla="*/ 6162842 w 6162842"/>
              <a:gd name="connsiteY0" fmla="*/ 0 h 1564105"/>
              <a:gd name="connsiteX1" fmla="*/ 4598737 w 6162842"/>
              <a:gd name="connsiteY1" fmla="*/ 1163052 h 1564105"/>
              <a:gd name="connsiteX2" fmla="*/ 0 w 6162842"/>
              <a:gd name="connsiteY2" fmla="*/ 1564105 h 1564105"/>
              <a:gd name="connsiteX3" fmla="*/ 0 w 6162842"/>
              <a:gd name="connsiteY3" fmla="*/ 1564105 h 1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842" h="1564105">
                <a:moveTo>
                  <a:pt x="6162842" y="0"/>
                </a:moveTo>
                <a:cubicBezTo>
                  <a:pt x="5894359" y="451184"/>
                  <a:pt x="5625877" y="902368"/>
                  <a:pt x="4598737" y="1163052"/>
                </a:cubicBezTo>
                <a:cubicBezTo>
                  <a:pt x="3571597" y="1423736"/>
                  <a:pt x="0" y="1564105"/>
                  <a:pt x="0" y="1564105"/>
                </a:cubicBezTo>
                <a:lnTo>
                  <a:pt x="0" y="1564105"/>
                </a:lnTo>
              </a:path>
            </a:pathLst>
          </a:custGeom>
          <a:ln w="76200" cmpd="sng">
            <a:solidFill>
              <a:srgbClr val="EB6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TP to explore connectivity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idea as LIFEGUARD …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02526" y="2593474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6" name="Cloud 5"/>
          <p:cNvSpPr/>
          <p:nvPr/>
        </p:nvSpPr>
        <p:spPr>
          <a:xfrm>
            <a:off x="4136191" y="4042612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7" name="Cloud 6"/>
          <p:cNvSpPr/>
          <p:nvPr/>
        </p:nvSpPr>
        <p:spPr>
          <a:xfrm>
            <a:off x="3922294" y="5526505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8" name="Cloud 7"/>
          <p:cNvSpPr/>
          <p:nvPr/>
        </p:nvSpPr>
        <p:spPr>
          <a:xfrm>
            <a:off x="6408821" y="3989138"/>
            <a:ext cx="1069474" cy="762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210" y="5400842"/>
            <a:ext cx="1016000" cy="4678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2" name="Isosceles Triangle 11"/>
          <p:cNvSpPr/>
          <p:nvPr/>
        </p:nvSpPr>
        <p:spPr>
          <a:xfrm>
            <a:off x="7980947" y="2219158"/>
            <a:ext cx="548106" cy="57484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3053" y="28073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> VP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8" idx="3"/>
            <a:endCxn id="5" idx="0"/>
          </p:cNvCxnSpPr>
          <p:nvPr/>
        </p:nvCxnSpPr>
        <p:spPr>
          <a:xfrm flipH="1" flipV="1">
            <a:off x="4571109" y="2974474"/>
            <a:ext cx="2372449" cy="1058232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6" idx="0"/>
          </p:cNvCxnSpPr>
          <p:nvPr/>
        </p:nvCxnSpPr>
        <p:spPr>
          <a:xfrm flipH="1">
            <a:off x="5204774" y="4370138"/>
            <a:ext cx="1207364" cy="53474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7" idx="0"/>
          </p:cNvCxnSpPr>
          <p:nvPr/>
        </p:nvCxnSpPr>
        <p:spPr>
          <a:xfrm flipH="1">
            <a:off x="4990877" y="4750327"/>
            <a:ext cx="1952681" cy="1157178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10" idx="1"/>
          </p:cNvCxnSpPr>
          <p:nvPr/>
        </p:nvCxnSpPr>
        <p:spPr>
          <a:xfrm flipH="1" flipV="1">
            <a:off x="1494590" y="4996305"/>
            <a:ext cx="2431021" cy="91120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0" idx="0"/>
          </p:cNvCxnSpPr>
          <p:nvPr/>
        </p:nvCxnSpPr>
        <p:spPr>
          <a:xfrm flipH="1">
            <a:off x="2028436" y="4423612"/>
            <a:ext cx="2111072" cy="192504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10" idx="3"/>
          </p:cNvCxnSpPr>
          <p:nvPr/>
        </p:nvCxnSpPr>
        <p:spPr>
          <a:xfrm flipH="1">
            <a:off x="1494590" y="2974474"/>
            <a:ext cx="2011253" cy="130421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0"/>
          </p:cNvCxnSpPr>
          <p:nvPr/>
        </p:nvCxnSpPr>
        <p:spPr>
          <a:xfrm flipH="1">
            <a:off x="842210" y="4705684"/>
            <a:ext cx="360948" cy="695158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521368" y="2967789"/>
            <a:ext cx="1577473" cy="628316"/>
          </a:xfrm>
          <a:prstGeom prst="wedgeRectCallout">
            <a:avLst>
              <a:gd name="adj1" fmla="val -6290"/>
              <a:gd name="adj2" fmla="val 14959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TP, B, C,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>
          <a:xfrm>
            <a:off x="5817936" y="5777831"/>
            <a:ext cx="1577473" cy="628316"/>
          </a:xfrm>
          <a:prstGeom prst="wedgeRectCallout">
            <a:avLst>
              <a:gd name="adj1" fmla="val -95273"/>
              <a:gd name="adj2" fmla="val 1342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D, TP, B, C,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7152106" y="4890169"/>
            <a:ext cx="1882272" cy="628316"/>
          </a:xfrm>
          <a:prstGeom prst="wedgeRectCallout">
            <a:avLst>
              <a:gd name="adj1" fmla="val -49511"/>
              <a:gd name="adj2" fmla="val -99343"/>
            </a:avLst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A, D, TP, B, C TP</a:t>
            </a:r>
          </a:p>
          <a:p>
            <a:pPr algn="ctr"/>
            <a:r>
              <a:rPr lang="en-US" dirty="0" smtClean="0"/>
              <a:t>Prefix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959853" y="4235116"/>
            <a:ext cx="1069474" cy="762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TP</a:t>
            </a:r>
            <a:endParaRPr lang="en-US" sz="3600" dirty="0"/>
          </a:p>
        </p:txBody>
      </p:sp>
      <p:sp>
        <p:nvSpPr>
          <p:cNvPr id="14" name="Freeform 13"/>
          <p:cNvSpPr/>
          <p:nvPr/>
        </p:nvSpPr>
        <p:spPr>
          <a:xfrm>
            <a:off x="1858211" y="3275263"/>
            <a:ext cx="6162842" cy="2358935"/>
          </a:xfrm>
          <a:custGeom>
            <a:avLst/>
            <a:gdLst>
              <a:gd name="connsiteX0" fmla="*/ 6162842 w 6162842"/>
              <a:gd name="connsiteY0" fmla="*/ 0 h 2358935"/>
              <a:gd name="connsiteX1" fmla="*/ 5267157 w 6162842"/>
              <a:gd name="connsiteY1" fmla="*/ 989263 h 2358935"/>
              <a:gd name="connsiteX2" fmla="*/ 2499894 w 6162842"/>
              <a:gd name="connsiteY2" fmla="*/ 2352842 h 2358935"/>
              <a:gd name="connsiteX3" fmla="*/ 0 w 6162842"/>
              <a:gd name="connsiteY3" fmla="*/ 1524000 h 2358935"/>
              <a:gd name="connsiteX4" fmla="*/ 0 w 6162842"/>
              <a:gd name="connsiteY4" fmla="*/ 1524000 h 235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842" h="2358935">
                <a:moveTo>
                  <a:pt x="6162842" y="0"/>
                </a:moveTo>
                <a:cubicBezTo>
                  <a:pt x="6020245" y="298561"/>
                  <a:pt x="5877648" y="597123"/>
                  <a:pt x="5267157" y="989263"/>
                </a:cubicBezTo>
                <a:cubicBezTo>
                  <a:pt x="4656666" y="1381403"/>
                  <a:pt x="3377753" y="2263719"/>
                  <a:pt x="2499894" y="2352842"/>
                </a:cubicBezTo>
                <a:cubicBezTo>
                  <a:pt x="1622034" y="2441965"/>
                  <a:pt x="0" y="1524000"/>
                  <a:pt x="0" y="1524000"/>
                </a:cubicBezTo>
                <a:lnTo>
                  <a:pt x="0" y="1524000"/>
                </a:lnTo>
              </a:path>
            </a:pathLst>
          </a:custGeom>
          <a:ln w="76200" cmpd="sng">
            <a:solidFill>
              <a:srgbClr val="EB6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07263"/>
            <a:ext cx="9144000" cy="9491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a simplified view … </a:t>
            </a:r>
          </a:p>
          <a:p>
            <a:pPr algn="ctr"/>
            <a:r>
              <a:rPr lang="en-US" sz="2400" dirty="0" smtClean="0"/>
              <a:t>in reality AS prepending to keep path lengths from impacting decisions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6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7" grpId="0" animBg="1"/>
      <p:bldP spid="37" grpId="1" animBg="1"/>
      <p:bldP spid="38" grpId="0" animBg="1"/>
      <p:bldP spid="14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isn’t the end of the story…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ASes may have more complex business relationships</a:t>
            </a:r>
          </a:p>
          <a:p>
            <a:pPr lvl="1"/>
            <a:r>
              <a:rPr lang="en-US" dirty="0" smtClean="0"/>
              <a:t>Geographic relationships</a:t>
            </a:r>
          </a:p>
          <a:p>
            <a:pPr lvl="2"/>
            <a:r>
              <a:rPr lang="en-US" dirty="0" smtClean="0"/>
              <a:t>E.g., peer in one region, provider in another</a:t>
            </a:r>
          </a:p>
          <a:p>
            <a:pPr lvl="1"/>
            <a:r>
              <a:rPr lang="en-US" dirty="0" smtClean="0"/>
              <a:t>Per-prefix relationships</a:t>
            </a:r>
          </a:p>
          <a:p>
            <a:pPr lvl="2"/>
            <a:r>
              <a:rPr lang="en-US" dirty="0" smtClean="0"/>
              <a:t>E.g., Amazon announcing a prefix to a specific provider</a:t>
            </a:r>
          </a:p>
          <a:p>
            <a:pPr lvl="3"/>
            <a:r>
              <a:rPr lang="en-US" dirty="0" smtClean="0"/>
              <a:t>AS14618 enterprise portion of Amazon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18947" y="5001917"/>
            <a:ext cx="1128853" cy="399781"/>
          </a:xfrm>
          <a:prstGeom prst="ellipse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"/>
                <a:cs typeface="Times"/>
              </a:rPr>
              <a:t>14618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13350" y="5001917"/>
            <a:ext cx="1128853" cy="399781"/>
          </a:xfrm>
          <a:prstGeom prst="ellipse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"/>
                <a:cs typeface="Times"/>
              </a:rPr>
              <a:t>16509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7" name="Straight Arrow Connector 6"/>
          <p:cNvCxnSpPr>
            <a:stCxn id="5" idx="2"/>
            <a:endCxn id="6" idx="6"/>
          </p:cNvCxnSpPr>
          <p:nvPr/>
        </p:nvCxnSpPr>
        <p:spPr>
          <a:xfrm flipH="1">
            <a:off x="5942203" y="5201808"/>
            <a:ext cx="37674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72377" y="5387198"/>
            <a:ext cx="1128853" cy="3997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"/>
                <a:cs typeface="Times"/>
              </a:rPr>
              <a:t>4755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72377" y="4692999"/>
            <a:ext cx="1128853" cy="399781"/>
          </a:xfrm>
          <a:prstGeom prst="ellipse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"/>
                <a:cs typeface="Times"/>
              </a:rPr>
              <a:t>2914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3803" y="5054766"/>
            <a:ext cx="1128853" cy="399781"/>
          </a:xfrm>
          <a:prstGeom prst="ellipse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"/>
                <a:cs typeface="Times"/>
              </a:rPr>
              <a:t>6453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1" name="Straight Arrow Connector 10"/>
          <p:cNvCxnSpPr>
            <a:stCxn id="6" idx="1"/>
            <a:endCxn id="9" idx="6"/>
          </p:cNvCxnSpPr>
          <p:nvPr/>
        </p:nvCxnSpPr>
        <p:spPr>
          <a:xfrm flipH="1" flipV="1">
            <a:off x="4601230" y="4892890"/>
            <a:ext cx="377437" cy="16757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8" idx="6"/>
          </p:cNvCxnSpPr>
          <p:nvPr/>
        </p:nvCxnSpPr>
        <p:spPr>
          <a:xfrm flipH="1">
            <a:off x="4601230" y="5343151"/>
            <a:ext cx="377437" cy="24393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0" idx="5"/>
          </p:cNvCxnSpPr>
          <p:nvPr/>
        </p:nvCxnSpPr>
        <p:spPr>
          <a:xfrm flipH="1" flipV="1">
            <a:off x="3247339" y="5396000"/>
            <a:ext cx="225038" cy="19108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0" idx="7"/>
          </p:cNvCxnSpPr>
          <p:nvPr/>
        </p:nvCxnSpPr>
        <p:spPr>
          <a:xfrm flipH="1">
            <a:off x="3247339" y="4892890"/>
            <a:ext cx="225038" cy="22042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979919" y="4440265"/>
            <a:ext cx="4339026" cy="1387474"/>
          </a:xfrm>
          <a:custGeom>
            <a:avLst/>
            <a:gdLst>
              <a:gd name="connsiteX0" fmla="*/ 2351814 w 5385605"/>
              <a:gd name="connsiteY0" fmla="*/ 1511710 h 1511710"/>
              <a:gd name="connsiteX1" fmla="*/ 38 w 5385605"/>
              <a:gd name="connsiteY1" fmla="*/ 923798 h 1511710"/>
              <a:gd name="connsiteX2" fmla="*/ 2398849 w 5385605"/>
              <a:gd name="connsiteY2" fmla="*/ 6654 h 1511710"/>
              <a:gd name="connsiteX3" fmla="*/ 4209717 w 5385605"/>
              <a:gd name="connsiteY3" fmla="*/ 512259 h 1511710"/>
              <a:gd name="connsiteX4" fmla="*/ 5385605 w 5385605"/>
              <a:gd name="connsiteY4" fmla="*/ 559292 h 1511710"/>
              <a:gd name="connsiteX5" fmla="*/ 5385605 w 5385605"/>
              <a:gd name="connsiteY5" fmla="*/ 559292 h 151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5605" h="1511710">
                <a:moveTo>
                  <a:pt x="2351814" y="1511710"/>
                </a:moveTo>
                <a:cubicBezTo>
                  <a:pt x="1172006" y="1343175"/>
                  <a:pt x="-7801" y="1174640"/>
                  <a:pt x="38" y="923798"/>
                </a:cubicBezTo>
                <a:cubicBezTo>
                  <a:pt x="7877" y="672956"/>
                  <a:pt x="1697236" y="75244"/>
                  <a:pt x="2398849" y="6654"/>
                </a:cubicBezTo>
                <a:cubicBezTo>
                  <a:pt x="3100462" y="-61936"/>
                  <a:pt x="3711925" y="420153"/>
                  <a:pt x="4209717" y="512259"/>
                </a:cubicBezTo>
                <a:cubicBezTo>
                  <a:pt x="4707509" y="604365"/>
                  <a:pt x="5385605" y="559292"/>
                  <a:pt x="5385605" y="559292"/>
                </a:cubicBezTo>
                <a:lnTo>
                  <a:pt x="5385605" y="559292"/>
                </a:lnTo>
              </a:path>
            </a:pathLst>
          </a:custGeom>
          <a:ln w="57150" cmpd="sng">
            <a:solidFill>
              <a:srgbClr val="660066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53804" y="5416421"/>
            <a:ext cx="1865144" cy="370558"/>
          </a:xfrm>
          <a:custGeom>
            <a:avLst/>
            <a:gdLst>
              <a:gd name="connsiteX0" fmla="*/ 0 w 2175393"/>
              <a:gd name="connsiteY0" fmla="*/ 370558 h 370558"/>
              <a:gd name="connsiteX1" fmla="*/ 1175889 w 2175393"/>
              <a:gd name="connsiteY1" fmla="*/ 29569 h 370558"/>
              <a:gd name="connsiteX2" fmla="*/ 2175393 w 2175393"/>
              <a:gd name="connsiteY2" fmla="*/ 17811 h 370558"/>
              <a:gd name="connsiteX3" fmla="*/ 2175393 w 2175393"/>
              <a:gd name="connsiteY3" fmla="*/ 17811 h 37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393" h="370558">
                <a:moveTo>
                  <a:pt x="0" y="370558"/>
                </a:moveTo>
                <a:cubicBezTo>
                  <a:pt x="406662" y="229459"/>
                  <a:pt x="813324" y="88360"/>
                  <a:pt x="1175889" y="29569"/>
                </a:cubicBezTo>
                <a:cubicBezTo>
                  <a:pt x="1538454" y="-29222"/>
                  <a:pt x="2175393" y="17811"/>
                  <a:pt x="2175393" y="17811"/>
                </a:cubicBezTo>
                <a:lnTo>
                  <a:pt x="2175393" y="17811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capital-I Internet*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5" y="1600200"/>
            <a:ext cx="8794468" cy="5105400"/>
          </a:xfrm>
        </p:spPr>
        <p:txBody>
          <a:bodyPr>
            <a:normAutofit/>
          </a:bodyPr>
          <a:lstStyle/>
          <a:p>
            <a:r>
              <a:rPr lang="en-US" dirty="0"/>
              <a:t>Measuring the Internet is hard </a:t>
            </a:r>
          </a:p>
          <a:p>
            <a:r>
              <a:rPr lang="en-US" dirty="0" smtClean="0"/>
              <a:t>Significant </a:t>
            </a:r>
            <a:r>
              <a:rPr lang="en-US" dirty="0"/>
              <a:t>previous work </a:t>
            </a:r>
            <a:r>
              <a:rPr lang="en-US" dirty="0" smtClean="0"/>
              <a:t>on</a:t>
            </a:r>
            <a:endParaRPr lang="en-US" dirty="0"/>
          </a:p>
          <a:p>
            <a:pPr lvl="1"/>
            <a:r>
              <a:rPr lang="en-US" dirty="0" smtClean="0"/>
              <a:t>Router </a:t>
            </a:r>
            <a:r>
              <a:rPr lang="en-US" dirty="0"/>
              <a:t>and AS-level topologies 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link / ISP traffic studies </a:t>
            </a:r>
          </a:p>
          <a:p>
            <a:pPr lvl="1"/>
            <a:r>
              <a:rPr lang="en-US" dirty="0" smtClean="0"/>
              <a:t>Synthetic </a:t>
            </a:r>
            <a:r>
              <a:rPr lang="en-US" dirty="0"/>
              <a:t>traffic demands </a:t>
            </a:r>
          </a:p>
          <a:p>
            <a:r>
              <a:rPr lang="en-US" dirty="0" smtClean="0"/>
              <a:t>But </a:t>
            </a:r>
            <a:r>
              <a:rPr lang="en-US" dirty="0"/>
              <a:t>limited “ground-truth” on inter-domain traffic 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commercial arrangements under </a:t>
            </a:r>
            <a:r>
              <a:rPr lang="en-US" dirty="0" smtClean="0"/>
              <a:t>NDA</a:t>
            </a:r>
            <a:endParaRPr lang="en-US" dirty="0"/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lack of uniform instrumentation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9955" y="6488668"/>
            <a:ext cx="434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*Mainly </a:t>
            </a:r>
            <a:r>
              <a:rPr lang="en-US" strike="sngStrike" dirty="0" smtClean="0"/>
              <a:t>borrowed</a:t>
            </a:r>
            <a:r>
              <a:rPr lang="en-US" dirty="0" smtClean="0"/>
              <a:t> stolen from </a:t>
            </a:r>
            <a:r>
              <a:rPr lang="en-US" dirty="0" err="1" smtClean="0"/>
              <a:t>Labovitz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7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outputs 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32" y="1556518"/>
            <a:ext cx="6363368" cy="5301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618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15412	12041	p2c</a:t>
            </a:r>
          </a:p>
          <a:p>
            <a:r>
              <a:rPr lang="en-US" dirty="0"/>
              <a:t>15412	12486	p2c</a:t>
            </a:r>
          </a:p>
          <a:p>
            <a:r>
              <a:rPr lang="en-US" dirty="0"/>
              <a:t>15412	12880	p2c</a:t>
            </a:r>
          </a:p>
          <a:p>
            <a:r>
              <a:rPr lang="en-US" dirty="0"/>
              <a:t>15412	13810	p2c</a:t>
            </a:r>
          </a:p>
          <a:p>
            <a:r>
              <a:rPr lang="en-US" dirty="0"/>
              <a:t>15412	15802	p2c</a:t>
            </a:r>
          </a:p>
          <a:p>
            <a:r>
              <a:rPr lang="en-US" dirty="0"/>
              <a:t>15412	17408	p2c</a:t>
            </a:r>
          </a:p>
          <a:p>
            <a:r>
              <a:rPr lang="en-US" dirty="0"/>
              <a:t>15412	17554	p2c</a:t>
            </a:r>
          </a:p>
          <a:p>
            <a:r>
              <a:rPr lang="en-US" dirty="0"/>
              <a:t>15412	17709	p2c</a:t>
            </a:r>
          </a:p>
          <a:p>
            <a:r>
              <a:rPr lang="en-US" dirty="0"/>
              <a:t>15412	18101	p2c</a:t>
            </a:r>
          </a:p>
          <a:p>
            <a:r>
              <a:rPr lang="en-US" dirty="0"/>
              <a:t>15412	19806	p2c</a:t>
            </a:r>
          </a:p>
          <a:p>
            <a:pPr marL="342900" indent="-342900">
              <a:buAutoNum type="arabicPlain" startAt="15412"/>
            </a:pPr>
            <a:r>
              <a:rPr lang="en-US" dirty="0" smtClean="0"/>
              <a:t>     19809</a:t>
            </a:r>
            <a:r>
              <a:rPr lang="en-US" dirty="0"/>
              <a:t>	</a:t>
            </a:r>
            <a:r>
              <a:rPr lang="en-US" dirty="0" smtClean="0"/>
              <a:t>p2c</a:t>
            </a:r>
          </a:p>
          <a:p>
            <a:pPr marL="342900" indent="-342900">
              <a:buAutoNum type="arabicPlain" startAt="15412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8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Internet Connectivity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b="1" dirty="0" smtClean="0"/>
              <a:t>The shift from hierarchy to flat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b="1" dirty="0" smtClean="0"/>
              <a:t>Measuring the shift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b="1" dirty="0" smtClean="0"/>
              <a:t>IXPs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2000" b="1" dirty="0" smtClean="0"/>
              <a:t>Based on slides by A. </a:t>
            </a:r>
            <a:r>
              <a:rPr lang="en-US" sz="2000" b="1" dirty="0" err="1" smtClean="0"/>
              <a:t>Feldmann</a:t>
            </a:r>
            <a:endParaRPr lang="en-US" sz="2000" b="1" dirty="0" smtClean="0"/>
          </a:p>
          <a:p>
            <a:pPr lvl="1" indent="0"/>
            <a:endParaRPr lang="en-US" sz="34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3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 err="1" smtClean="0"/>
              <a:t>ASes</a:t>
            </a:r>
            <a:r>
              <a:rPr lang="en-US" dirty="0" smtClean="0"/>
              <a:t> connect?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Point of Presence (</a:t>
            </a:r>
            <a:r>
              <a:rPr lang="en-US" dirty="0" err="1" smtClean="0"/>
              <a:t>PoP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Usually a room or a building (windowless)</a:t>
            </a:r>
          </a:p>
          <a:p>
            <a:pPr lvl="1"/>
            <a:r>
              <a:rPr lang="en-US" dirty="0" smtClean="0"/>
              <a:t>One router from one AS is physically connected to the other</a:t>
            </a:r>
          </a:p>
          <a:p>
            <a:pPr lvl="1"/>
            <a:r>
              <a:rPr lang="en-US" dirty="0" smtClean="0"/>
              <a:t>Often in big cities</a:t>
            </a:r>
          </a:p>
          <a:p>
            <a:pPr lvl="1"/>
            <a:r>
              <a:rPr lang="en-US" dirty="0" smtClean="0"/>
              <a:t>Establishing a new connection at </a:t>
            </a:r>
            <a:r>
              <a:rPr lang="en-US" dirty="0" err="1" smtClean="0"/>
              <a:t>PoPs</a:t>
            </a:r>
            <a:r>
              <a:rPr lang="en-US" dirty="0" smtClean="0"/>
              <a:t> can be expensive</a:t>
            </a:r>
          </a:p>
          <a:p>
            <a:pPr lvl="1"/>
            <a:endParaRPr lang="en-US" dirty="0"/>
          </a:p>
          <a:p>
            <a:r>
              <a:rPr lang="en-US" dirty="0" smtClean="0"/>
              <a:t>Internet </a:t>
            </a:r>
            <a:r>
              <a:rPr lang="en-US" dirty="0" err="1" smtClean="0"/>
              <a:t>eXchange</a:t>
            </a:r>
            <a:r>
              <a:rPr lang="en-US" dirty="0" smtClean="0"/>
              <a:t> Points</a:t>
            </a:r>
          </a:p>
          <a:p>
            <a:pPr lvl="1"/>
            <a:r>
              <a:rPr lang="en-US" dirty="0" smtClean="0"/>
              <a:t>Facilities dedicated to providing presence and connectivity for large numbers of </a:t>
            </a:r>
            <a:r>
              <a:rPr lang="en-US" dirty="0" err="1" smtClean="0"/>
              <a:t>ASes</a:t>
            </a:r>
            <a:endParaRPr lang="en-US" dirty="0" smtClean="0"/>
          </a:p>
          <a:p>
            <a:pPr lvl="1"/>
            <a:r>
              <a:rPr lang="en-US" dirty="0" smtClean="0"/>
              <a:t>Many fewer IXPs than </a:t>
            </a:r>
            <a:r>
              <a:rPr lang="en-US" dirty="0" err="1" smtClean="0"/>
              <a:t>PoPs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Economies of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IXPs Definition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Industry definition (according to Euro-IX)</a:t>
            </a:r>
          </a:p>
          <a:p>
            <a:endParaRPr lang="en-US" sz="400" dirty="0" smtClean="0"/>
          </a:p>
          <a:p>
            <a:pPr marL="365760" lvl="1" indent="0" algn="ctr">
              <a:buNone/>
            </a:pPr>
            <a:r>
              <a:rPr lang="en-US" sz="2800" dirty="0" smtClean="0"/>
              <a:t>A physical network infrastructure operated by a single entity with the purpose to </a:t>
            </a:r>
            <a:r>
              <a:rPr lang="en-US" sz="2800" b="1" dirty="0" smtClean="0">
                <a:solidFill>
                  <a:srgbClr val="FF0000"/>
                </a:solidFill>
              </a:rPr>
              <a:t>facilitate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exchange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Internet traffic between </a:t>
            </a:r>
            <a:r>
              <a:rPr lang="en-US" sz="2800" b="1" dirty="0" smtClean="0">
                <a:solidFill>
                  <a:srgbClr val="FF0000"/>
                </a:solidFill>
              </a:rPr>
              <a:t>Autonomous Systems</a:t>
            </a:r>
          </a:p>
          <a:p>
            <a:pPr marL="365760" lvl="1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365760" lvl="1" indent="0" algn="ctr">
              <a:buNone/>
            </a:pPr>
            <a:r>
              <a:rPr lang="en-US" sz="2800" dirty="0" smtClean="0"/>
              <a:t>The number of Autonomous Systems connected should be at least three and there </a:t>
            </a:r>
            <a:r>
              <a:rPr lang="en-US" sz="2800" b="1" dirty="0" smtClean="0">
                <a:solidFill>
                  <a:srgbClr val="FF0000"/>
                </a:solidFill>
              </a:rPr>
              <a:t>must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be a </a:t>
            </a:r>
            <a:r>
              <a:rPr lang="en-US" sz="2800" b="1" dirty="0" smtClean="0">
                <a:solidFill>
                  <a:srgbClr val="FF0000"/>
                </a:solidFill>
              </a:rPr>
              <a:t>clear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open policy </a:t>
            </a:r>
            <a:r>
              <a:rPr lang="en-US" sz="2800" dirty="0" smtClean="0"/>
              <a:t>for others to </a:t>
            </a:r>
            <a:r>
              <a:rPr lang="en-US" sz="2800" b="1" dirty="0" smtClean="0">
                <a:solidFill>
                  <a:srgbClr val="FF0000"/>
                </a:solidFill>
              </a:rPr>
              <a:t>join</a:t>
            </a:r>
            <a:r>
              <a:rPr lang="en-US" sz="2800" dirty="0" smtClean="0"/>
              <a:t>.</a:t>
            </a:r>
          </a:p>
          <a:p>
            <a:pPr marL="365760" lvl="1" indent="0" algn="ctr">
              <a:buNone/>
            </a:pPr>
            <a:endParaRPr lang="en-US" sz="2800" dirty="0"/>
          </a:p>
          <a:p>
            <a:pPr marL="365760" lvl="1" indent="0" algn="r">
              <a:buNone/>
            </a:pPr>
            <a:r>
              <a:rPr lang="en-US" sz="2000" dirty="0" smtClean="0"/>
              <a:t>https://</a:t>
            </a:r>
            <a:r>
              <a:rPr lang="en-US" sz="2000" dirty="0" err="1" smtClean="0"/>
              <a:t>www.euro-ix.net</a:t>
            </a:r>
            <a:r>
              <a:rPr lang="en-US" sz="2000" dirty="0" smtClean="0"/>
              <a:t>/what-is-an-</a:t>
            </a:r>
            <a:r>
              <a:rPr lang="en-US" sz="2000" dirty="0" err="1" smtClean="0"/>
              <a:t>ixp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1536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eXchange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2603" r="12603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37" y="1684422"/>
            <a:ext cx="2540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61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IXPs worldwide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8219" b="-1821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908652" y="1894127"/>
            <a:ext cx="416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prefix.pch.net</a:t>
            </a:r>
            <a:r>
              <a:rPr lang="en-US" dirty="0"/>
              <a:t>/applications/</a:t>
            </a:r>
            <a:r>
              <a:rPr lang="en-US" dirty="0" err="1"/>
              <a:t>ixpdir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1661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an IXP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896" r="-4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14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an IXP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Connection fabric</a:t>
            </a:r>
          </a:p>
          <a:p>
            <a:pPr lvl="1"/>
            <a:r>
              <a:rPr lang="en-US" dirty="0" smtClean="0"/>
              <a:t>Can provide illusion of all-to-all</a:t>
            </a:r>
            <a:br>
              <a:rPr lang="en-US" dirty="0" smtClean="0"/>
            </a:br>
            <a:r>
              <a:rPr lang="en-US" dirty="0" smtClean="0"/>
              <a:t>connectivity</a:t>
            </a:r>
            <a:endParaRPr lang="en-US" dirty="0"/>
          </a:p>
          <a:p>
            <a:pPr lvl="1"/>
            <a:r>
              <a:rPr lang="en-US" dirty="0" smtClean="0"/>
              <a:t>Lots of routers and cables</a:t>
            </a:r>
          </a:p>
          <a:p>
            <a:r>
              <a:rPr lang="en-US" dirty="0" smtClean="0"/>
              <a:t>Also a route server</a:t>
            </a:r>
          </a:p>
          <a:p>
            <a:pPr lvl="1"/>
            <a:r>
              <a:rPr lang="en-US" dirty="0" smtClean="0"/>
              <a:t>Collects and distributes routes </a:t>
            </a:r>
            <a:br>
              <a:rPr lang="en-US" dirty="0" smtClean="0"/>
            </a:br>
            <a:r>
              <a:rPr lang="en-US" dirty="0" smtClean="0"/>
              <a:t>from participants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777" y="2602414"/>
            <a:ext cx="3786429" cy="28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3340" b="3340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438315" y="5213684"/>
            <a:ext cx="4443664" cy="1470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IXPs offer connectivity to ASes enable peering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60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IXPs -- Peering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Peering – Why? E.g., </a:t>
            </a:r>
            <a:r>
              <a:rPr lang="en-US" dirty="0" err="1" smtClean="0"/>
              <a:t>Giganews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“Establishing open peering arrangements at </a:t>
            </a:r>
            <a:r>
              <a:rPr lang="en-US" b="1" dirty="0" smtClean="0">
                <a:solidFill>
                  <a:srgbClr val="EB641B"/>
                </a:solidFill>
              </a:rPr>
              <a:t>neutral Internet Exchange Points</a:t>
            </a:r>
            <a:r>
              <a:rPr lang="en-US" dirty="0" smtClean="0">
                <a:solidFill>
                  <a:srgbClr val="EB641B"/>
                </a:solidFill>
              </a:rPr>
              <a:t>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chemeClr val="accent3"/>
                </a:solidFill>
              </a:rPr>
              <a:t>highly desirable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practice because the Internet Exchange members are able to </a:t>
            </a:r>
            <a:r>
              <a:rPr lang="en-US" b="1" dirty="0" smtClean="0">
                <a:solidFill>
                  <a:schemeClr val="accent1"/>
                </a:solidFill>
              </a:rPr>
              <a:t>significantly improve latency, bandwidth, fault-tolerance, and the routing of traffic </a:t>
            </a:r>
            <a:r>
              <a:rPr lang="en-US" dirty="0" smtClean="0"/>
              <a:t>between themselves at </a:t>
            </a:r>
            <a:r>
              <a:rPr lang="en-US" b="1" dirty="0" smtClean="0">
                <a:solidFill>
                  <a:srgbClr val="EB641B"/>
                </a:solidFill>
              </a:rPr>
              <a:t>no additional costs.”</a:t>
            </a:r>
          </a:p>
          <a:p>
            <a:r>
              <a:rPr lang="en-US" dirty="0" smtClean="0"/>
              <a:t>IXPs – Four types of peering policies</a:t>
            </a:r>
          </a:p>
          <a:p>
            <a:pPr lvl="1"/>
            <a:r>
              <a:rPr lang="en-US" dirty="0" smtClean="0"/>
              <a:t>Open Peering – inclination to peer with anyone, anywhere</a:t>
            </a:r>
          </a:p>
          <a:p>
            <a:pPr lvl="2"/>
            <a:r>
              <a:rPr lang="en-US" dirty="0" smtClean="0"/>
              <a:t>Most common!</a:t>
            </a:r>
          </a:p>
          <a:p>
            <a:pPr lvl="1"/>
            <a:r>
              <a:rPr lang="en-US" dirty="0" smtClean="0"/>
              <a:t>Selective Peering – Inclination to peer, with some conditions</a:t>
            </a:r>
          </a:p>
          <a:p>
            <a:pPr lvl="1"/>
            <a:r>
              <a:rPr lang="en-US" dirty="0" smtClean="0"/>
              <a:t>Restrictive Peering – Inclination not to peer with any more entities</a:t>
            </a:r>
          </a:p>
          <a:p>
            <a:pPr lvl="1"/>
            <a:r>
              <a:rPr lang="en-US" dirty="0" smtClean="0"/>
              <a:t>No Peering – No, prefer to sell transit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drpeering.net</a:t>
            </a:r>
            <a:r>
              <a:rPr lang="en-US" dirty="0" smtClean="0"/>
              <a:t>/white-papers/Peering-Policies/Peering-</a:t>
            </a:r>
            <a:r>
              <a:rPr lang="en-US" dirty="0" err="1" smtClean="0"/>
              <a:t>Policy.html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4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Wisdom (i.e., lies)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/>
              <a:t>is a global scale end-to-end network </a:t>
            </a:r>
          </a:p>
          <a:p>
            <a:pPr lvl="1"/>
            <a:r>
              <a:rPr lang="en-US" dirty="0" smtClean="0"/>
              <a:t>Packets </a:t>
            </a:r>
            <a:r>
              <a:rPr lang="en-US" dirty="0"/>
              <a:t>transit (mostly) </a:t>
            </a:r>
            <a:r>
              <a:rPr lang="en-US" dirty="0" smtClean="0"/>
              <a:t>unmodified</a:t>
            </a:r>
            <a:endParaRPr lang="en-US" dirty="0"/>
          </a:p>
          <a:p>
            <a:pPr lvl="1"/>
            <a:r>
              <a:rPr lang="en-US" dirty="0" smtClean="0"/>
              <a:t>Value </a:t>
            </a:r>
            <a:r>
              <a:rPr lang="en-US" dirty="0"/>
              <a:t>of network is global addressability </a:t>
            </a:r>
            <a:r>
              <a:rPr lang="en-US" dirty="0" smtClean="0"/>
              <a:t>/reachability </a:t>
            </a:r>
          </a:p>
          <a:p>
            <a:pPr lvl="1"/>
            <a:endParaRPr lang="en-US" dirty="0"/>
          </a:p>
          <a:p>
            <a:r>
              <a:rPr lang="en-US" dirty="0" smtClean="0"/>
              <a:t>Broad </a:t>
            </a:r>
            <a:r>
              <a:rPr lang="en-US" dirty="0"/>
              <a:t>distribution of traffic sources / </a:t>
            </a:r>
            <a:r>
              <a:rPr lang="en-US" dirty="0" smtClean="0"/>
              <a:t>sinks</a:t>
            </a:r>
          </a:p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Internet “core” exists</a:t>
            </a:r>
          </a:p>
          <a:p>
            <a:pPr lvl="1"/>
            <a:r>
              <a:rPr lang="en-US" dirty="0" smtClean="0"/>
              <a:t>Dominated </a:t>
            </a:r>
            <a:r>
              <a:rPr lang="en-US" dirty="0"/>
              <a:t>by a dozen global transit providers </a:t>
            </a:r>
            <a:r>
              <a:rPr lang="en-US" dirty="0" smtClean="0"/>
              <a:t>(tier 1)</a:t>
            </a:r>
          </a:p>
          <a:p>
            <a:pPr lvl="1"/>
            <a:r>
              <a:rPr lang="en-US" dirty="0" smtClean="0"/>
              <a:t>Interconnecting </a:t>
            </a:r>
            <a:r>
              <a:rPr lang="en-US" dirty="0"/>
              <a:t>content, consumer and </a:t>
            </a:r>
            <a:r>
              <a:rPr lang="en-US" dirty="0" smtClean="0"/>
              <a:t>regional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6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IXPs – Publicly available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008" r="-7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574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IXPs- Publicly available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075" r="-6075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240632" y="4759158"/>
            <a:ext cx="8555789" cy="11897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Unknown: # of </a:t>
            </a:r>
            <a:r>
              <a:rPr lang="en-US" sz="3600" b="1" dirty="0" err="1" smtClean="0"/>
              <a:t>peerings</a:t>
            </a:r>
            <a:r>
              <a:rPr lang="en-US" sz="3600" b="1" dirty="0" smtClean="0"/>
              <a:t> at IXPs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39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links – Current Estimates?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21" b="1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92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on Web page</a:t>
            </a:r>
            <a:r>
              <a:rPr lang="en-US" sz="2700" dirty="0" smtClean="0"/>
              <a:t> (Ager et al. SIGCOMM 2012)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from a major European IXP</a:t>
            </a:r>
          </a:p>
          <a:p>
            <a:r>
              <a:rPr lang="en-US" dirty="0" smtClean="0"/>
              <a:t>9 months of </a:t>
            </a:r>
            <a:r>
              <a:rPr lang="en-US" dirty="0" err="1" smtClean="0"/>
              <a:t>sFlow</a:t>
            </a:r>
            <a:r>
              <a:rPr lang="en-US" dirty="0" smtClean="0"/>
              <a:t> records collected in 2011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" y="2733389"/>
            <a:ext cx="9144000" cy="42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Members/participants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451" b="2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778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traffic is at IXPs?*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don’t know for sure!</a:t>
            </a:r>
          </a:p>
          <a:p>
            <a:pPr lvl="1"/>
            <a:r>
              <a:rPr lang="en-US" dirty="0" smtClean="0"/>
              <a:t>Seems to be a lot, though.</a:t>
            </a:r>
          </a:p>
          <a:p>
            <a:pPr lvl="1"/>
            <a:r>
              <a:rPr lang="en-US" dirty="0" smtClean="0"/>
              <a:t>One estimate: 43% of exchanged bytes are not visible to us</a:t>
            </a:r>
          </a:p>
          <a:p>
            <a:pPr lvl="1"/>
            <a:r>
              <a:rPr lang="en-US" dirty="0" smtClean="0"/>
              <a:t>Also 70% of </a:t>
            </a:r>
            <a:r>
              <a:rPr lang="en-US" dirty="0" err="1" smtClean="0"/>
              <a:t>peerings</a:t>
            </a:r>
            <a:r>
              <a:rPr lang="en-US" dirty="0" smtClean="0"/>
              <a:t> are invisible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99" y="3624024"/>
            <a:ext cx="5918623" cy="3061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9955" y="6488668"/>
            <a:ext cx="450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*Mainly </a:t>
            </a:r>
            <a:r>
              <a:rPr lang="en-US" strike="sngStrike" dirty="0" smtClean="0"/>
              <a:t>borrowed</a:t>
            </a:r>
            <a:r>
              <a:rPr lang="en-US" dirty="0" smtClean="0"/>
              <a:t> stolen from </a:t>
            </a:r>
            <a:r>
              <a:rPr lang="en-US" dirty="0" err="1" smtClean="0"/>
              <a:t>Feldmann</a:t>
            </a:r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8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</a:t>
            </a:r>
            <a:r>
              <a:rPr lang="en-US" dirty="0" err="1" smtClean="0"/>
              <a:t>peerings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746" r="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60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view of IXP </a:t>
            </a:r>
            <a:r>
              <a:rPr lang="en-US" dirty="0" err="1" smtClean="0"/>
              <a:t>peerings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020" r="-6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2361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of IXP </a:t>
            </a:r>
            <a:r>
              <a:rPr lang="en-US" dirty="0" err="1" smtClean="0"/>
              <a:t>peerings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600" r="-2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23975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338" r="-433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8542421" y="1537368"/>
            <a:ext cx="254000" cy="5227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still hold?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Emergence of ‘hyper giant’ services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much traffic do these services contribute?</a:t>
            </a:r>
          </a:p>
          <a:p>
            <a:r>
              <a:rPr lang="en-US" dirty="0" smtClean="0"/>
              <a:t>Hard to answer!</a:t>
            </a:r>
          </a:p>
          <a:p>
            <a:pPr lvl="1"/>
            <a:r>
              <a:rPr lang="en-US" dirty="0" smtClean="0"/>
              <a:t>Reading on Web page: </a:t>
            </a:r>
            <a:r>
              <a:rPr lang="en-US" dirty="0" err="1" smtClean="0"/>
              <a:t>Labovitz</a:t>
            </a:r>
            <a:r>
              <a:rPr lang="en-US" dirty="0" smtClean="0"/>
              <a:t> 2010 tries to look at this.</a:t>
            </a:r>
            <a:endParaRPr lang="en-US" dirty="0"/>
          </a:p>
        </p:txBody>
      </p:sp>
      <p:pic>
        <p:nvPicPr>
          <p:cNvPr id="5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39" y="2416415"/>
            <a:ext cx="193431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7" y="2281229"/>
            <a:ext cx="1975895" cy="81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46" y="2179125"/>
            <a:ext cx="1676400" cy="11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5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observations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151" r="1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228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model 2012+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7240" b="-7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85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on inter-domain traffic</a:t>
            </a:r>
          </a:p>
          <a:p>
            <a:r>
              <a:rPr lang="en-US" dirty="0" smtClean="0"/>
              <a:t>Leverage widely deployed commercial Internet monitoring infrastructure</a:t>
            </a:r>
          </a:p>
          <a:p>
            <a:pPr lvl="1"/>
            <a:r>
              <a:rPr lang="en-US" dirty="0" smtClean="0"/>
              <a:t>Add export of coarse grain traffic statistics (ASNs, AS Paths, protocols, ports,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Cajole carriers into participation</a:t>
            </a:r>
          </a:p>
          <a:p>
            <a:pPr lvl="1"/>
            <a:r>
              <a:rPr lang="en-US" dirty="0" smtClean="0"/>
              <a:t>110+ ISPs/content providers</a:t>
            </a:r>
          </a:p>
          <a:p>
            <a:pPr lvl="1"/>
            <a:r>
              <a:rPr lang="en-US" dirty="0" smtClean="0"/>
              <a:t>Including 3,000 edge routers and 100,000 interfaces</a:t>
            </a:r>
          </a:p>
          <a:p>
            <a:pPr lvl="1"/>
            <a:r>
              <a:rPr lang="en-US" dirty="0" smtClean="0"/>
              <a:t>Estimated 25% of all inter-domain traffic</a:t>
            </a:r>
          </a:p>
          <a:p>
            <a:r>
              <a:rPr lang="en-US" dirty="0" smtClean="0"/>
              <a:t>Wait two years…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1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Carrier Traffic Demands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2007 top ten match “Tier 1” ISPs </a:t>
            </a:r>
          </a:p>
          <a:p>
            <a:r>
              <a:rPr lang="en-US" sz="2400" dirty="0" smtClean="0"/>
              <a:t>In 2009 global transit carry significant volumes</a:t>
            </a:r>
          </a:p>
          <a:p>
            <a:pPr lvl="1"/>
            <a:r>
              <a:rPr lang="en-US" sz="2000" dirty="0" smtClean="0"/>
              <a:t>But Google and Comcast join the list</a:t>
            </a:r>
          </a:p>
          <a:p>
            <a:pPr lvl="1"/>
            <a:r>
              <a:rPr lang="en-US" sz="2000" dirty="0" smtClean="0"/>
              <a:t>Significant fraction of ISP A traffic is Google transit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68" y="3251844"/>
            <a:ext cx="7346432" cy="37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of 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632" r="-463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399830" y="1948091"/>
            <a:ext cx="474417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2007 1,000s of ASes contribute 50% of traffic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7693" y="1847078"/>
            <a:ext cx="0" cy="3795169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1363891"/>
            <a:ext cx="4327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2009, 150 ASes contribute 50% of traffic!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0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107935</TotalTime>
  <Words>2456</Words>
  <Application>Microsoft Macintosh PowerPoint</Application>
  <PresentationFormat>On-screen Show (4:3)</PresentationFormat>
  <Paragraphs>493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Median</vt:lpstr>
      <vt:lpstr>CSE390 Advanced Computer Networks</vt:lpstr>
      <vt:lpstr>Outline</vt:lpstr>
      <vt:lpstr>The Internet as a Natural System</vt:lpstr>
      <vt:lpstr>Measuring the capital-I Internet*</vt:lpstr>
      <vt:lpstr>Conventional Wisdom (i.e., lies)</vt:lpstr>
      <vt:lpstr>Does this still hold?</vt:lpstr>
      <vt:lpstr>Methodology</vt:lpstr>
      <vt:lpstr>Change in Carrier Traffic Demands</vt:lpstr>
      <vt:lpstr>Consolidation of Content</vt:lpstr>
      <vt:lpstr>Case Study: Google</vt:lpstr>
      <vt:lpstr>Case Study: Comcast</vt:lpstr>
      <vt:lpstr>Market forces at play</vt:lpstr>
      <vt:lpstr>Market intuition</vt:lpstr>
      <vt:lpstr>New applications + ways to access them</vt:lpstr>
      <vt:lpstr>The shift from hierarchy to flat</vt:lpstr>
      <vt:lpstr>The shift from hierarchy to flat</vt:lpstr>
      <vt:lpstr>A new Internet model</vt:lpstr>
      <vt:lpstr>Outline</vt:lpstr>
      <vt:lpstr>First saw this in 2008</vt:lpstr>
      <vt:lpstr>We wondered how prevalent this was</vt:lpstr>
      <vt:lpstr>What we saw: Paths with no Tier 1s</vt:lpstr>
      <vt:lpstr>Relative degree of top content providers</vt:lpstr>
      <vt:lpstr>An initial map of connectivity</vt:lpstr>
      <vt:lpstr>This study suggested something was happening…</vt:lpstr>
      <vt:lpstr>Measuring the Internet’s topology</vt:lpstr>
      <vt:lpstr>So how do we measure this graph?</vt:lpstr>
      <vt:lpstr>Passive approach: BGP Route Monitors</vt:lpstr>
      <vt:lpstr>Going from BGP Updates to a Topology</vt:lpstr>
      <vt:lpstr>Going from BGP Updates to a Topology</vt:lpstr>
      <vt:lpstr>Why are peering links hard to see? </vt:lpstr>
      <vt:lpstr>Active approach: Traceroute</vt:lpstr>
      <vt:lpstr>Where the sidewalk ends (CoNEXT 2009) (1/2)</vt:lpstr>
      <vt:lpstr>Where the sidewalk ends (CoNEXT 2009) (2/2)</vt:lpstr>
      <vt:lpstr>Active Approach: Transit Portal</vt:lpstr>
      <vt:lpstr>Transit Portal Coverage </vt:lpstr>
      <vt:lpstr>Using TP to explore connectivity</vt:lpstr>
      <vt:lpstr>Using TP to explore connectivity</vt:lpstr>
      <vt:lpstr>Using TP to explore connectivity</vt:lpstr>
      <vt:lpstr>This isn’t the end of the story… </vt:lpstr>
      <vt:lpstr>The outputs ….</vt:lpstr>
      <vt:lpstr>Outline</vt:lpstr>
      <vt:lpstr>How do ASes connect?</vt:lpstr>
      <vt:lpstr>IXPs Definition</vt:lpstr>
      <vt:lpstr>Internet eXchange Points</vt:lpstr>
      <vt:lpstr>IXPs worldwide</vt:lpstr>
      <vt:lpstr>Inside an IXP</vt:lpstr>
      <vt:lpstr>Inside an IXP</vt:lpstr>
      <vt:lpstr>Structure</vt:lpstr>
      <vt:lpstr>IXPs -- Peering</vt:lpstr>
      <vt:lpstr>IXPs – Publicly available information</vt:lpstr>
      <vt:lpstr>IXPs- Publicly available information</vt:lpstr>
      <vt:lpstr>Peering links – Current Estimates?</vt:lpstr>
      <vt:lpstr>Reading on Web page (Ager et al. SIGCOMM 2012)</vt:lpstr>
      <vt:lpstr>IXP Members/participants</vt:lpstr>
      <vt:lpstr>How much traffic is at IXPs?*</vt:lpstr>
      <vt:lpstr>IXP peerings</vt:lpstr>
      <vt:lpstr>Public view of IXP peerings</vt:lpstr>
      <vt:lpstr>Visibility of IXP peerings</vt:lpstr>
      <vt:lpstr>Interesting observations</vt:lpstr>
      <vt:lpstr>Interesting observations (2)</vt:lpstr>
      <vt:lpstr>Revised model 2012+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1052</cp:revision>
  <cp:lastPrinted>2012-08-22T04:00:45Z</cp:lastPrinted>
  <dcterms:created xsi:type="dcterms:W3CDTF">2012-01-03T02:22:46Z</dcterms:created>
  <dcterms:modified xsi:type="dcterms:W3CDTF">2014-10-15T12:29:09Z</dcterms:modified>
</cp:coreProperties>
</file>