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26"/>
  </p:notesMasterIdLst>
  <p:handoutMasterIdLst>
    <p:handoutMasterId r:id="rId27"/>
  </p:handoutMasterIdLst>
  <p:sldIdLst>
    <p:sldId id="388" r:id="rId2"/>
    <p:sldId id="389" r:id="rId3"/>
    <p:sldId id="391" r:id="rId4"/>
    <p:sldId id="390" r:id="rId5"/>
    <p:sldId id="416" r:id="rId6"/>
    <p:sldId id="392" r:id="rId7"/>
    <p:sldId id="393" r:id="rId8"/>
    <p:sldId id="394" r:id="rId9"/>
    <p:sldId id="414" r:id="rId10"/>
    <p:sldId id="415" r:id="rId11"/>
    <p:sldId id="396" r:id="rId12"/>
    <p:sldId id="395" r:id="rId13"/>
    <p:sldId id="404" r:id="rId14"/>
    <p:sldId id="405" r:id="rId15"/>
    <p:sldId id="406" r:id="rId16"/>
    <p:sldId id="411" r:id="rId17"/>
    <p:sldId id="412" r:id="rId18"/>
    <p:sldId id="413" r:id="rId19"/>
    <p:sldId id="398" r:id="rId20"/>
    <p:sldId id="399" r:id="rId21"/>
    <p:sldId id="400" r:id="rId22"/>
    <p:sldId id="407" r:id="rId23"/>
    <p:sldId id="408" r:id="rId24"/>
    <p:sldId id="409"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388"/>
            <p14:sldId id="389"/>
            <p14:sldId id="391"/>
            <p14:sldId id="390"/>
            <p14:sldId id="416"/>
            <p14:sldId id="392"/>
            <p14:sldId id="393"/>
            <p14:sldId id="394"/>
            <p14:sldId id="414"/>
            <p14:sldId id="415"/>
            <p14:sldId id="396"/>
            <p14:sldId id="395"/>
            <p14:sldId id="404"/>
            <p14:sldId id="405"/>
            <p14:sldId id="406"/>
            <p14:sldId id="411"/>
            <p14:sldId id="412"/>
            <p14:sldId id="413"/>
            <p14:sldId id="398"/>
            <p14:sldId id="399"/>
            <p14:sldId id="400"/>
            <p14:sldId id="407"/>
            <p14:sldId id="408"/>
            <p14:sldId id="4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29" autoAdjust="0"/>
    <p:restoredTop sz="76523" autoAdjust="0"/>
  </p:normalViewPr>
  <p:slideViewPr>
    <p:cSldViewPr snapToGrid="0">
      <p:cViewPr>
        <p:scale>
          <a:sx n="60" d="100"/>
          <a:sy n="60" d="100"/>
        </p:scale>
        <p:origin x="-1688" y="-816"/>
      </p:cViewPr>
      <p:guideLst>
        <p:guide orient="horz" pos="2160"/>
        <p:guide pos="2880"/>
      </p:guideLst>
    </p:cSldViewPr>
  </p:slideViewPr>
  <p:notesTextViewPr>
    <p:cViewPr>
      <p:scale>
        <a:sx n="1" d="1"/>
        <a:sy n="1" d="1"/>
      </p:scale>
      <p:origin x="0" y="0"/>
    </p:cViewPr>
  </p:notesTextViewPr>
  <p:sorterViewPr>
    <p:cViewPr>
      <p:scale>
        <a:sx n="100" d="100"/>
        <a:sy n="100" d="100"/>
      </p:scale>
      <p:origin x="0" y="507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smtClean="0"/>
              <a:t>Christo Wilson</a:t>
            </a: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8/22/2012</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Defense</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FBF96E-C445-4FF1-86A3-96F5585B6DBD}" type="slidenum">
              <a:rPr lang="en-US" smtClean="0"/>
              <a:t>1</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26206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speed: time it</a:t>
            </a:r>
            <a:r>
              <a:rPr lang="en-US" baseline="0" dirty="0" smtClean="0"/>
              <a:t> takes to travel between points</a:t>
            </a:r>
          </a:p>
          <a:p>
            <a:pPr marL="171450" indent="-171450">
              <a:buFontTx/>
              <a:buChar char="-"/>
            </a:pPr>
            <a:r>
              <a:rPr lang="en-US" baseline="0" dirty="0" smtClean="0"/>
              <a:t>Reliability, will the courier/mailman make it on his journey? Will he have an accident?</a:t>
            </a:r>
          </a:p>
          <a:p>
            <a:pPr marL="171450" indent="-171450">
              <a:buFontTx/>
              <a:buChar char="-"/>
            </a:pPr>
            <a:r>
              <a:rPr lang="en-US" baseline="0" dirty="0" smtClean="0"/>
              <a:t>Mailman can be attacked. Mailman himself could even try to manipulate the contents of letters.</a:t>
            </a:r>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4</a:t>
            </a:fld>
            <a:endParaRPr lang="en-US"/>
          </a:p>
        </p:txBody>
      </p:sp>
    </p:spTree>
    <p:extLst>
      <p:ext uri="{BB962C8B-B14F-4D97-AF65-F5344CB8AC3E}">
        <p14:creationId xmlns:p14="http://schemas.microsoft.com/office/powerpoint/2010/main" val="428952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It seems reasonable to envision, for a time 10 or 15 years hence, a 'thinking center' that will incorporate the functions of present-day libraries together with anticipated advances in information storage and retrieval. – </a:t>
            </a:r>
            <a:r>
              <a:rPr lang="en-US" sz="1200" i="1" kern="1200" dirty="0" err="1" smtClean="0">
                <a:solidFill>
                  <a:schemeClr val="tx1"/>
                </a:solidFill>
                <a:latin typeface="+mn-lt"/>
                <a:ea typeface="+mn-ea"/>
                <a:cs typeface="+mn-cs"/>
              </a:rPr>
              <a:t>Licklider</a:t>
            </a:r>
            <a:r>
              <a:rPr lang="en-US" sz="1200" i="1" kern="120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 Quote</a:t>
            </a:r>
          </a:p>
          <a:p>
            <a:endParaRPr lang="en-US" sz="1200" i="1"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NCP – abstract host-host communication protocol. Idea of having levels of protocols: e.g., Telnet, FTP … </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11</a:t>
            </a:fld>
            <a:endParaRPr lang="en-US"/>
          </a:p>
        </p:txBody>
      </p:sp>
    </p:spTree>
    <p:extLst>
      <p:ext uri="{BB962C8B-B14F-4D97-AF65-F5344CB8AC3E}">
        <p14:creationId xmlns:p14="http://schemas.microsoft.com/office/powerpoint/2010/main" val="95198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t>
            </a:r>
            <a:r>
              <a:rPr lang="en-US" sz="1200" u="sng" kern="1200" dirty="0" err="1" smtClean="0">
                <a:solidFill>
                  <a:schemeClr val="tx1"/>
                </a:solidFill>
                <a:latin typeface="+mn-lt"/>
                <a:ea typeface="+mn-ea"/>
                <a:cs typeface="+mn-cs"/>
              </a:rPr>
              <a:t>Remote</a:t>
            </a:r>
            <a:r>
              <a:rPr lang="en-US" sz="1200" u="sng" kern="1200" dirty="0" smtClean="0">
                <a:solidFill>
                  <a:schemeClr val="tx1"/>
                </a:solidFill>
                <a:latin typeface="+mn-lt"/>
                <a:ea typeface="+mn-ea"/>
                <a:cs typeface="+mn-cs"/>
              </a:rPr>
              <a:t> Access. In September, 1971, the first Terminal Interface Processor (TIP) was deployed, enabling individual computer terminals to dial directly into the ARPANET, thereby greatly increasing the ease of network connections and leading to significant growth.</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14</a:t>
            </a:fld>
            <a:endParaRPr lang="en-US"/>
          </a:p>
        </p:txBody>
      </p:sp>
    </p:spTree>
    <p:extLst>
      <p:ext uri="{BB962C8B-B14F-4D97-AF65-F5344CB8AC3E}">
        <p14:creationId xmlns:p14="http://schemas.microsoft.com/office/powerpoint/2010/main" val="132364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1973. By the end of 1973 there were 37 sites on the ARPANET, </a:t>
            </a:r>
            <a:r>
              <a:rPr lang="en-US" b="1" dirty="0" smtClean="0"/>
              <a:t>including a satellite link from California to Hawaii</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in 1973, the University College of London in England and the Royal Radar Establishment in Norway become the first international connections to the ARPANET.</a:t>
            </a:r>
          </a:p>
          <a:p>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15</a:t>
            </a:fld>
            <a:endParaRPr lang="en-US"/>
          </a:p>
        </p:txBody>
      </p:sp>
    </p:spTree>
    <p:extLst>
      <p:ext uri="{BB962C8B-B14F-4D97-AF65-F5344CB8AC3E}">
        <p14:creationId xmlns:p14="http://schemas.microsoft.com/office/powerpoint/2010/main" val="307619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19</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189311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20</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189311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FBF96E-C445-4FF1-86A3-96F5585B6DBD}" type="slidenum">
              <a:rPr lang="en-US" smtClean="0"/>
              <a:t>21</a:t>
            </a:fld>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Header Placeholder 6"/>
          <p:cNvSpPr>
            <a:spLocks noGrp="1"/>
          </p:cNvSpPr>
          <p:nvPr>
            <p:ph type="hdr" sz="quarter" idx="13"/>
          </p:nvPr>
        </p:nvSpPr>
        <p:spPr/>
        <p:txBody>
          <a:bodyPr/>
          <a:lstStyle/>
          <a:p>
            <a:r>
              <a:rPr lang="en-US" smtClean="0"/>
              <a:t>Christo Wilson</a:t>
            </a:r>
            <a:endParaRPr lang="en-US"/>
          </a:p>
        </p:txBody>
      </p:sp>
    </p:spTree>
    <p:extLst>
      <p:ext uri="{BB962C8B-B14F-4D97-AF65-F5344CB8AC3E}">
        <p14:creationId xmlns:p14="http://schemas.microsoft.com/office/powerpoint/2010/main" val="189311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1983, an unclassified military only network called MILNET split off from the ARPANET, remaining connected only at a small number of gateways for exchange of electronic mail that could be easily disconnected for security reasons if required. MILNET later become part of the </a:t>
            </a:r>
            <a:r>
              <a:rPr lang="en-US" sz="1200" kern="1200" dirty="0" err="1" smtClean="0">
                <a:solidFill>
                  <a:schemeClr val="tx1"/>
                </a:solidFill>
                <a:latin typeface="+mn-lt"/>
                <a:ea typeface="+mn-ea"/>
                <a:cs typeface="+mn-cs"/>
              </a:rPr>
              <a:t>DoD</a:t>
            </a:r>
            <a:r>
              <a:rPr lang="en-US" sz="1200" kern="1200" dirty="0" smtClean="0">
                <a:solidFill>
                  <a:schemeClr val="tx1"/>
                </a:solidFill>
                <a:latin typeface="+mn-lt"/>
                <a:ea typeface="+mn-ea"/>
                <a:cs typeface="+mn-cs"/>
              </a:rPr>
              <a:t> Defense Data Network, or DDN.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1984, the US Department of Defense made TCP/IP the standard for all military computer networking, which gave it a high profile and stable funding.</a:t>
            </a:r>
            <a:endParaRPr lang="en-US" dirty="0"/>
          </a:p>
        </p:txBody>
      </p:sp>
      <p:sp>
        <p:nvSpPr>
          <p:cNvPr id="4" name="Header Placeholder 3"/>
          <p:cNvSpPr>
            <a:spLocks noGrp="1"/>
          </p:cNvSpPr>
          <p:nvPr>
            <p:ph type="hdr" sz="quarter" idx="10"/>
          </p:nvPr>
        </p:nvSpPr>
        <p:spPr/>
        <p:txBody>
          <a:bodyPr/>
          <a:lstStyle/>
          <a:p>
            <a:r>
              <a:rPr lang="en-US" smtClean="0"/>
              <a:t>Christo Wilson</a:t>
            </a:r>
            <a:endParaRPr lang="en-US"/>
          </a:p>
        </p:txBody>
      </p:sp>
      <p:sp>
        <p:nvSpPr>
          <p:cNvPr id="5" name="Date Placeholder 4"/>
          <p:cNvSpPr>
            <a:spLocks noGrp="1"/>
          </p:cNvSpPr>
          <p:nvPr>
            <p:ph type="dt" idx="11"/>
          </p:nvPr>
        </p:nvSpPr>
        <p:spPr/>
        <p:txBody>
          <a:bodyPr/>
          <a:lstStyle/>
          <a:p>
            <a:r>
              <a:rPr lang="en-US" smtClean="0"/>
              <a:t>8/22/2012</a:t>
            </a:r>
            <a:endParaRPr lang="en-US"/>
          </a:p>
        </p:txBody>
      </p:sp>
      <p:sp>
        <p:nvSpPr>
          <p:cNvPr id="6" name="Footer Placeholder 5"/>
          <p:cNvSpPr>
            <a:spLocks noGrp="1"/>
          </p:cNvSpPr>
          <p:nvPr>
            <p:ph type="ftr" sz="quarter" idx="12"/>
          </p:nvPr>
        </p:nvSpPr>
        <p:spPr/>
        <p:txBody>
          <a:bodyPr/>
          <a:lstStyle/>
          <a:p>
            <a:r>
              <a:rPr lang="en-US" smtClean="0"/>
              <a:t>Defense</a:t>
            </a:r>
            <a:endParaRPr lang="en-US"/>
          </a:p>
        </p:txBody>
      </p:sp>
      <p:sp>
        <p:nvSpPr>
          <p:cNvPr id="7" name="Slide Number Placeholder 6"/>
          <p:cNvSpPr>
            <a:spLocks noGrp="1"/>
          </p:cNvSpPr>
          <p:nvPr>
            <p:ph type="sldNum" sz="quarter" idx="13"/>
          </p:nvPr>
        </p:nvSpPr>
        <p:spPr/>
        <p:txBody>
          <a:bodyPr/>
          <a:lstStyle/>
          <a:p>
            <a:fld id="{77FBF96E-C445-4FF1-86A3-96F5585B6DBD}" type="slidenum">
              <a:rPr lang="en-US" smtClean="0"/>
              <a:t>22</a:t>
            </a:fld>
            <a:endParaRPr lang="en-US"/>
          </a:p>
        </p:txBody>
      </p:sp>
    </p:spTree>
    <p:extLst>
      <p:ext uri="{BB962C8B-B14F-4D97-AF65-F5344CB8AC3E}">
        <p14:creationId xmlns:p14="http://schemas.microsoft.com/office/powerpoint/2010/main" val="232360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0" y="1256270"/>
            <a:ext cx="5334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152400" y="1600200"/>
            <a:ext cx="8839200" cy="5105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286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3048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3048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3048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3" name="Slide Number Placeholder 12"/>
          <p:cNvSpPr>
            <a:spLocks noGrp="1"/>
          </p:cNvSpPr>
          <p:nvPr>
            <p:ph type="sldNum" sz="quarter" idx="11"/>
          </p:nvPr>
        </p:nvSpPr>
        <p:spPr>
          <a:xfrm>
            <a:off x="0" y="457200"/>
            <a:ext cx="12954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52400" y="228600"/>
            <a:ext cx="8839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52400" y="1600200"/>
            <a:ext cx="8839200" cy="51054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634" y="1257917"/>
            <a:ext cx="595184"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43000"/>
            <a:ext cx="7395883" cy="1828800"/>
          </a:xfrm>
        </p:spPr>
        <p:txBody>
          <a:bodyPr>
            <a:normAutofit/>
          </a:bodyPr>
          <a:lstStyle/>
          <a:p>
            <a:r>
              <a:rPr lang="en-US" sz="6000" cap="none" dirty="0" smtClean="0"/>
              <a:t>CSE 390 </a:t>
            </a:r>
            <a:r>
              <a:rPr lang="en-US" sz="4900" cap="none" dirty="0" smtClean="0"/>
              <a:t>Advanced Computer Networks</a:t>
            </a:r>
            <a:endParaRPr lang="en-US" sz="4900" cap="none" dirty="0"/>
          </a:p>
        </p:txBody>
      </p:sp>
      <p:sp>
        <p:nvSpPr>
          <p:cNvPr id="4" name="Subtitle 2"/>
          <p:cNvSpPr txBox="1">
            <a:spLocks/>
          </p:cNvSpPr>
          <p:nvPr/>
        </p:nvSpPr>
        <p:spPr>
          <a:xfrm>
            <a:off x="685799" y="3496235"/>
            <a:ext cx="6662784" cy="2133600"/>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sz="3600" b="1" dirty="0" smtClean="0">
                <a:solidFill>
                  <a:schemeClr val="tx1"/>
                </a:solidFill>
              </a:rPr>
              <a:t>Lecture 2: History</a:t>
            </a:r>
          </a:p>
          <a:p>
            <a:r>
              <a:rPr lang="en-US" sz="3600" b="1" dirty="0" smtClean="0">
                <a:solidFill>
                  <a:schemeClr val="tx1"/>
                </a:solidFill>
              </a:rPr>
              <a:t>(Hint: Al Gore is not involved)</a:t>
            </a:r>
          </a:p>
        </p:txBody>
      </p:sp>
      <p:sp>
        <p:nvSpPr>
          <p:cNvPr id="5" name="Subtitle 4"/>
          <p:cNvSpPr>
            <a:spLocks noGrp="1"/>
          </p:cNvSpPr>
          <p:nvPr>
            <p:ph type="subTitle" idx="1"/>
          </p:nvPr>
        </p:nvSpPr>
        <p:spPr/>
        <p:txBody>
          <a:bodyPr>
            <a:normAutofit fontScale="92500" lnSpcReduction="20000"/>
          </a:bodyPr>
          <a:lstStyle/>
          <a:p>
            <a:r>
              <a:rPr lang="en-US" dirty="0" smtClean="0"/>
              <a:t>Based on slides from D. </a:t>
            </a:r>
            <a:r>
              <a:rPr lang="en-US" dirty="0" err="1" smtClean="0"/>
              <a:t>Choffnes</a:t>
            </a:r>
            <a:r>
              <a:rPr lang="en-US" dirty="0" smtClean="0"/>
              <a:t> Northeastern U. Revised Fall 2014 by P. Gill</a:t>
            </a:r>
            <a:endParaRPr lang="en-US" dirty="0"/>
          </a:p>
        </p:txBody>
      </p:sp>
    </p:spTree>
    <p:extLst>
      <p:ext uri="{BB962C8B-B14F-4D97-AF65-F5344CB8AC3E}">
        <p14:creationId xmlns:p14="http://schemas.microsoft.com/office/powerpoint/2010/main" val="32655099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765"/>
            <a:ext cx="8839200" cy="990600"/>
          </a:xfrm>
        </p:spPr>
        <p:txBody>
          <a:bodyPr>
            <a:normAutofit fontScale="90000"/>
          </a:bodyPr>
          <a:lstStyle/>
          <a:p>
            <a:r>
              <a:rPr lang="en-US" dirty="0" smtClean="0"/>
              <a:t>The World’s Most Successful Computer Science Research Project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10</a:t>
            </a:fld>
            <a:endParaRPr lang="en-US" dirty="0"/>
          </a:p>
        </p:txBody>
      </p:sp>
      <p:pic>
        <p:nvPicPr>
          <p:cNvPr id="6" name="Picture 6"/>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99158" l="0" r="100000">
                        <a14:foregroundMark x1="23676" y1="70036" x2="23676" y2="70036"/>
                        <a14:backgroundMark x1="14019" y1="56438" x2="14019" y2="56438"/>
                      </a14:backgroundRemoval>
                    </a14:imgEffect>
                  </a14:imgLayer>
                </a14:imgProps>
              </a:ext>
              <a:ext uri="{28A0092B-C50C-407E-A947-70E740481C1C}">
                <a14:useLocalDpi xmlns:a14="http://schemas.microsoft.com/office/drawing/2010/main" val="0"/>
              </a:ext>
            </a:extLst>
          </a:blip>
          <a:srcRect/>
          <a:stretch>
            <a:fillRect/>
          </a:stretch>
        </p:blipFill>
        <p:spPr bwMode="auto">
          <a:xfrm>
            <a:off x="1947332" y="1413625"/>
            <a:ext cx="4212168" cy="5451198"/>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576656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Internet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11</a:t>
            </a:fld>
            <a:endParaRPr lang="en-US" dirty="0"/>
          </a:p>
        </p:txBody>
      </p:sp>
      <p:sp>
        <p:nvSpPr>
          <p:cNvPr id="4" name="Content Placeholder 3"/>
          <p:cNvSpPr>
            <a:spLocks noGrp="1"/>
          </p:cNvSpPr>
          <p:nvPr>
            <p:ph sz="quarter" idx="1"/>
          </p:nvPr>
        </p:nvSpPr>
        <p:spPr>
          <a:xfrm>
            <a:off x="152400" y="1600200"/>
            <a:ext cx="8589433" cy="5105400"/>
          </a:xfrm>
        </p:spPr>
        <p:txBody>
          <a:bodyPr>
            <a:normAutofit/>
          </a:bodyPr>
          <a:lstStyle/>
          <a:p>
            <a:pPr>
              <a:lnSpc>
                <a:spcPct val="90000"/>
              </a:lnSpc>
            </a:pPr>
            <a:r>
              <a:rPr lang="en-US" sz="2400" dirty="0" smtClean="0">
                <a:latin typeface="Century Gothic" pitchFamily="34" charset="0"/>
              </a:rPr>
              <a:t>1961: </a:t>
            </a:r>
            <a:r>
              <a:rPr lang="en-US" sz="2400" dirty="0" err="1">
                <a:latin typeface="Century Gothic" pitchFamily="34" charset="0"/>
              </a:rPr>
              <a:t>Kleinrock</a:t>
            </a:r>
            <a:r>
              <a:rPr lang="en-US" sz="2400" dirty="0">
                <a:latin typeface="Century Gothic" pitchFamily="34" charset="0"/>
              </a:rPr>
              <a:t> @ </a:t>
            </a:r>
            <a:r>
              <a:rPr lang="en-US" sz="2400" dirty="0" smtClean="0">
                <a:latin typeface="Century Gothic" pitchFamily="34" charset="0"/>
              </a:rPr>
              <a:t>MIT: packet-switched </a:t>
            </a:r>
            <a:r>
              <a:rPr lang="en-US" sz="2400" dirty="0">
                <a:latin typeface="Century Gothic" pitchFamily="34" charset="0"/>
              </a:rPr>
              <a:t>network</a:t>
            </a:r>
          </a:p>
          <a:p>
            <a:pPr>
              <a:lnSpc>
                <a:spcPct val="90000"/>
              </a:lnSpc>
            </a:pPr>
            <a:r>
              <a:rPr lang="en-US" sz="2400" dirty="0" smtClean="0">
                <a:latin typeface="Century Gothic" pitchFamily="34" charset="0"/>
              </a:rPr>
              <a:t>1962: </a:t>
            </a:r>
            <a:r>
              <a:rPr lang="en-US" sz="2400" dirty="0" err="1">
                <a:latin typeface="Century Gothic" pitchFamily="34" charset="0"/>
              </a:rPr>
              <a:t>Licklider</a:t>
            </a:r>
            <a:r>
              <a:rPr lang="ja-JP" altLang="en-US" sz="2400" dirty="0">
                <a:latin typeface="Century Gothic" pitchFamily="34" charset="0"/>
              </a:rPr>
              <a:t>’</a:t>
            </a:r>
            <a:r>
              <a:rPr lang="en-US" altLang="ja-JP" sz="2400" dirty="0">
                <a:latin typeface="Century Gothic" pitchFamily="34" charset="0"/>
              </a:rPr>
              <a:t>s vision of Galactic Network</a:t>
            </a:r>
          </a:p>
          <a:p>
            <a:pPr>
              <a:lnSpc>
                <a:spcPct val="90000"/>
              </a:lnSpc>
            </a:pPr>
            <a:r>
              <a:rPr lang="en-US" sz="2400" dirty="0" smtClean="0">
                <a:latin typeface="Century Gothic" pitchFamily="34" charset="0"/>
              </a:rPr>
              <a:t>1965: </a:t>
            </a:r>
            <a:r>
              <a:rPr lang="en-US" sz="2400" dirty="0">
                <a:latin typeface="Century Gothic" pitchFamily="34" charset="0"/>
              </a:rPr>
              <a:t>Roberts connects </a:t>
            </a:r>
            <a:r>
              <a:rPr lang="en-US" sz="2400" dirty="0" smtClean="0">
                <a:latin typeface="Century Gothic" pitchFamily="34" charset="0"/>
              </a:rPr>
              <a:t>computers </a:t>
            </a:r>
            <a:r>
              <a:rPr lang="en-US" sz="2400" dirty="0">
                <a:latin typeface="Century Gothic" pitchFamily="34" charset="0"/>
              </a:rPr>
              <a:t>over phone line</a:t>
            </a:r>
          </a:p>
          <a:p>
            <a:pPr>
              <a:lnSpc>
                <a:spcPct val="90000"/>
              </a:lnSpc>
            </a:pPr>
            <a:r>
              <a:rPr lang="en-US" sz="2400" dirty="0" smtClean="0">
                <a:latin typeface="Century Gothic" pitchFamily="34" charset="0"/>
              </a:rPr>
              <a:t>1967: </a:t>
            </a:r>
            <a:r>
              <a:rPr lang="en-US" sz="2400" dirty="0">
                <a:latin typeface="Century Gothic" pitchFamily="34" charset="0"/>
              </a:rPr>
              <a:t>Roberts publishes vision of ARPANET</a:t>
            </a:r>
          </a:p>
          <a:p>
            <a:pPr>
              <a:lnSpc>
                <a:spcPct val="90000"/>
              </a:lnSpc>
            </a:pPr>
            <a:r>
              <a:rPr lang="en-US" sz="2400" dirty="0" smtClean="0">
                <a:latin typeface="Century Gothic" pitchFamily="34" charset="0"/>
              </a:rPr>
              <a:t>1969: </a:t>
            </a:r>
            <a:r>
              <a:rPr lang="en-US" sz="2400" dirty="0">
                <a:latin typeface="Century Gothic" pitchFamily="34" charset="0"/>
              </a:rPr>
              <a:t>BBN installs </a:t>
            </a:r>
            <a:r>
              <a:rPr lang="en-US" sz="2400" dirty="0" smtClean="0">
                <a:latin typeface="Century Gothic" pitchFamily="34" charset="0"/>
              </a:rPr>
              <a:t>first</a:t>
            </a:r>
          </a:p>
          <a:p>
            <a:pPr marL="0" indent="0">
              <a:lnSpc>
                <a:spcPct val="90000"/>
              </a:lnSpc>
              <a:buNone/>
            </a:pPr>
            <a:r>
              <a:rPr lang="en-US" sz="2400" dirty="0" smtClean="0">
                <a:latin typeface="Century Gothic" pitchFamily="34" charset="0"/>
              </a:rPr>
              <a:t> </a:t>
            </a:r>
            <a:r>
              <a:rPr lang="en-US" sz="2400" dirty="0" err="1">
                <a:latin typeface="Century Gothic" pitchFamily="34" charset="0"/>
              </a:rPr>
              <a:t>InterfaceMsgProcessor</a:t>
            </a:r>
            <a:r>
              <a:rPr lang="en-US" sz="2400" dirty="0">
                <a:latin typeface="Century Gothic" pitchFamily="34" charset="0"/>
              </a:rPr>
              <a:t> at UCLA</a:t>
            </a:r>
          </a:p>
          <a:p>
            <a:pPr>
              <a:lnSpc>
                <a:spcPct val="90000"/>
              </a:lnSpc>
            </a:pPr>
            <a:r>
              <a:rPr lang="en-US" sz="2400" dirty="0" smtClean="0">
                <a:latin typeface="Century Gothic" pitchFamily="34" charset="0"/>
              </a:rPr>
              <a:t>1970: </a:t>
            </a:r>
            <a:r>
              <a:rPr lang="en-US" sz="2400" dirty="0">
                <a:latin typeface="Century Gothic" pitchFamily="34" charset="0"/>
              </a:rPr>
              <a:t>Network Control </a:t>
            </a:r>
            <a:r>
              <a:rPr lang="en-US" sz="2400" dirty="0" smtClean="0">
                <a:latin typeface="Century Gothic" pitchFamily="34" charset="0"/>
              </a:rPr>
              <a:t>Program (NCP)</a:t>
            </a:r>
            <a:endParaRPr lang="en-US" sz="2400" dirty="0">
              <a:latin typeface="Century Gothic" pitchFamily="34" charset="0"/>
            </a:endParaRPr>
          </a:p>
          <a:p>
            <a:pPr>
              <a:lnSpc>
                <a:spcPct val="90000"/>
              </a:lnSpc>
            </a:pPr>
            <a:r>
              <a:rPr lang="en-US" sz="2400" dirty="0" smtClean="0">
                <a:latin typeface="Century Gothic" pitchFamily="34" charset="0"/>
              </a:rPr>
              <a:t>1972: </a:t>
            </a:r>
            <a:r>
              <a:rPr lang="en-US" sz="2400" dirty="0">
                <a:latin typeface="Century Gothic" pitchFamily="34" charset="0"/>
              </a:rPr>
              <a:t>Public demonstration of ARPANET</a:t>
            </a:r>
          </a:p>
          <a:p>
            <a:pPr>
              <a:lnSpc>
                <a:spcPct val="90000"/>
              </a:lnSpc>
            </a:pPr>
            <a:r>
              <a:rPr lang="en-US" sz="2400" dirty="0" smtClean="0">
                <a:latin typeface="Century Gothic" pitchFamily="34" charset="0"/>
              </a:rPr>
              <a:t>1972: </a:t>
            </a:r>
            <a:r>
              <a:rPr lang="en-US" sz="2400" dirty="0">
                <a:latin typeface="Century Gothic" pitchFamily="34" charset="0"/>
              </a:rPr>
              <a:t>Kahn @ DARPA </a:t>
            </a:r>
            <a:r>
              <a:rPr lang="en-US" sz="2400" dirty="0" smtClean="0">
                <a:latin typeface="Century Gothic" pitchFamily="34" charset="0"/>
              </a:rPr>
              <a:t>advocates</a:t>
            </a:r>
          </a:p>
          <a:p>
            <a:pPr marL="0" indent="0">
              <a:lnSpc>
                <a:spcPct val="90000"/>
              </a:lnSpc>
              <a:buNone/>
            </a:pPr>
            <a:r>
              <a:rPr lang="en-US" sz="2400" dirty="0" smtClean="0">
                <a:latin typeface="Century Gothic" pitchFamily="34" charset="0"/>
              </a:rPr>
              <a:t> </a:t>
            </a:r>
            <a:r>
              <a:rPr lang="en-US" sz="2400" dirty="0">
                <a:latin typeface="Century Gothic" pitchFamily="34" charset="0"/>
              </a:rPr>
              <a:t>Open </a:t>
            </a:r>
            <a:r>
              <a:rPr lang="en-US" sz="2400" dirty="0" smtClean="0">
                <a:latin typeface="Century Gothic" pitchFamily="34" charset="0"/>
              </a:rPr>
              <a:t>Architecture</a:t>
            </a:r>
            <a:endParaRPr lang="en-US" sz="2400" dirty="0">
              <a:latin typeface="Century Gothic" pitchFamily="34" charset="0"/>
            </a:endParaRPr>
          </a:p>
          <a:p>
            <a:pPr>
              <a:lnSpc>
                <a:spcPct val="90000"/>
              </a:lnSpc>
            </a:pPr>
            <a:r>
              <a:rPr lang="en-US" sz="2400" dirty="0" smtClean="0">
                <a:latin typeface="Century Gothic" pitchFamily="34" charset="0"/>
              </a:rPr>
              <a:t>1972: </a:t>
            </a:r>
            <a:r>
              <a:rPr lang="en-US" sz="2400" dirty="0" err="1" smtClean="0">
                <a:latin typeface="Century Gothic" pitchFamily="34" charset="0"/>
              </a:rPr>
              <a:t>Vint</a:t>
            </a:r>
            <a:r>
              <a:rPr lang="en-US" sz="2400" dirty="0" smtClean="0">
                <a:latin typeface="Century Gothic" pitchFamily="34" charset="0"/>
              </a:rPr>
              <a:t> Cerf </a:t>
            </a:r>
            <a:r>
              <a:rPr lang="en-US" sz="2400" dirty="0">
                <a:latin typeface="Century Gothic" pitchFamily="34" charset="0"/>
              </a:rPr>
              <a:t>@ Stanford </a:t>
            </a:r>
            <a:r>
              <a:rPr lang="en-US" sz="2400" dirty="0" smtClean="0">
                <a:latin typeface="Century Gothic" pitchFamily="34" charset="0"/>
              </a:rPr>
              <a:t>writes TCP</a:t>
            </a:r>
          </a:p>
        </p:txBody>
      </p:sp>
      <p:pic>
        <p:nvPicPr>
          <p:cNvPr id="5" name="Picture 4"/>
          <p:cNvPicPr>
            <a:picLocks noChangeAspect="1"/>
          </p:cNvPicPr>
          <p:nvPr/>
        </p:nvPicPr>
        <p:blipFill>
          <a:blip r:embed="rId3"/>
          <a:stretch>
            <a:fillRect/>
          </a:stretch>
        </p:blipFill>
        <p:spPr>
          <a:xfrm>
            <a:off x="6477000" y="3467100"/>
            <a:ext cx="2667000" cy="3390900"/>
          </a:xfrm>
          <a:prstGeom prst="rect">
            <a:avLst/>
          </a:prstGeom>
        </p:spPr>
      </p:pic>
      <p:sp>
        <p:nvSpPr>
          <p:cNvPr id="6" name="Right Arrow 5"/>
          <p:cNvSpPr/>
          <p:nvPr/>
        </p:nvSpPr>
        <p:spPr>
          <a:xfrm>
            <a:off x="5037667" y="3619500"/>
            <a:ext cx="1227666" cy="338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1109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Humans to Computers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12</a:t>
            </a:fld>
            <a:endParaRPr lang="en-US" dirty="0"/>
          </a:p>
        </p:txBody>
      </p:sp>
      <p:sp>
        <p:nvSpPr>
          <p:cNvPr id="4" name="Content Placeholder 3"/>
          <p:cNvSpPr>
            <a:spLocks noGrp="1"/>
          </p:cNvSpPr>
          <p:nvPr>
            <p:ph sz="quarter" idx="1"/>
          </p:nvPr>
        </p:nvSpPr>
        <p:spPr/>
        <p:txBody>
          <a:bodyPr/>
          <a:lstStyle/>
          <a:p>
            <a:r>
              <a:rPr lang="en-US" dirty="0" smtClean="0"/>
              <a:t>1958: First use of a modem</a:t>
            </a:r>
          </a:p>
          <a:p>
            <a:pPr lvl="1"/>
            <a:r>
              <a:rPr lang="en-US" dirty="0" smtClean="0"/>
              <a:t>Machine to machine communication</a:t>
            </a:r>
          </a:p>
          <a:p>
            <a:pPr lvl="1"/>
            <a:r>
              <a:rPr lang="en-US" dirty="0" smtClean="0"/>
              <a:t>Analog vs. </a:t>
            </a:r>
            <a:r>
              <a:rPr lang="en-US" dirty="0"/>
              <a:t>d</a:t>
            </a:r>
            <a:r>
              <a:rPr lang="en-US" dirty="0" smtClean="0"/>
              <a:t>igital signals</a:t>
            </a:r>
          </a:p>
          <a:p>
            <a:r>
              <a:rPr lang="en-US" smtClean="0"/>
              <a:t>Many different computer networks</a:t>
            </a:r>
            <a:endParaRPr lang="en-US" dirty="0" smtClean="0"/>
          </a:p>
          <a:p>
            <a:pPr lvl="1"/>
            <a:r>
              <a:rPr lang="en-US" smtClean="0"/>
              <a:t>Local vs. global</a:t>
            </a:r>
            <a:endParaRPr lang="en-US" dirty="0" smtClean="0"/>
          </a:p>
          <a:p>
            <a:pPr lvl="2"/>
            <a:r>
              <a:rPr lang="en-US" smtClean="0"/>
              <a:t>LAN, WAN</a:t>
            </a:r>
            <a:endParaRPr lang="en-US" dirty="0" smtClean="0"/>
          </a:p>
          <a:p>
            <a:pPr lvl="1"/>
            <a:r>
              <a:rPr lang="en-US" smtClean="0"/>
              <a:t>Private vs. public</a:t>
            </a:r>
            <a:endParaRPr lang="en-US" dirty="0" smtClean="0"/>
          </a:p>
          <a:p>
            <a:pPr lvl="2"/>
            <a:r>
              <a:rPr lang="en-US" smtClean="0"/>
              <a:t>Internet2, NIPRNet</a:t>
            </a:r>
            <a:endParaRPr lang="en-US" dirty="0" smtClean="0"/>
          </a:p>
          <a:p>
            <a:pPr lvl="1"/>
            <a:r>
              <a:rPr lang="en-US" smtClean="0"/>
              <a:t>General purpose vs. special purpose</a:t>
            </a:r>
            <a:endParaRPr lang="en-US" dirty="0" smtClean="0"/>
          </a:p>
          <a:p>
            <a:pPr lvl="2"/>
            <a:r>
              <a:rPr lang="en-US" smtClean="0"/>
              <a:t>E.g. credit cards, banks, defense</a:t>
            </a:r>
            <a:endParaRPr lang="en-US" dirty="0"/>
          </a:p>
        </p:txBody>
      </p:sp>
      <p:sp>
        <p:nvSpPr>
          <p:cNvPr id="5" name="Content Placeholder 3"/>
          <p:cNvSpPr txBox="1">
            <a:spLocks/>
          </p:cNvSpPr>
          <p:nvPr/>
        </p:nvSpPr>
        <p:spPr>
          <a:xfrm>
            <a:off x="3384646" y="3603011"/>
            <a:ext cx="5759354" cy="188680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smtClean="0"/>
              <a:t>Technology</a:t>
            </a:r>
          </a:p>
          <a:p>
            <a:pPr lvl="2"/>
            <a:r>
              <a:rPr lang="en-US" dirty="0" smtClean="0"/>
              <a:t>Satellite, Copper, Fiber</a:t>
            </a:r>
          </a:p>
          <a:p>
            <a:pPr lvl="2"/>
            <a:r>
              <a:rPr lang="en-US" dirty="0" smtClean="0"/>
              <a:t>Circuit switched, packet switched</a:t>
            </a:r>
            <a:endParaRPr lang="en-US" dirty="0"/>
          </a:p>
        </p:txBody>
      </p:sp>
      <p:pic>
        <p:nvPicPr>
          <p:cNvPr id="4098" name="Picture 2" descr="C:\Users\t0ph3r\Documents\CS 4700\assets\Acoustic_coupler_20041015_17545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91" y="1320810"/>
            <a:ext cx="6713774" cy="513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434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anim calcmode="lin" valueType="num">
                                      <p:cBhvr>
                                        <p:cTn id="8" dur="500" fill="hold"/>
                                        <p:tgtEl>
                                          <p:spTgt spid="4098"/>
                                        </p:tgtEl>
                                        <p:attrNameLst>
                                          <p:attrName>ppt_x</p:attrName>
                                        </p:attrNameLst>
                                      </p:cBhvr>
                                      <p:tavLst>
                                        <p:tav tm="0">
                                          <p:val>
                                            <p:strVal val="#ppt_x"/>
                                          </p:val>
                                        </p:tav>
                                        <p:tav tm="100000">
                                          <p:val>
                                            <p:strVal val="#ppt_x"/>
                                          </p:val>
                                        </p:tav>
                                      </p:tavLst>
                                    </p:anim>
                                    <p:anim calcmode="lin" valueType="num">
                                      <p:cBhvr>
                                        <p:cTn id="9" dur="5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500"/>
                                        <p:tgtEl>
                                          <p:spTgt spid="4098"/>
                                        </p:tgtEl>
                                      </p:cBhvr>
                                    </p:animEffect>
                                    <p:anim calcmode="lin" valueType="num">
                                      <p:cBhvr>
                                        <p:cTn id="14" dur="500"/>
                                        <p:tgtEl>
                                          <p:spTgt spid="4098"/>
                                        </p:tgtEl>
                                        <p:attrNameLst>
                                          <p:attrName>ppt_x</p:attrName>
                                        </p:attrNameLst>
                                      </p:cBhvr>
                                      <p:tavLst>
                                        <p:tav tm="0">
                                          <p:val>
                                            <p:strVal val="ppt_x"/>
                                          </p:val>
                                        </p:tav>
                                        <p:tav tm="100000">
                                          <p:val>
                                            <p:strVal val="ppt_x"/>
                                          </p:val>
                                        </p:tav>
                                      </p:tavLst>
                                    </p:anim>
                                    <p:anim calcmode="lin" valueType="num">
                                      <p:cBhvr>
                                        <p:cTn id="15" dur="500"/>
                                        <p:tgtEl>
                                          <p:spTgt spid="4098"/>
                                        </p:tgtEl>
                                        <p:attrNameLst>
                                          <p:attrName>ppt_y</p:attrName>
                                        </p:attrNameLst>
                                      </p:cBhvr>
                                      <p:tavLst>
                                        <p:tav tm="0">
                                          <p:val>
                                            <p:strVal val="ppt_y"/>
                                          </p:val>
                                        </p:tav>
                                        <p:tav tm="100000">
                                          <p:val>
                                            <p:strVal val="ppt_y+.1"/>
                                          </p:val>
                                        </p:tav>
                                      </p:tavLst>
                                    </p:anim>
                                    <p:set>
                                      <p:cBhvr>
                                        <p:cTn id="16" dur="1" fill="hold">
                                          <p:stCondLst>
                                            <p:cond delay="499"/>
                                          </p:stCondLst>
                                        </p:cTn>
                                        <p:tgtEl>
                                          <p:spTgt spid="4098"/>
                                        </p:tgtEl>
                                        <p:attrNameLst>
                                          <p:attrName>style.visibility</p:attrName>
                                        </p:attrNameLst>
                                      </p:cBhvr>
                                      <p:to>
                                        <p:strVal val="hidden"/>
                                      </p:to>
                                    </p:se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anim calcmode="lin" valueType="num">
                                      <p:cBhvr>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anim calcmode="lin" valueType="num">
                                      <p:cBhvr>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anim calcmode="lin" valueType="num">
                                      <p:cBhvr>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anim calcmode="lin" valueType="num">
                                      <p:cBhvr>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anim calcmode="lin" valueType="num">
                                      <p:cBhvr>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2" dur="500" fill="hold"/>
                                        <p:tgtEl>
                                          <p:spTgt spid="4">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anim calcmode="lin" valueType="num">
                                      <p:cBhvr>
                                        <p:cTn id="4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7" dur="500" fill="hold"/>
                                        <p:tgtEl>
                                          <p:spTgt spid="4">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anim calcmode="lin" valueType="num">
                                      <p:cBhvr>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2" dur="500" fill="hold"/>
                                        <p:tgtEl>
                                          <p:spTgt spid="4">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1960s</a:t>
            </a:r>
            <a:endParaRPr lang="en-US" dirty="0"/>
          </a:p>
        </p:txBody>
      </p:sp>
      <p:sp>
        <p:nvSpPr>
          <p:cNvPr id="2" name="Slide Number Placeholder 1"/>
          <p:cNvSpPr>
            <a:spLocks noGrp="1"/>
          </p:cNvSpPr>
          <p:nvPr>
            <p:ph type="sldNum" sz="quarter" idx="12"/>
          </p:nvPr>
        </p:nvSpPr>
        <p:spPr/>
        <p:txBody>
          <a:bodyPr>
            <a:normAutofit fontScale="92500" lnSpcReduction="20000"/>
          </a:bodyPr>
          <a:lstStyle/>
          <a:p>
            <a:fld id="{283B9EA5-CE9A-4950-A80C-5ADF06B45BB8}" type="slidenum">
              <a:rPr lang="en-US" smtClean="0"/>
              <a:t>13</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2" y="1739347"/>
            <a:ext cx="7802563" cy="4876800"/>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ounded Rectangle 5"/>
          <p:cNvSpPr/>
          <p:nvPr/>
        </p:nvSpPr>
        <p:spPr>
          <a:xfrm>
            <a:off x="858106" y="3603009"/>
            <a:ext cx="2429302" cy="2852382"/>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39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1971</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14</a:t>
            </a:fld>
            <a:endParaRPr lang="en-US" dirty="0"/>
          </a:p>
        </p:txBody>
      </p:sp>
      <p:pic>
        <p:nvPicPr>
          <p:cNvPr id="6" name="Picture 6"/>
          <p:cNvPicPr>
            <a:picLocks noChangeArrowheads="1"/>
          </p:cNvPicPr>
          <p:nvPr/>
        </p:nvPicPr>
        <p:blipFill>
          <a:blip r:embed="rId3">
            <a:extLst>
              <a:ext uri="{28A0092B-C50C-407E-A947-70E740481C1C}">
                <a14:useLocalDpi xmlns:a14="http://schemas.microsoft.com/office/drawing/2010/main" val="0"/>
              </a:ext>
            </a:extLst>
          </a:blip>
          <a:srcRect l="1840" t="3426" r="1524" b="7179"/>
          <a:stretch>
            <a:fillRect/>
          </a:stretch>
        </p:blipFill>
        <p:spPr bwMode="auto">
          <a:xfrm>
            <a:off x="395789" y="1689099"/>
            <a:ext cx="8294427" cy="5055651"/>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3097322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1973</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15</a:t>
            </a:fld>
            <a:endParaRPr lang="en-US"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649413"/>
            <a:ext cx="9182100" cy="5208587"/>
          </a:xfrm>
          <a:prstGeom prst="rect">
            <a:avLst/>
          </a:prstGeom>
          <a:noFill/>
          <a:ln>
            <a:noFill/>
          </a:ln>
          <a:effectLst>
            <a:outerShdw blurRad="76200" dist="63499" dir="5400000" algn="ctr" rotWithShape="0">
              <a:schemeClr val="bg2">
                <a:alpha val="4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ounded Rectangle 5"/>
          <p:cNvSpPr/>
          <p:nvPr/>
        </p:nvSpPr>
        <p:spPr>
          <a:xfrm>
            <a:off x="0" y="4253705"/>
            <a:ext cx="1435100" cy="77549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477000" y="5029200"/>
            <a:ext cx="2667000" cy="11938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2833" y="3746500"/>
            <a:ext cx="251941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000" dirty="0" smtClean="0"/>
              <a:t>Satellite Link to Hawaii</a:t>
            </a:r>
            <a:endParaRPr lang="en-US" sz="2000" dirty="0"/>
          </a:p>
        </p:txBody>
      </p:sp>
      <p:sp>
        <p:nvSpPr>
          <p:cNvPr id="8" name="TextBox 7"/>
          <p:cNvSpPr txBox="1"/>
          <p:nvPr/>
        </p:nvSpPr>
        <p:spPr>
          <a:xfrm>
            <a:off x="5412840" y="3983567"/>
            <a:ext cx="373116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dirty="0" smtClean="0"/>
              <a:t>First international connections</a:t>
            </a:r>
          </a:p>
          <a:p>
            <a:r>
              <a:rPr lang="en-US" sz="2400" dirty="0" smtClean="0"/>
              <a:t>(London + Norway)</a:t>
            </a:r>
            <a:endParaRPr lang="en-US" sz="2400" dirty="0"/>
          </a:p>
        </p:txBody>
      </p:sp>
    </p:spTree>
    <p:extLst>
      <p:ext uri="{BB962C8B-B14F-4D97-AF65-F5344CB8AC3E}">
        <p14:creationId xmlns:p14="http://schemas.microsoft.com/office/powerpoint/2010/main" val="363895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Pains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16</a:t>
            </a:fld>
            <a:endParaRPr lang="en-US" dirty="0"/>
          </a:p>
        </p:txBody>
      </p:sp>
      <p:sp>
        <p:nvSpPr>
          <p:cNvPr id="4" name="Content Placeholder 3"/>
          <p:cNvSpPr>
            <a:spLocks noGrp="1"/>
          </p:cNvSpPr>
          <p:nvPr>
            <p:ph sz="quarter" idx="1"/>
          </p:nvPr>
        </p:nvSpPr>
        <p:spPr/>
        <p:txBody>
          <a:bodyPr/>
          <a:lstStyle/>
          <a:p>
            <a:r>
              <a:rPr lang="en-US" dirty="0" smtClean="0"/>
              <a:t>Problem: early networks used incompatible protocols</a:t>
            </a:r>
            <a:endParaRPr lang="en-US" dirty="0"/>
          </a:p>
        </p:txBody>
      </p:sp>
      <p:sp>
        <p:nvSpPr>
          <p:cNvPr id="5" name="Cloud 4"/>
          <p:cNvSpPr/>
          <p:nvPr/>
        </p:nvSpPr>
        <p:spPr>
          <a:xfrm>
            <a:off x="1439917" y="2796618"/>
            <a:ext cx="2528974" cy="15923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5297213" y="3096172"/>
            <a:ext cx="2528974" cy="1592317"/>
          </a:xfrm>
          <a:prstGeom prst="cloud">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3163608" y="4924970"/>
            <a:ext cx="2528974" cy="159231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1030014" y="3370526"/>
            <a:ext cx="977462" cy="10576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30014" y="3973775"/>
            <a:ext cx="1150541" cy="6516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007476" y="3370527"/>
            <a:ext cx="173079" cy="6032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007476" y="3370527"/>
            <a:ext cx="1165446" cy="2764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180555" y="3592777"/>
            <a:ext cx="992367" cy="3809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352800" y="3101637"/>
            <a:ext cx="843760" cy="54533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632172" y="5462092"/>
            <a:ext cx="114752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779699" y="5414249"/>
            <a:ext cx="173079" cy="6032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787737" y="3629735"/>
            <a:ext cx="173079" cy="6032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834289" y="5456835"/>
            <a:ext cx="1165446" cy="2764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007368" y="5679085"/>
            <a:ext cx="992367" cy="3809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5813485" y="3693180"/>
            <a:ext cx="1165446" cy="2764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986564" y="3915430"/>
            <a:ext cx="992367" cy="3809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233113" y="3553591"/>
            <a:ext cx="1018250" cy="37776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50114" y="3929800"/>
            <a:ext cx="842852" cy="48957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61288" y="5710616"/>
            <a:ext cx="866323" cy="24478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40" y="2796618"/>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658" y="3101637"/>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7903" y="3405451"/>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610" y="3780101"/>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954" y="3366266"/>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199" y="3670080"/>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1906" y="4044730"/>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519" y="5158278"/>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764" y="5462092"/>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471" y="5836742"/>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40" y="3973775"/>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377" y="4877672"/>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624" y="5598890"/>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187" y="2890563"/>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187" y="3994203"/>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91" y="2573053"/>
            <a:ext cx="850353" cy="85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2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Kahn’s Ground Rules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17</a:t>
            </a:fld>
            <a:endParaRPr lang="en-US" dirty="0"/>
          </a:p>
        </p:txBody>
      </p:sp>
      <p:sp>
        <p:nvSpPr>
          <p:cNvPr id="4" name="Content Placeholder 3"/>
          <p:cNvSpPr>
            <a:spLocks noGrp="1"/>
          </p:cNvSpPr>
          <p:nvPr>
            <p:ph sz="quarter" idx="1"/>
          </p:nvPr>
        </p:nvSpPr>
        <p:spPr>
          <a:xfrm>
            <a:off x="152400" y="1600200"/>
            <a:ext cx="8991600" cy="5105400"/>
          </a:xfrm>
        </p:spPr>
        <p:txBody>
          <a:bodyPr>
            <a:normAutofit fontScale="92500" lnSpcReduction="10000"/>
          </a:bodyPr>
          <a:lstStyle/>
          <a:p>
            <a:pPr marL="284163" indent="-284163">
              <a:buFont typeface="+mj-lt"/>
              <a:buAutoNum type="arabicPeriod"/>
            </a:pPr>
            <a:r>
              <a:rPr lang="en-US" dirty="0" smtClean="0"/>
              <a:t>Each network is independent, cannot be forced to change</a:t>
            </a:r>
          </a:p>
          <a:p>
            <a:pPr marL="777240" lvl="1" indent="-457200"/>
            <a:r>
              <a:rPr lang="en-US" dirty="0" smtClean="0"/>
              <a:t>A network of networks</a:t>
            </a:r>
          </a:p>
          <a:p>
            <a:pPr marL="777240" lvl="1" indent="-457200"/>
            <a:r>
              <a:rPr lang="en-US" dirty="0" smtClean="0"/>
              <a:t>Each running their own set of protocols</a:t>
            </a:r>
          </a:p>
          <a:p>
            <a:pPr marL="284163" indent="-284163">
              <a:buFont typeface="+mj-lt"/>
              <a:buAutoNum type="arabicPeriod"/>
            </a:pPr>
            <a:r>
              <a:rPr lang="en-US" dirty="0" smtClean="0"/>
              <a:t>Best-effort communication (i.e. no guarantees)</a:t>
            </a:r>
          </a:p>
          <a:p>
            <a:pPr marL="284163" indent="-284163">
              <a:buFont typeface="+mj-lt"/>
              <a:buAutoNum type="arabicPeriod"/>
            </a:pPr>
            <a:r>
              <a:rPr lang="en-US" dirty="0" smtClean="0"/>
              <a:t>Boxes (routers/gateways) connect networks</a:t>
            </a:r>
          </a:p>
          <a:p>
            <a:pPr marL="777240" lvl="1" indent="-457200"/>
            <a:r>
              <a:rPr lang="en-US" dirty="0" smtClean="0"/>
              <a:t>Boxes that do not maintain state </a:t>
            </a:r>
            <a:r>
              <a:rPr lang="en-US" dirty="0" smtClean="0">
                <a:sym typeface="Wingdings"/>
              </a:rPr>
              <a:t> keep them simple!</a:t>
            </a:r>
            <a:endParaRPr lang="en-US" dirty="0" smtClean="0"/>
          </a:p>
          <a:p>
            <a:pPr marL="284163" indent="-284163">
              <a:buFont typeface="+mj-lt"/>
              <a:buAutoNum type="arabicPeriod"/>
            </a:pPr>
            <a:r>
              <a:rPr lang="en-US" dirty="0" smtClean="0"/>
              <a:t>No global control</a:t>
            </a:r>
          </a:p>
          <a:p>
            <a:endParaRPr lang="en-US" dirty="0"/>
          </a:p>
          <a:p>
            <a:r>
              <a:rPr lang="en-US" dirty="0" smtClean="0"/>
              <a:t>Principles behind the development of IP</a:t>
            </a:r>
          </a:p>
          <a:p>
            <a:r>
              <a:rPr lang="en-US" dirty="0" smtClean="0"/>
              <a:t>Led to the Internet as we know it</a:t>
            </a:r>
          </a:p>
          <a:p>
            <a:r>
              <a:rPr lang="en-US" dirty="0" smtClean="0"/>
              <a:t>Internet is still structured as independent networks</a:t>
            </a:r>
          </a:p>
        </p:txBody>
      </p:sp>
    </p:spTree>
    <p:extLst>
      <p:ext uri="{BB962C8B-B14F-4D97-AF65-F5344CB8AC3E}">
        <p14:creationId xmlns:p14="http://schemas.microsoft.com/office/powerpoint/2010/main" val="2718217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anim calcmode="lin" valueType="num">
                                      <p:cBhvr>
                                        <p:cTn id="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fade">
                                      <p:cBhvr>
                                        <p:cTn id="12" dur="500"/>
                                        <p:tgtEl>
                                          <p:spTgt spid="4">
                                            <p:txEl>
                                              <p:pRg st="9" end="9"/>
                                            </p:txEl>
                                          </p:spTgt>
                                        </p:tgtEl>
                                      </p:cBhvr>
                                    </p:animEffect>
                                    <p:anim calcmode="lin" valueType="num">
                                      <p:cBhvr>
                                        <p:cTn id="1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animEffect transition="in" filter="fade">
                                      <p:cBhvr>
                                        <p:cTn id="17" dur="500"/>
                                        <p:tgtEl>
                                          <p:spTgt spid="4">
                                            <p:txEl>
                                              <p:pRg st="10" end="10"/>
                                            </p:txEl>
                                          </p:spTgt>
                                        </p:tgtEl>
                                      </p:cBhvr>
                                    </p:animEffect>
                                    <p:anim calcmode="lin" valueType="num">
                                      <p:cBhvr>
                                        <p:cTn id="1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Birth of Routing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18</a:t>
            </a:fld>
            <a:endParaRPr lang="en-US" dirty="0"/>
          </a:p>
        </p:txBody>
      </p:sp>
      <p:sp>
        <p:nvSpPr>
          <p:cNvPr id="5" name="Cloud 4"/>
          <p:cNvSpPr/>
          <p:nvPr/>
        </p:nvSpPr>
        <p:spPr>
          <a:xfrm>
            <a:off x="1135117" y="1828774"/>
            <a:ext cx="2528974" cy="15923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5585984" y="3004180"/>
            <a:ext cx="2528974" cy="1592317"/>
          </a:xfrm>
          <a:prstGeom prst="cloud">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3126952" y="5074413"/>
            <a:ext cx="2528974" cy="159231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725214" y="2402682"/>
            <a:ext cx="977462" cy="10576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25214" y="3005931"/>
            <a:ext cx="1150541" cy="6516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702676" y="2402683"/>
            <a:ext cx="173079" cy="6032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1702676" y="2402683"/>
            <a:ext cx="1165446" cy="2764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875755" y="2624933"/>
            <a:ext cx="992367" cy="3809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0" y="2133793"/>
            <a:ext cx="843760" cy="54533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595516" y="5611535"/>
            <a:ext cx="1147527"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743043" y="5563692"/>
            <a:ext cx="173079" cy="6032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6076508" y="3537743"/>
            <a:ext cx="173079" cy="60324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797633" y="5606278"/>
            <a:ext cx="1165446" cy="2764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970712" y="5828528"/>
            <a:ext cx="992367" cy="3809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102256" y="3601188"/>
            <a:ext cx="1165446" cy="27644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6275335" y="3823438"/>
            <a:ext cx="992367" cy="38099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521884" y="3461599"/>
            <a:ext cx="1018250" cy="37776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38885" y="3837808"/>
            <a:ext cx="842852" cy="48957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24632" y="5860059"/>
            <a:ext cx="866323" cy="244789"/>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0" y="1828774"/>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0858" y="2133793"/>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810" y="2812257"/>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1725" y="3274274"/>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970" y="3578088"/>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815" y="5986185"/>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40" y="3005931"/>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721" y="5027115"/>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968" y="5748333"/>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958" y="2798571"/>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958" y="3902211"/>
            <a:ext cx="850353" cy="8503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t0ph3r\Documents\CS 4700\assets\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091" y="1605209"/>
            <a:ext cx="850353" cy="850353"/>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H="1">
            <a:off x="4927270" y="4204436"/>
            <a:ext cx="1322317" cy="25720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4963080" y="4423182"/>
            <a:ext cx="61552" cy="132515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3203716" y="4082597"/>
            <a:ext cx="625867" cy="137919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030637" y="2679127"/>
            <a:ext cx="173080" cy="1081631"/>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103" y="2437607"/>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677" y="3952738"/>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6863" y="5307721"/>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0ph3r\Documents\CS 4700\assets\cisco-switch-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108" y="5611535"/>
            <a:ext cx="889794" cy="374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341" y="3696793"/>
            <a:ext cx="920750" cy="5429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t0ph3r\Documents\CS 4700\assets\Ro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895" y="4053572"/>
            <a:ext cx="920750" cy="542925"/>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1509590" y="2344869"/>
            <a:ext cx="6044977" cy="3277336"/>
            <a:chOff x="414979" y="3333623"/>
            <a:chExt cx="8263530" cy="1523216"/>
          </a:xfrm>
        </p:grpSpPr>
        <p:sp>
          <p:nvSpPr>
            <p:cNvPr id="59" name="Rectangle 58"/>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Content Placeholder 2"/>
            <p:cNvSpPr txBox="1">
              <a:spLocks/>
            </p:cNvSpPr>
            <p:nvPr/>
          </p:nvSpPr>
          <p:spPr>
            <a:xfrm>
              <a:off x="514377" y="3333624"/>
              <a:ext cx="8118847" cy="137089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u="sng" dirty="0" smtClean="0">
                  <a:solidFill>
                    <a:schemeClr val="bg1"/>
                  </a:solidFill>
                </a:rPr>
                <a:t>Trivia</a:t>
              </a:r>
            </a:p>
            <a:p>
              <a:pPr>
                <a:buClr>
                  <a:schemeClr val="bg1"/>
                </a:buClr>
              </a:pPr>
              <a:r>
                <a:rPr lang="en-US" sz="3200" dirty="0" smtClean="0">
                  <a:solidFill>
                    <a:schemeClr val="bg1"/>
                  </a:solidFill>
                </a:rPr>
                <a:t>Kahn believed that there would only be ~20 networks.</a:t>
              </a:r>
            </a:p>
            <a:p>
              <a:pPr>
                <a:buClr>
                  <a:schemeClr val="bg1"/>
                </a:buClr>
              </a:pPr>
              <a:r>
                <a:rPr lang="en-US" sz="3200" dirty="0" smtClean="0">
                  <a:solidFill>
                    <a:schemeClr val="bg1"/>
                  </a:solidFill>
                </a:rPr>
                <a:t>He was way off.</a:t>
              </a:r>
            </a:p>
            <a:p>
              <a:pPr>
                <a:buClr>
                  <a:schemeClr val="bg1"/>
                </a:buClr>
              </a:pPr>
              <a:r>
                <a:rPr lang="en-US" sz="3200" dirty="0" smtClean="0">
                  <a:solidFill>
                    <a:schemeClr val="bg1"/>
                  </a:solidFill>
                </a:rPr>
                <a:t>Why?</a:t>
              </a:r>
            </a:p>
            <a:p>
              <a:pPr marL="114300" indent="0" algn="ctr">
                <a:buClr>
                  <a:schemeClr val="bg1"/>
                </a:buClr>
                <a:buNone/>
              </a:pPr>
              <a:endParaRPr lang="en-US" sz="3200" u="sng" dirty="0" smtClean="0">
                <a:solidFill>
                  <a:schemeClr val="bg1"/>
                </a:solidFill>
              </a:endParaRPr>
            </a:p>
          </p:txBody>
        </p:sp>
      </p:grpSp>
    </p:spTree>
    <p:extLst>
      <p:ext uri="{BB962C8B-B14F-4D97-AF65-F5344CB8AC3E}">
        <p14:creationId xmlns:p14="http://schemas.microsoft.com/office/powerpoint/2010/main" val="139098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anim calcmode="lin" valueType="num">
                                      <p:cBhvr>
                                        <p:cTn id="8" dur="500" fill="hold"/>
                                        <p:tgtEl>
                                          <p:spTgt spid="58"/>
                                        </p:tgtEl>
                                        <p:attrNameLst>
                                          <p:attrName>ppt_x</p:attrName>
                                        </p:attrNameLst>
                                      </p:cBhvr>
                                      <p:tavLst>
                                        <p:tav tm="0">
                                          <p:val>
                                            <p:strVal val="#ppt_x"/>
                                          </p:val>
                                        </p:tav>
                                        <p:tav tm="100000">
                                          <p:val>
                                            <p:strVal val="#ppt_x"/>
                                          </p:val>
                                        </p:tav>
                                      </p:tavLst>
                                    </p:anim>
                                    <p:anim calcmode="lin" valueType="num">
                                      <p:cBhvr>
                                        <p:cTn id="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05023"/>
            <a:ext cx="520995" cy="251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0" y="1153633"/>
            <a:ext cx="533400" cy="381000"/>
          </a:xfrm>
        </p:spPr>
        <p:txBody>
          <a:bodyPr>
            <a:normAutofit/>
          </a:bodyPr>
          <a:lstStyle/>
          <a:p>
            <a:fld id="{283B9EA5-CE9A-4950-A80C-5ADF06B45BB8}" type="slidenum">
              <a:rPr lang="en-US" sz="1700" smtClean="0">
                <a:solidFill>
                  <a:schemeClr val="bg1"/>
                </a:solidFill>
              </a:rPr>
              <a:pPr/>
              <a:t>19</a:t>
            </a:fld>
            <a:endParaRPr lang="en-US" sz="1700" dirty="0">
              <a:solidFill>
                <a:schemeClr val="bg1"/>
              </a:solidFill>
            </a:endParaRPr>
          </a:p>
        </p:txBody>
      </p:sp>
      <p:sp>
        <p:nvSpPr>
          <p:cNvPr id="6" name="Rectangle 5"/>
          <p:cNvSpPr/>
          <p:nvPr/>
        </p:nvSpPr>
        <p:spPr>
          <a:xfrm>
            <a:off x="0" y="0"/>
            <a:ext cx="520995" cy="1148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534632"/>
            <a:ext cx="520995" cy="5323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388" y="416256"/>
            <a:ext cx="8461612" cy="63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2388" y="365226"/>
            <a:ext cx="1910687" cy="769441"/>
          </a:xfrm>
          <a:prstGeom prst="rect">
            <a:avLst/>
          </a:prstGeom>
          <a:noFill/>
        </p:spPr>
        <p:txBody>
          <a:bodyPr wrap="square" rtlCol="0">
            <a:spAutoFit/>
          </a:bodyPr>
          <a:lstStyle/>
          <a:p>
            <a:pPr algn="ctr"/>
            <a:r>
              <a:rPr lang="en-US" sz="4400" dirty="0" smtClean="0"/>
              <a:t>2000</a:t>
            </a:r>
            <a:endParaRPr lang="en-US" dirty="0"/>
          </a:p>
        </p:txBody>
      </p:sp>
    </p:spTree>
    <p:extLst>
      <p:ext uri="{BB962C8B-B14F-4D97-AF65-F5344CB8AC3E}">
        <p14:creationId xmlns:p14="http://schemas.microsoft.com/office/powerpoint/2010/main" val="24259203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Comm. Network?</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a:t>
            </a:fld>
            <a:endParaRPr lang="en-US" dirty="0"/>
          </a:p>
        </p:txBody>
      </p:sp>
      <p:sp>
        <p:nvSpPr>
          <p:cNvPr id="4" name="Content Placeholder 3"/>
          <p:cNvSpPr>
            <a:spLocks noGrp="1"/>
          </p:cNvSpPr>
          <p:nvPr>
            <p:ph sz="quarter" idx="1"/>
          </p:nvPr>
        </p:nvSpPr>
        <p:spPr/>
        <p:txBody>
          <a:bodyPr/>
          <a:lstStyle/>
          <a:p>
            <a:pPr marL="0" indent="0" algn="ctr">
              <a:buNone/>
            </a:pPr>
            <a:r>
              <a:rPr lang="en-US" smtClean="0"/>
              <a:t>A communications network is a network of </a:t>
            </a:r>
            <a:r>
              <a:rPr lang="en-US" smtClean="0">
                <a:solidFill>
                  <a:schemeClr val="accent1"/>
                </a:solidFill>
              </a:rPr>
              <a:t>links</a:t>
            </a:r>
            <a:r>
              <a:rPr lang="en-US" smtClean="0"/>
              <a:t> and </a:t>
            </a:r>
            <a:r>
              <a:rPr lang="en-US" smtClean="0">
                <a:solidFill>
                  <a:schemeClr val="accent1"/>
                </a:solidFill>
              </a:rPr>
              <a:t>nodes</a:t>
            </a:r>
            <a:r>
              <a:rPr lang="en-US" smtClean="0"/>
              <a:t> arranged so that </a:t>
            </a:r>
            <a:r>
              <a:rPr lang="en-US" smtClean="0">
                <a:solidFill>
                  <a:schemeClr val="accent1"/>
                </a:solidFill>
              </a:rPr>
              <a:t>messages</a:t>
            </a:r>
            <a:r>
              <a:rPr lang="en-US" smtClean="0"/>
              <a:t> may be passed from one part of the network to another</a:t>
            </a:r>
            <a:endParaRPr lang="en-US" dirty="0" smtClean="0"/>
          </a:p>
          <a:p>
            <a:pPr marL="0" indent="0" algn="ctr">
              <a:buNone/>
            </a:pPr>
            <a:endParaRPr lang="en-US" dirty="0"/>
          </a:p>
          <a:p>
            <a:r>
              <a:rPr lang="en-US" smtClean="0"/>
              <a:t>What are nodes and links?</a:t>
            </a:r>
            <a:endParaRPr lang="en-US" dirty="0" smtClean="0"/>
          </a:p>
          <a:p>
            <a:pPr lvl="1"/>
            <a:r>
              <a:rPr lang="en-US" smtClean="0"/>
              <a:t>People and roads</a:t>
            </a:r>
            <a:endParaRPr lang="en-US" dirty="0" smtClean="0"/>
          </a:p>
          <a:p>
            <a:pPr lvl="1"/>
            <a:r>
              <a:rPr lang="en-US" smtClean="0"/>
              <a:t>Telephones and switches</a:t>
            </a:r>
            <a:endParaRPr lang="en-US" dirty="0" smtClean="0"/>
          </a:p>
          <a:p>
            <a:pPr lvl="1"/>
            <a:r>
              <a:rPr lang="en-US" smtClean="0"/>
              <a:t>Computers and routers</a:t>
            </a:r>
            <a:endParaRPr lang="en-US" dirty="0" smtClean="0"/>
          </a:p>
          <a:p>
            <a:r>
              <a:rPr lang="en-US" smtClean="0"/>
              <a:t>What is a message?</a:t>
            </a:r>
            <a:endParaRPr lang="en-US" dirty="0" smtClean="0"/>
          </a:p>
          <a:p>
            <a:pPr lvl="1"/>
            <a:r>
              <a:rPr lang="en-US" b="1" smtClean="0">
                <a:solidFill>
                  <a:schemeClr val="accent1"/>
                </a:solidFill>
              </a:rPr>
              <a:t>Information</a:t>
            </a:r>
            <a:endParaRPr lang="en-US" b="1" dirty="0" smtClean="0">
              <a:solidFill>
                <a:schemeClr val="accent1"/>
              </a:solidFill>
            </a:endParaRPr>
          </a:p>
        </p:txBody>
      </p:sp>
      <p:grpSp>
        <p:nvGrpSpPr>
          <p:cNvPr id="5" name="Group 4"/>
          <p:cNvGrpSpPr/>
          <p:nvPr/>
        </p:nvGrpSpPr>
        <p:grpSpPr>
          <a:xfrm>
            <a:off x="1803967" y="3131375"/>
            <a:ext cx="5523076" cy="2284929"/>
            <a:chOff x="414979" y="3333623"/>
            <a:chExt cx="8263530" cy="1523216"/>
          </a:xfrm>
        </p:grpSpPr>
        <p:sp>
          <p:nvSpPr>
            <p:cNvPr id="6" name="Rectangle 5"/>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chemeClr val="bg1"/>
                </a:buClr>
                <a:buNone/>
              </a:pPr>
              <a:r>
                <a:rPr lang="en-US" sz="3200" dirty="0" smtClean="0">
                  <a:solidFill>
                    <a:schemeClr val="bg1"/>
                  </a:solidFill>
                </a:rPr>
                <a:t>Networks are key for:</a:t>
              </a:r>
            </a:p>
            <a:p>
              <a:pPr>
                <a:buClr>
                  <a:schemeClr val="bg1"/>
                </a:buClr>
              </a:pPr>
              <a:r>
                <a:rPr lang="en-US" sz="3200" dirty="0" smtClean="0">
                  <a:solidFill>
                    <a:schemeClr val="bg1"/>
                  </a:solidFill>
                </a:rPr>
                <a:t>Speed</a:t>
              </a:r>
            </a:p>
            <a:p>
              <a:pPr>
                <a:buClr>
                  <a:schemeClr val="bg1"/>
                </a:buClr>
              </a:pPr>
              <a:r>
                <a:rPr lang="en-US" sz="3200" dirty="0" smtClean="0">
                  <a:solidFill>
                    <a:schemeClr val="bg1"/>
                  </a:solidFill>
                </a:rPr>
                <a:t>Distance</a:t>
              </a:r>
            </a:p>
          </p:txBody>
        </p:sp>
      </p:grpSp>
    </p:spTree>
    <p:extLst>
      <p:ext uri="{BB962C8B-B14F-4D97-AF65-F5344CB8AC3E}">
        <p14:creationId xmlns:p14="http://schemas.microsoft.com/office/powerpoint/2010/main" val="103265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anim calcmode="lin" valueType="num">
                                      <p:cBhvr>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anim calcmode="lin" valueType="num">
                                      <p:cBhvr>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anim calcmode="lin" valueType="num">
                                      <p:cBhvr>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anim calcmode="lin" valueType="num">
                                      <p:cBhvr>
                                        <p:cTn id="49" dur="500" fill="hold"/>
                                        <p:tgtEl>
                                          <p:spTgt spid="5"/>
                                        </p:tgtEl>
                                        <p:attrNameLst>
                                          <p:attrName>ppt_x</p:attrName>
                                        </p:attrNameLst>
                                      </p:cBhvr>
                                      <p:tavLst>
                                        <p:tav tm="0">
                                          <p:val>
                                            <p:strVal val="#ppt_x"/>
                                          </p:val>
                                        </p:tav>
                                        <p:tav tm="100000">
                                          <p:val>
                                            <p:strVal val="#ppt_x"/>
                                          </p:val>
                                        </p:tav>
                                      </p:tavLst>
                                    </p:anim>
                                    <p:anim calcmode="lin" valueType="num">
                                      <p:cBhvr>
                                        <p:cTn id="5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05023"/>
            <a:ext cx="520995" cy="251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0" y="1153633"/>
            <a:ext cx="533400" cy="381000"/>
          </a:xfrm>
        </p:spPr>
        <p:txBody>
          <a:bodyPr>
            <a:normAutofit/>
          </a:bodyPr>
          <a:lstStyle/>
          <a:p>
            <a:fld id="{283B9EA5-CE9A-4950-A80C-5ADF06B45BB8}" type="slidenum">
              <a:rPr lang="en-US" sz="1700" smtClean="0">
                <a:solidFill>
                  <a:schemeClr val="bg1"/>
                </a:solidFill>
              </a:rPr>
              <a:pPr/>
              <a:t>20</a:t>
            </a:fld>
            <a:endParaRPr lang="en-US" sz="1700" dirty="0">
              <a:solidFill>
                <a:schemeClr val="bg1"/>
              </a:solidFill>
            </a:endParaRPr>
          </a:p>
        </p:txBody>
      </p:sp>
      <p:sp>
        <p:nvSpPr>
          <p:cNvPr id="6" name="Rectangle 5"/>
          <p:cNvSpPr/>
          <p:nvPr/>
        </p:nvSpPr>
        <p:spPr>
          <a:xfrm>
            <a:off x="0" y="0"/>
            <a:ext cx="520995" cy="1148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534632"/>
            <a:ext cx="520995" cy="5323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60496" y="189437"/>
            <a:ext cx="1910687" cy="769441"/>
          </a:xfrm>
          <a:prstGeom prst="rect">
            <a:avLst/>
          </a:prstGeom>
          <a:noFill/>
        </p:spPr>
        <p:txBody>
          <a:bodyPr wrap="square" rtlCol="0">
            <a:spAutoFit/>
          </a:bodyPr>
          <a:lstStyle/>
          <a:p>
            <a:pPr algn="ctr"/>
            <a:r>
              <a:rPr lang="en-US" sz="4400" dirty="0" smtClean="0">
                <a:solidFill>
                  <a:schemeClr val="bg1"/>
                </a:solidFill>
              </a:rPr>
              <a:t>2006</a:t>
            </a:r>
            <a:endParaRPr lang="en-US" dirty="0">
              <a:solidFill>
                <a:schemeClr val="bg1"/>
              </a:solidFill>
            </a:endParaRPr>
          </a:p>
        </p:txBody>
      </p:sp>
    </p:spTree>
    <p:extLst>
      <p:ext uri="{BB962C8B-B14F-4D97-AF65-F5344CB8AC3E}">
        <p14:creationId xmlns:p14="http://schemas.microsoft.com/office/powerpoint/2010/main" val="24259203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205023"/>
            <a:ext cx="520995" cy="2516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0" y="1153633"/>
            <a:ext cx="533400" cy="381000"/>
          </a:xfrm>
        </p:spPr>
        <p:txBody>
          <a:bodyPr>
            <a:normAutofit/>
          </a:bodyPr>
          <a:lstStyle/>
          <a:p>
            <a:fld id="{283B9EA5-CE9A-4950-A80C-5ADF06B45BB8}" type="slidenum">
              <a:rPr lang="en-US" sz="1700" smtClean="0">
                <a:solidFill>
                  <a:schemeClr val="bg1"/>
                </a:solidFill>
              </a:rPr>
              <a:pPr/>
              <a:t>21</a:t>
            </a:fld>
            <a:endParaRPr lang="en-US" sz="1700" dirty="0">
              <a:solidFill>
                <a:schemeClr val="bg1"/>
              </a:solidFill>
            </a:endParaRPr>
          </a:p>
        </p:txBody>
      </p:sp>
      <p:sp>
        <p:nvSpPr>
          <p:cNvPr id="6" name="Rectangle 5"/>
          <p:cNvSpPr/>
          <p:nvPr/>
        </p:nvSpPr>
        <p:spPr>
          <a:xfrm>
            <a:off x="0" y="0"/>
            <a:ext cx="520995" cy="1148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534632"/>
            <a:ext cx="520995" cy="53233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30300" y="-1158875"/>
            <a:ext cx="6886575" cy="914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60496" y="189437"/>
            <a:ext cx="1910687" cy="769441"/>
          </a:xfrm>
          <a:prstGeom prst="rect">
            <a:avLst/>
          </a:prstGeom>
          <a:noFill/>
        </p:spPr>
        <p:txBody>
          <a:bodyPr wrap="square" rtlCol="0">
            <a:spAutoFit/>
          </a:bodyPr>
          <a:lstStyle/>
          <a:p>
            <a:pPr algn="ctr"/>
            <a:r>
              <a:rPr lang="en-US" sz="4400" dirty="0" smtClean="0">
                <a:solidFill>
                  <a:schemeClr val="bg1"/>
                </a:solidFill>
              </a:rPr>
              <a:t>2009</a:t>
            </a:r>
            <a:endParaRPr lang="en-US" dirty="0">
              <a:solidFill>
                <a:schemeClr val="bg1"/>
              </a:solidFill>
            </a:endParaRPr>
          </a:p>
        </p:txBody>
      </p:sp>
    </p:spTree>
    <p:extLst>
      <p:ext uri="{BB962C8B-B14F-4D97-AF65-F5344CB8AC3E}">
        <p14:creationId xmlns:p14="http://schemas.microsoft.com/office/powerpoint/2010/main" val="24259203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Internet History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22</a:t>
            </a:fld>
            <a:endParaRPr lang="en-US" dirty="0"/>
          </a:p>
        </p:txBody>
      </p:sp>
      <p:sp>
        <p:nvSpPr>
          <p:cNvPr id="4" name="Content Placeholder 3"/>
          <p:cNvSpPr>
            <a:spLocks noGrp="1"/>
          </p:cNvSpPr>
          <p:nvPr>
            <p:ph sz="quarter" idx="1"/>
          </p:nvPr>
        </p:nvSpPr>
        <p:spPr/>
        <p:txBody>
          <a:bodyPr>
            <a:normAutofit/>
          </a:bodyPr>
          <a:lstStyle/>
          <a:p>
            <a:pPr marL="365125">
              <a:spcBef>
                <a:spcPts val="300"/>
              </a:spcBef>
            </a:pPr>
            <a:r>
              <a:rPr lang="en-US" sz="2400" dirty="0">
                <a:latin typeface="Century Gothic" pitchFamily="34" charset="0"/>
              </a:rPr>
              <a:t>1974: Cerf and Kahn paper on TCP (IP kept separate)</a:t>
            </a:r>
          </a:p>
          <a:p>
            <a:pPr marL="365125">
              <a:spcBef>
                <a:spcPts val="300"/>
              </a:spcBef>
            </a:pPr>
            <a:r>
              <a:rPr lang="en-US" sz="2400" b="1" dirty="0" smtClean="0">
                <a:latin typeface="Century Gothic" pitchFamily="34" charset="0"/>
              </a:rPr>
              <a:t>1980: </a:t>
            </a:r>
            <a:r>
              <a:rPr lang="en-US" sz="2400" b="1" dirty="0">
                <a:latin typeface="Century Gothic" pitchFamily="34" charset="0"/>
              </a:rPr>
              <a:t>TCP/IP adopted as defense </a:t>
            </a:r>
            <a:r>
              <a:rPr lang="en-US" sz="2400" b="1" dirty="0" smtClean="0">
                <a:latin typeface="Century Gothic" pitchFamily="34" charset="0"/>
              </a:rPr>
              <a:t>standard</a:t>
            </a:r>
          </a:p>
          <a:p>
            <a:pPr marL="365125">
              <a:spcBef>
                <a:spcPts val="300"/>
              </a:spcBef>
            </a:pPr>
            <a:r>
              <a:rPr lang="en-US" sz="2400" b="1" dirty="0" smtClean="0">
                <a:latin typeface="Century Gothic" pitchFamily="34" charset="0"/>
              </a:rPr>
              <a:t>1983: ARPANET and MILNET split</a:t>
            </a:r>
          </a:p>
          <a:p>
            <a:pPr marL="365125">
              <a:spcBef>
                <a:spcPts val="300"/>
              </a:spcBef>
            </a:pPr>
            <a:r>
              <a:rPr lang="en-US" sz="2400" dirty="0" smtClean="0">
                <a:latin typeface="Century Gothic" pitchFamily="34" charset="0"/>
              </a:rPr>
              <a:t>1983: Global NCP to TCP/IP flag day</a:t>
            </a:r>
          </a:p>
          <a:p>
            <a:pPr marL="365125">
              <a:spcBef>
                <a:spcPts val="300"/>
              </a:spcBef>
            </a:pPr>
            <a:r>
              <a:rPr lang="en-US" sz="2400" dirty="0" smtClean="0">
                <a:latin typeface="Century Gothic" pitchFamily="34" charset="0"/>
              </a:rPr>
              <a:t>198x</a:t>
            </a:r>
            <a:r>
              <a:rPr lang="en-US" sz="2400" dirty="0" smtClean="0">
                <a:latin typeface="Century Gothic" pitchFamily="34" charset="0"/>
              </a:rPr>
              <a:t>: </a:t>
            </a:r>
            <a:r>
              <a:rPr lang="en-US" sz="2400" dirty="0">
                <a:latin typeface="Century Gothic" pitchFamily="34" charset="0"/>
              </a:rPr>
              <a:t>Internet </a:t>
            </a:r>
            <a:r>
              <a:rPr lang="en-US" sz="2400" dirty="0" smtClean="0">
                <a:latin typeface="Century Gothic" pitchFamily="34" charset="0"/>
              </a:rPr>
              <a:t>melts down </a:t>
            </a:r>
            <a:r>
              <a:rPr lang="en-US" sz="2400" dirty="0">
                <a:latin typeface="Century Gothic" pitchFamily="34" charset="0"/>
              </a:rPr>
              <a:t>due to congestion</a:t>
            </a:r>
          </a:p>
          <a:p>
            <a:pPr marL="365125">
              <a:spcBef>
                <a:spcPts val="300"/>
              </a:spcBef>
            </a:pPr>
            <a:r>
              <a:rPr lang="en-US" sz="2400" b="1" dirty="0" smtClean="0">
                <a:latin typeface="Century Gothic" pitchFamily="34" charset="0"/>
              </a:rPr>
              <a:t>1986: </a:t>
            </a:r>
            <a:r>
              <a:rPr lang="en-US" sz="2400" b="1" dirty="0">
                <a:latin typeface="Century Gothic" pitchFamily="34" charset="0"/>
              </a:rPr>
              <a:t>Van Jacobson saves the Internet (BSD TCP</a:t>
            </a:r>
            <a:r>
              <a:rPr lang="en-US" sz="2400" b="1" dirty="0" smtClean="0">
                <a:latin typeface="Century Gothic" pitchFamily="34" charset="0"/>
              </a:rPr>
              <a:t>)</a:t>
            </a:r>
          </a:p>
          <a:p>
            <a:pPr marL="365125">
              <a:spcBef>
                <a:spcPts val="300"/>
              </a:spcBef>
            </a:pPr>
            <a:r>
              <a:rPr lang="en-US" sz="2400" dirty="0" smtClean="0">
                <a:latin typeface="Century Gothic" pitchFamily="34" charset="0"/>
              </a:rPr>
              <a:t>1987: NSFNET merges with other networks</a:t>
            </a:r>
            <a:endParaRPr lang="en-US" sz="2400" dirty="0">
              <a:latin typeface="Century Gothic" pitchFamily="34" charset="0"/>
            </a:endParaRPr>
          </a:p>
          <a:p>
            <a:pPr marL="365125">
              <a:spcBef>
                <a:spcPts val="300"/>
              </a:spcBef>
            </a:pPr>
            <a:r>
              <a:rPr lang="en-US" sz="2400" dirty="0" smtClean="0">
                <a:latin typeface="Century Gothic" pitchFamily="34" charset="0"/>
              </a:rPr>
              <a:t>1988: </a:t>
            </a:r>
            <a:r>
              <a:rPr lang="en-US" sz="2400" dirty="0" err="1">
                <a:latin typeface="Century Gothic" pitchFamily="34" charset="0"/>
              </a:rPr>
              <a:t>Deering</a:t>
            </a:r>
            <a:r>
              <a:rPr lang="en-US" sz="2400" dirty="0">
                <a:latin typeface="Century Gothic" pitchFamily="34" charset="0"/>
              </a:rPr>
              <a:t> and </a:t>
            </a:r>
            <a:r>
              <a:rPr lang="en-US" sz="2400" dirty="0" err="1">
                <a:latin typeface="Century Gothic" pitchFamily="34" charset="0"/>
              </a:rPr>
              <a:t>Cheriton</a:t>
            </a:r>
            <a:r>
              <a:rPr lang="en-US" sz="2400" dirty="0">
                <a:latin typeface="Century Gothic" pitchFamily="34" charset="0"/>
              </a:rPr>
              <a:t> propose multicast</a:t>
            </a:r>
          </a:p>
          <a:p>
            <a:pPr marL="365125">
              <a:spcBef>
                <a:spcPts val="300"/>
              </a:spcBef>
            </a:pPr>
            <a:r>
              <a:rPr lang="en-US" sz="2400" b="1" dirty="0" smtClean="0">
                <a:latin typeface="Century Gothic" pitchFamily="34" charset="0"/>
              </a:rPr>
              <a:t>1994: NSF backbone dismantled, private backbone</a:t>
            </a:r>
            <a:endParaRPr lang="en-US" sz="2400" b="1" dirty="0">
              <a:latin typeface="Century Gothic" pitchFamily="34" charset="0"/>
            </a:endParaRPr>
          </a:p>
          <a:p>
            <a:pPr marL="365125">
              <a:spcBef>
                <a:spcPts val="300"/>
              </a:spcBef>
            </a:pPr>
            <a:r>
              <a:rPr lang="en-US" sz="2400" dirty="0" smtClean="0">
                <a:latin typeface="Century Gothic" pitchFamily="34" charset="0"/>
              </a:rPr>
              <a:t>1999-present: </a:t>
            </a:r>
            <a:r>
              <a:rPr lang="en-US" sz="2400" dirty="0">
                <a:latin typeface="Century Gothic" pitchFamily="34" charset="0"/>
              </a:rPr>
              <a:t>The Internet boom and </a:t>
            </a:r>
            <a:r>
              <a:rPr lang="en-US" sz="2400" dirty="0" smtClean="0">
                <a:latin typeface="Century Gothic" pitchFamily="34" charset="0"/>
              </a:rPr>
              <a:t>bust … and boom</a:t>
            </a:r>
          </a:p>
          <a:p>
            <a:pPr marL="365125">
              <a:spcBef>
                <a:spcPts val="300"/>
              </a:spcBef>
            </a:pPr>
            <a:r>
              <a:rPr lang="en-US" sz="2400" dirty="0" smtClean="0">
                <a:latin typeface="Century Gothic" pitchFamily="34" charset="0"/>
              </a:rPr>
              <a:t>2007: Release of iPhone, rise of Mobile Internet</a:t>
            </a:r>
            <a:endParaRPr lang="en-US" sz="2400" dirty="0">
              <a:latin typeface="Century Gothic" pitchFamily="34" charset="0"/>
            </a:endParaRPr>
          </a:p>
        </p:txBody>
      </p:sp>
      <p:grpSp>
        <p:nvGrpSpPr>
          <p:cNvPr id="5" name="Group 4"/>
          <p:cNvGrpSpPr/>
          <p:nvPr/>
        </p:nvGrpSpPr>
        <p:grpSpPr>
          <a:xfrm>
            <a:off x="3101556" y="3023867"/>
            <a:ext cx="3370997" cy="1115156"/>
            <a:chOff x="414979" y="3333623"/>
            <a:chExt cx="8263530" cy="1523216"/>
          </a:xfrm>
        </p:grpSpPr>
        <p:sp>
          <p:nvSpPr>
            <p:cNvPr id="6" name="Rectangle 5"/>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Content Placeholder 2"/>
            <p:cNvSpPr txBox="1">
              <a:spLocks/>
            </p:cNvSpPr>
            <p:nvPr/>
          </p:nvSpPr>
          <p:spPr>
            <a:xfrm>
              <a:off x="514377" y="3743741"/>
              <a:ext cx="8118848" cy="96077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What is next?</a:t>
              </a:r>
            </a:p>
          </p:txBody>
        </p:sp>
      </p:grpSp>
    </p:spTree>
    <p:extLst>
      <p:ext uri="{BB962C8B-B14F-4D97-AF65-F5344CB8AC3E}">
        <p14:creationId xmlns:p14="http://schemas.microsoft.com/office/powerpoint/2010/main" val="145925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Applications Over Time</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23</a:t>
            </a:fld>
            <a:endParaRPr lang="en-US" dirty="0"/>
          </a:p>
        </p:txBody>
      </p:sp>
      <p:sp>
        <p:nvSpPr>
          <p:cNvPr id="4" name="Content Placeholder 3"/>
          <p:cNvSpPr>
            <a:spLocks noGrp="1"/>
          </p:cNvSpPr>
          <p:nvPr>
            <p:ph sz="quarter" idx="1"/>
          </p:nvPr>
        </p:nvSpPr>
        <p:spPr/>
        <p:txBody>
          <a:bodyPr>
            <a:normAutofit fontScale="92500" lnSpcReduction="20000"/>
          </a:bodyPr>
          <a:lstStyle/>
          <a:p>
            <a:pPr marL="365125">
              <a:spcBef>
                <a:spcPts val="300"/>
              </a:spcBef>
            </a:pPr>
            <a:r>
              <a:rPr lang="en-US" sz="2800" dirty="0" smtClean="0">
                <a:latin typeface="Century Gothic" pitchFamily="34" charset="0"/>
              </a:rPr>
              <a:t>1972: Email</a:t>
            </a:r>
          </a:p>
          <a:p>
            <a:pPr marL="365125">
              <a:spcBef>
                <a:spcPts val="300"/>
              </a:spcBef>
            </a:pPr>
            <a:r>
              <a:rPr lang="en-US" sz="2800" dirty="0" smtClean="0">
                <a:latin typeface="Century Gothic" pitchFamily="34" charset="0"/>
              </a:rPr>
              <a:t>1973: Telnet – remote access to computing</a:t>
            </a:r>
          </a:p>
          <a:p>
            <a:pPr marL="365125">
              <a:spcBef>
                <a:spcPts val="300"/>
              </a:spcBef>
            </a:pPr>
            <a:r>
              <a:rPr lang="en-US" sz="2800" dirty="0" smtClean="0">
                <a:latin typeface="Century Gothic" pitchFamily="34" charset="0"/>
              </a:rPr>
              <a:t>1982: DNS – “phonebook” of the Internet</a:t>
            </a:r>
          </a:p>
          <a:p>
            <a:pPr marL="365125">
              <a:spcBef>
                <a:spcPts val="300"/>
              </a:spcBef>
            </a:pPr>
            <a:r>
              <a:rPr lang="en-US" sz="2800" dirty="0" smtClean="0">
                <a:latin typeface="Century Gothic" pitchFamily="34" charset="0"/>
              </a:rPr>
              <a:t>1985: FTP – remote file access</a:t>
            </a:r>
          </a:p>
          <a:p>
            <a:pPr marL="365125">
              <a:spcBef>
                <a:spcPts val="300"/>
              </a:spcBef>
            </a:pPr>
            <a:r>
              <a:rPr lang="en-US" sz="2800" dirty="0" smtClean="0">
                <a:latin typeface="Century Gothic" pitchFamily="34" charset="0"/>
              </a:rPr>
              <a:t>1989: NFS – remote file systems</a:t>
            </a:r>
          </a:p>
          <a:p>
            <a:pPr marL="365125">
              <a:spcBef>
                <a:spcPts val="300"/>
              </a:spcBef>
            </a:pPr>
            <a:r>
              <a:rPr lang="en-US" sz="2800" dirty="0" smtClean="0">
                <a:latin typeface="Century Gothic" pitchFamily="34" charset="0"/>
              </a:rPr>
              <a:t>1991: The World Wide Web (WWW) goes public</a:t>
            </a:r>
          </a:p>
          <a:p>
            <a:pPr marL="365125">
              <a:spcBef>
                <a:spcPts val="300"/>
              </a:spcBef>
            </a:pPr>
            <a:r>
              <a:rPr lang="en-US" sz="2800" dirty="0" smtClean="0">
                <a:latin typeface="Century Gothic" pitchFamily="34" charset="0"/>
              </a:rPr>
              <a:t>1995: SSH – secure remote shell access</a:t>
            </a:r>
          </a:p>
          <a:p>
            <a:pPr marL="365125">
              <a:spcBef>
                <a:spcPts val="300"/>
              </a:spcBef>
            </a:pPr>
            <a:r>
              <a:rPr lang="en-US" sz="2800" dirty="0" smtClean="0">
                <a:latin typeface="Century Gothic" pitchFamily="34" charset="0"/>
              </a:rPr>
              <a:t>1995-1997: Instant messaging (ICQ, AIM)</a:t>
            </a:r>
          </a:p>
          <a:p>
            <a:pPr marL="365125">
              <a:spcBef>
                <a:spcPts val="300"/>
              </a:spcBef>
            </a:pPr>
            <a:r>
              <a:rPr lang="en-US" sz="2800" dirty="0" smtClean="0">
                <a:latin typeface="Century Gothic" pitchFamily="34" charset="0"/>
              </a:rPr>
              <a:t>1998: Google</a:t>
            </a:r>
          </a:p>
          <a:p>
            <a:pPr marL="365125">
              <a:spcBef>
                <a:spcPts val="300"/>
              </a:spcBef>
            </a:pPr>
            <a:r>
              <a:rPr lang="en-US" sz="2800" dirty="0" smtClean="0">
                <a:latin typeface="Century Gothic" pitchFamily="34" charset="0"/>
              </a:rPr>
              <a:t>1999: Napster, birth of P2P</a:t>
            </a:r>
          </a:p>
          <a:p>
            <a:pPr marL="365125">
              <a:spcBef>
                <a:spcPts val="300"/>
              </a:spcBef>
            </a:pPr>
            <a:r>
              <a:rPr lang="en-US" sz="2800" dirty="0" smtClean="0">
                <a:latin typeface="Century Gothic" pitchFamily="34" charset="0"/>
              </a:rPr>
              <a:t>2001: </a:t>
            </a:r>
            <a:r>
              <a:rPr lang="en-US" sz="2800" dirty="0" err="1" smtClean="0">
                <a:latin typeface="Century Gothic" pitchFamily="34" charset="0"/>
              </a:rPr>
              <a:t>Bittorrent</a:t>
            </a:r>
            <a:endParaRPr lang="en-US" sz="2800" dirty="0" smtClean="0">
              <a:latin typeface="Century Gothic" pitchFamily="34" charset="0"/>
            </a:endParaRPr>
          </a:p>
          <a:p>
            <a:pPr marL="365125">
              <a:spcBef>
                <a:spcPts val="300"/>
              </a:spcBef>
            </a:pPr>
            <a:r>
              <a:rPr lang="en-US" sz="2800" dirty="0" smtClean="0">
                <a:latin typeface="Century Gothic" pitchFamily="34" charset="0"/>
              </a:rPr>
              <a:t>2004: Facebook</a:t>
            </a:r>
          </a:p>
          <a:p>
            <a:pPr marL="365125">
              <a:spcBef>
                <a:spcPts val="300"/>
              </a:spcBef>
            </a:pPr>
            <a:r>
              <a:rPr lang="en-US" sz="2800" dirty="0" smtClean="0">
                <a:latin typeface="Century Gothic" pitchFamily="34" charset="0"/>
              </a:rPr>
              <a:t>2005: YouTube</a:t>
            </a:r>
            <a:endParaRPr lang="en-US" sz="2800" dirty="0">
              <a:latin typeface="Century Gothic" pitchFamily="34" charset="0"/>
            </a:endParaRPr>
          </a:p>
          <a:p>
            <a:pPr marL="365125">
              <a:spcBef>
                <a:spcPts val="300"/>
              </a:spcBef>
            </a:pPr>
            <a:r>
              <a:rPr lang="en-US" sz="2800" dirty="0" smtClean="0">
                <a:latin typeface="Century Gothic" pitchFamily="34" charset="0"/>
              </a:rPr>
              <a:t>2007: The iPhone</a:t>
            </a:r>
            <a:endParaRPr lang="en-US" sz="2800" dirty="0">
              <a:latin typeface="Century Gothic" pitchFamily="34" charset="0"/>
            </a:endParaRPr>
          </a:p>
        </p:txBody>
      </p:sp>
      <p:grpSp>
        <p:nvGrpSpPr>
          <p:cNvPr id="6" name="Group 5"/>
          <p:cNvGrpSpPr/>
          <p:nvPr/>
        </p:nvGrpSpPr>
        <p:grpSpPr>
          <a:xfrm>
            <a:off x="5070057" y="4971199"/>
            <a:ext cx="3370997" cy="1115156"/>
            <a:chOff x="414979" y="3333623"/>
            <a:chExt cx="8263530" cy="1523216"/>
          </a:xfrm>
        </p:grpSpPr>
        <p:sp>
          <p:nvSpPr>
            <p:cNvPr id="7" name="Rectangle 6"/>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Content Placeholder 2"/>
            <p:cNvSpPr txBox="1">
              <a:spLocks/>
            </p:cNvSpPr>
            <p:nvPr/>
          </p:nvSpPr>
          <p:spPr>
            <a:xfrm>
              <a:off x="514377" y="3743741"/>
              <a:ext cx="8118848" cy="96077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Clr>
                  <a:schemeClr val="bg1"/>
                </a:buClr>
                <a:buNone/>
              </a:pPr>
              <a:r>
                <a:rPr lang="en-US" sz="3200" dirty="0" smtClean="0">
                  <a:solidFill>
                    <a:schemeClr val="bg1"/>
                  </a:solidFill>
                </a:rPr>
                <a:t>What is next?</a:t>
              </a:r>
            </a:p>
          </p:txBody>
        </p:sp>
      </p:grpSp>
    </p:spTree>
    <p:extLst>
      <p:ext uri="{BB962C8B-B14F-4D97-AF65-F5344CB8AC3E}">
        <p14:creationId xmlns:p14="http://schemas.microsoft.com/office/powerpoint/2010/main" val="111200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24</a:t>
            </a:fld>
            <a:endParaRPr lang="en-US" dirty="0"/>
          </a:p>
        </p:txBody>
      </p:sp>
      <p:sp>
        <p:nvSpPr>
          <p:cNvPr id="4" name="Content Placeholder 3"/>
          <p:cNvSpPr>
            <a:spLocks noGrp="1"/>
          </p:cNvSpPr>
          <p:nvPr>
            <p:ph sz="quarter" idx="1"/>
          </p:nvPr>
        </p:nvSpPr>
        <p:spPr/>
        <p:txBody>
          <a:bodyPr/>
          <a:lstStyle/>
          <a:p>
            <a:r>
              <a:rPr lang="en-US" dirty="0" smtClean="0"/>
              <a:t>Communication is fundamental to human nature</a:t>
            </a:r>
          </a:p>
          <a:p>
            <a:r>
              <a:rPr lang="en-US" dirty="0" smtClean="0"/>
              <a:t>Key concepts have existed for a long time</a:t>
            </a:r>
          </a:p>
          <a:p>
            <a:pPr lvl="1"/>
            <a:r>
              <a:rPr lang="en-US" dirty="0" smtClean="0"/>
              <a:t>Speed/bandwidth</a:t>
            </a:r>
          </a:p>
          <a:p>
            <a:pPr lvl="1"/>
            <a:r>
              <a:rPr lang="en-US" dirty="0" smtClean="0"/>
              <a:t>Latency</a:t>
            </a:r>
          </a:p>
          <a:p>
            <a:pPr lvl="1"/>
            <a:r>
              <a:rPr lang="en-US" dirty="0" smtClean="0"/>
              <a:t>Switching</a:t>
            </a:r>
          </a:p>
          <a:p>
            <a:pPr lvl="1"/>
            <a:r>
              <a:rPr lang="en-US" dirty="0" smtClean="0"/>
              <a:t>Packets vs. circuits</a:t>
            </a:r>
          </a:p>
          <a:p>
            <a:r>
              <a:rPr lang="en-US" dirty="0" smtClean="0"/>
              <a:t>The Internet has changed the world</a:t>
            </a:r>
          </a:p>
          <a:p>
            <a:pPr lvl="1"/>
            <a:r>
              <a:rPr lang="en-US" dirty="0" smtClean="0"/>
              <a:t>Promise of free ($) and free (freedom) communication</a:t>
            </a:r>
          </a:p>
          <a:p>
            <a:pPr lvl="1"/>
            <a:r>
              <a:rPr lang="en-US" dirty="0" smtClean="0"/>
              <a:t>Shrunk the world</a:t>
            </a:r>
          </a:p>
          <a:p>
            <a:r>
              <a:rPr lang="en-US" dirty="0" smtClean="0"/>
              <a:t>What made the Internet so successful? Stay tuned!</a:t>
            </a:r>
            <a:endParaRPr lang="en-US" dirty="0"/>
          </a:p>
        </p:txBody>
      </p:sp>
      <p:sp>
        <p:nvSpPr>
          <p:cNvPr id="5" name="Content Placeholder 3"/>
          <p:cNvSpPr txBox="1">
            <a:spLocks/>
          </p:cNvSpPr>
          <p:nvPr/>
        </p:nvSpPr>
        <p:spPr>
          <a:xfrm>
            <a:off x="3821436" y="2661312"/>
            <a:ext cx="4052564" cy="270225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r>
              <a:rPr lang="en-US" dirty="0" smtClean="0"/>
              <a:t>Encoding</a:t>
            </a:r>
          </a:p>
          <a:p>
            <a:pPr lvl="1"/>
            <a:r>
              <a:rPr lang="en-US" dirty="0" smtClean="0"/>
              <a:t>Cable management</a:t>
            </a:r>
          </a:p>
          <a:p>
            <a:pPr lvl="1"/>
            <a:r>
              <a:rPr lang="en-US" dirty="0" smtClean="0"/>
              <a:t>Multiplexing</a:t>
            </a:r>
          </a:p>
          <a:p>
            <a:pPr lvl="1"/>
            <a:r>
              <a:rPr lang="en-US" dirty="0" smtClean="0"/>
              <a:t>Routing</a:t>
            </a:r>
          </a:p>
        </p:txBody>
      </p:sp>
    </p:spTree>
    <p:extLst>
      <p:ext uri="{BB962C8B-B14F-4D97-AF65-F5344CB8AC3E}">
        <p14:creationId xmlns:p14="http://schemas.microsoft.com/office/powerpoint/2010/main" val="244468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anim calcmode="lin" valueType="num">
                                      <p:cBhvr>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anim calcmode="lin" valueType="num">
                                      <p:cBhvr>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anim calcmode="lin" valueType="num">
                                      <p:cBhvr>
                                        <p:cTn id="4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500"/>
                                        <p:tgtEl>
                                          <p:spTgt spid="4">
                                            <p:txEl>
                                              <p:pRg st="7" end="7"/>
                                            </p:txEl>
                                          </p:spTgt>
                                        </p:tgtEl>
                                      </p:cBhvr>
                                    </p:animEffect>
                                    <p:anim calcmode="lin" valueType="num">
                                      <p:cBhvr>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500" fill="hold"/>
                                        <p:tgtEl>
                                          <p:spTgt spid="4">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500"/>
                                        <p:tgtEl>
                                          <p:spTgt spid="4">
                                            <p:txEl>
                                              <p:pRg st="8" end="8"/>
                                            </p:txEl>
                                          </p:spTgt>
                                        </p:tgtEl>
                                      </p:cBhvr>
                                    </p:animEffect>
                                    <p:anim calcmode="lin" valueType="num">
                                      <p:cBhvr>
                                        <p:cTn id="5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animEffect transition="in" filter="fade">
                                      <p:cBhvr>
                                        <p:cTn id="56" dur="500"/>
                                        <p:tgtEl>
                                          <p:spTgt spid="4">
                                            <p:txEl>
                                              <p:pRg st="9" end="9"/>
                                            </p:txEl>
                                          </p:spTgt>
                                        </p:tgtEl>
                                      </p:cBhvr>
                                    </p:animEffect>
                                    <p:anim calcmode="lin" valueType="num">
                                      <p:cBhvr>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are Fundamental</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3</a:t>
            </a:fld>
            <a:endParaRPr lang="en-US" dirty="0"/>
          </a:p>
        </p:txBody>
      </p:sp>
      <p:pic>
        <p:nvPicPr>
          <p:cNvPr id="5" name="Picture 3" descr="C:\Users\t0ph3r\Documents\CS 4700\assets\Frederic_Remington_smoke_sig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00" y="1569043"/>
            <a:ext cx="8128000" cy="51609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flipH="1">
            <a:off x="1952380" y="2144095"/>
            <a:ext cx="1806819" cy="992804"/>
            <a:chOff x="1219200" y="4876799"/>
            <a:chExt cx="5181605" cy="1399535"/>
          </a:xfrm>
        </p:grpSpPr>
        <p:sp>
          <p:nvSpPr>
            <p:cNvPr id="7" name="Rectangular Callout 6"/>
            <p:cNvSpPr/>
            <p:nvPr/>
          </p:nvSpPr>
          <p:spPr>
            <a:xfrm>
              <a:off x="1219200" y="4876799"/>
              <a:ext cx="5181602" cy="1384995"/>
            </a:xfrm>
            <a:prstGeom prst="wedgeRectCallout">
              <a:avLst>
                <a:gd name="adj1" fmla="val -47176"/>
                <a:gd name="adj2" fmla="val 8730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8" name="TextBox 7"/>
            <p:cNvSpPr txBox="1"/>
            <p:nvPr/>
          </p:nvSpPr>
          <p:spPr>
            <a:xfrm>
              <a:off x="1219203" y="4876800"/>
              <a:ext cx="5181602" cy="13995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Smoke Signals!</a:t>
              </a:r>
            </a:p>
          </p:txBody>
        </p:sp>
      </p:grpSp>
    </p:spTree>
    <p:extLst>
      <p:ext uri="{BB962C8B-B14F-4D97-AF65-F5344CB8AC3E}">
        <p14:creationId xmlns:p14="http://schemas.microsoft.com/office/powerpoint/2010/main" val="1788858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are Old</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4</a:t>
            </a:fld>
            <a:endParaRPr lang="en-US" dirty="0"/>
          </a:p>
        </p:txBody>
      </p:sp>
      <p:sp>
        <p:nvSpPr>
          <p:cNvPr id="4" name="Content Placeholder 3"/>
          <p:cNvSpPr>
            <a:spLocks noGrp="1"/>
          </p:cNvSpPr>
          <p:nvPr>
            <p:ph sz="quarter" idx="1"/>
          </p:nvPr>
        </p:nvSpPr>
        <p:spPr/>
        <p:txBody>
          <a:bodyPr/>
          <a:lstStyle/>
          <a:p>
            <a:r>
              <a:rPr lang="en-US" dirty="0" smtClean="0"/>
              <a:t>2400 BC: courier networks in Egypt</a:t>
            </a:r>
          </a:p>
          <a:p>
            <a:r>
              <a:rPr lang="en-US" dirty="0" smtClean="0"/>
              <a:t>550 BC: postal service invented in Persia</a:t>
            </a:r>
            <a:endParaRPr lang="en-US" dirty="0"/>
          </a:p>
        </p:txBody>
      </p:sp>
      <p:pic>
        <p:nvPicPr>
          <p:cNvPr id="1026" name="Picture 2" descr="C:\Users\t0ph3r\Documents\CS 4700\assets\Houttakin_postita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01" y="2685878"/>
            <a:ext cx="6841296" cy="418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239490" y="3259712"/>
            <a:ext cx="2631555" cy="3014298"/>
            <a:chOff x="414979" y="3333623"/>
            <a:chExt cx="8263530" cy="1523216"/>
          </a:xfrm>
        </p:grpSpPr>
        <p:sp>
          <p:nvSpPr>
            <p:cNvPr id="8" name="Rectangle 7"/>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2"/>
            <p:cNvSpPr txBox="1">
              <a:spLocks/>
            </p:cNvSpPr>
            <p:nvPr/>
          </p:nvSpPr>
          <p:spPr>
            <a:xfrm>
              <a:off x="514376" y="3496212"/>
              <a:ext cx="8118848" cy="120830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chemeClr val="bg1"/>
                </a:buClr>
                <a:buNone/>
              </a:pPr>
              <a:r>
                <a:rPr lang="en-US" sz="3200" dirty="0" smtClean="0">
                  <a:solidFill>
                    <a:schemeClr val="bg1"/>
                  </a:solidFill>
                </a:rPr>
                <a:t>Problems:</a:t>
              </a:r>
            </a:p>
            <a:p>
              <a:pPr>
                <a:buClr>
                  <a:schemeClr val="bg1"/>
                </a:buClr>
              </a:pPr>
              <a:r>
                <a:rPr lang="en-US" sz="3200" dirty="0" smtClean="0">
                  <a:solidFill>
                    <a:schemeClr val="bg1"/>
                  </a:solidFill>
                </a:rPr>
                <a:t>Speed</a:t>
              </a:r>
            </a:p>
            <a:p>
              <a:pPr>
                <a:buClr>
                  <a:schemeClr val="bg1"/>
                </a:buClr>
              </a:pPr>
              <a:r>
                <a:rPr lang="en-US" sz="3200" dirty="0" smtClean="0">
                  <a:solidFill>
                    <a:schemeClr val="bg1"/>
                  </a:solidFill>
                </a:rPr>
                <a:t>Reliability</a:t>
              </a:r>
            </a:p>
            <a:p>
              <a:pPr>
                <a:buClr>
                  <a:schemeClr val="bg1"/>
                </a:buClr>
              </a:pPr>
              <a:r>
                <a:rPr lang="en-US" sz="3200" dirty="0" smtClean="0">
                  <a:solidFill>
                    <a:schemeClr val="bg1"/>
                  </a:solidFill>
                </a:rPr>
                <a:t>Security</a:t>
              </a:r>
            </a:p>
          </p:txBody>
        </p:sp>
      </p:grpSp>
    </p:spTree>
    <p:extLst>
      <p:ext uri="{BB962C8B-B14F-4D97-AF65-F5344CB8AC3E}">
        <p14:creationId xmlns:p14="http://schemas.microsoft.com/office/powerpoint/2010/main" val="415019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Submarine Cables + The Telegraph</a:t>
            </a:r>
            <a:endParaRPr lang="en-US" dirty="0"/>
          </a:p>
        </p:txBody>
      </p:sp>
      <p:sp>
        <p:nvSpPr>
          <p:cNvPr id="3" name="Content Placeholder 2"/>
          <p:cNvSpPr>
            <a:spLocks noGrp="1"/>
          </p:cNvSpPr>
          <p:nvPr>
            <p:ph idx="1"/>
          </p:nvPr>
        </p:nvSpPr>
        <p:spPr/>
        <p:txBody>
          <a:bodyPr/>
          <a:lstStyle/>
          <a:p>
            <a:r>
              <a:rPr lang="en-US" dirty="0" smtClean="0"/>
              <a:t>1850 – first submarine cables laid </a:t>
            </a:r>
          </a:p>
          <a:p>
            <a:r>
              <a:rPr lang="en-US" dirty="0" smtClean="0"/>
              <a:t>…by 1900 the first global communications network!</a:t>
            </a:r>
            <a:endParaRPr lang="en-US" dirty="0"/>
          </a:p>
        </p:txBody>
      </p:sp>
      <p:pic>
        <p:nvPicPr>
          <p:cNvPr id="4" name="Picture 9" descr="http://atlantic-cable.com/Article/1895MunroNerves/Submarine-cabl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33" y="2680108"/>
            <a:ext cx="7141871" cy="442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15606" y="5941498"/>
            <a:ext cx="2609984"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smtClean="0"/>
              <a:t>Submarine cables 1895</a:t>
            </a:r>
            <a:endParaRPr lang="en-US" dirty="0"/>
          </a:p>
        </p:txBody>
      </p:sp>
    </p:spTree>
    <p:extLst>
      <p:ext uri="{BB962C8B-B14F-4D97-AF65-F5344CB8AC3E}">
        <p14:creationId xmlns:p14="http://schemas.microsoft.com/office/powerpoint/2010/main" val="6420432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Electric Communication</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6</a:t>
            </a:fld>
            <a:endParaRPr lang="en-US" dirty="0"/>
          </a:p>
        </p:txBody>
      </p:sp>
      <p:sp>
        <p:nvSpPr>
          <p:cNvPr id="4" name="Content Placeholder 3"/>
          <p:cNvSpPr>
            <a:spLocks noGrp="1"/>
          </p:cNvSpPr>
          <p:nvPr>
            <p:ph sz="quarter" idx="1"/>
          </p:nvPr>
        </p:nvSpPr>
        <p:spPr/>
        <p:txBody>
          <a:bodyPr/>
          <a:lstStyle/>
          <a:p>
            <a:r>
              <a:rPr lang="en-US" dirty="0" smtClean="0"/>
              <a:t>1837: Telegraph invented by Samuel Morse</a:t>
            </a:r>
          </a:p>
          <a:p>
            <a:pPr lvl="1"/>
            <a:r>
              <a:rPr lang="en-US" dirty="0" smtClean="0"/>
              <a:t>Distance: 10 miles</a:t>
            </a:r>
          </a:p>
          <a:p>
            <a:pPr lvl="1"/>
            <a:r>
              <a:rPr lang="en-US" dirty="0" smtClean="0"/>
              <a:t>Speed: 10 words per minute</a:t>
            </a:r>
          </a:p>
          <a:p>
            <a:pPr lvl="1"/>
            <a:r>
              <a:rPr lang="en-US" dirty="0" smtClean="0"/>
              <a:t>In use until 1985!</a:t>
            </a:r>
          </a:p>
          <a:p>
            <a:r>
              <a:rPr lang="en-US" dirty="0" smtClean="0"/>
              <a:t>Key challenge: how to encode information?</a:t>
            </a:r>
          </a:p>
          <a:p>
            <a:pPr lvl="1"/>
            <a:r>
              <a:rPr lang="en-US" dirty="0" smtClean="0"/>
              <a:t>Originally used unary encoding</a:t>
            </a:r>
          </a:p>
          <a:p>
            <a:pPr marL="685800" lvl="2" indent="0" algn="ctr">
              <a:buNone/>
            </a:pPr>
            <a:r>
              <a:rPr lang="en-US" sz="2800" dirty="0" smtClean="0"/>
              <a:t>A •       B ••       C •••       D ••••      E •••••</a:t>
            </a:r>
            <a:endParaRPr lang="en-US" sz="2800" dirty="0"/>
          </a:p>
          <a:p>
            <a:pPr lvl="1"/>
            <a:r>
              <a:rPr lang="en-US" dirty="0" smtClean="0"/>
              <a:t>Next generation: binary encoding</a:t>
            </a:r>
          </a:p>
          <a:p>
            <a:pPr marL="685800" lvl="2" indent="0" algn="ctr">
              <a:buNone/>
            </a:pPr>
            <a:r>
              <a:rPr lang="en-US" sz="2800" dirty="0" smtClean="0"/>
              <a:t>A •–      B –•••       C –•–•       D –••      E •</a:t>
            </a:r>
            <a:endParaRPr lang="en-US" sz="2800" dirty="0"/>
          </a:p>
          <a:p>
            <a:pPr marL="685800" lvl="2" indent="0" algn="ctr">
              <a:buNone/>
            </a:pPr>
            <a:endParaRPr lang="en-US" dirty="0" smtClean="0"/>
          </a:p>
        </p:txBody>
      </p:sp>
      <p:grpSp>
        <p:nvGrpSpPr>
          <p:cNvPr id="8" name="Group 7"/>
          <p:cNvGrpSpPr/>
          <p:nvPr/>
        </p:nvGrpSpPr>
        <p:grpSpPr>
          <a:xfrm>
            <a:off x="5062375" y="2466849"/>
            <a:ext cx="3878425" cy="1658057"/>
            <a:chOff x="3220875" y="3449759"/>
            <a:chExt cx="5712532" cy="951498"/>
          </a:xfrm>
        </p:grpSpPr>
        <p:sp>
          <p:nvSpPr>
            <p:cNvPr id="6" name="Rectangular Callout 5"/>
            <p:cNvSpPr/>
            <p:nvPr/>
          </p:nvSpPr>
          <p:spPr>
            <a:xfrm flipH="1">
              <a:off x="3220875" y="3449759"/>
              <a:ext cx="5712532" cy="634324"/>
            </a:xfrm>
            <a:prstGeom prst="wedgeRectCallout">
              <a:avLst>
                <a:gd name="adj1" fmla="val -3123"/>
                <a:gd name="adj2" fmla="val 138787"/>
              </a:avLst>
            </a:prstGeom>
            <a:solidFill>
              <a:srgbClr val="DA1F28"/>
            </a:solidFill>
            <a:ln w="38100" cap="flat" cmpd="sng" algn="ctr">
              <a:solidFill>
                <a:srgbClr val="DA1F28">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a:ea typeface="+mn-ea"/>
                <a:cs typeface="+mn-cs"/>
              </a:endParaRPr>
            </a:p>
          </p:txBody>
        </p:sp>
        <p:sp>
          <p:nvSpPr>
            <p:cNvPr id="7" name="TextBox 6"/>
            <p:cNvSpPr txBox="1"/>
            <p:nvPr/>
          </p:nvSpPr>
          <p:spPr>
            <a:xfrm flipH="1">
              <a:off x="3220875" y="3480463"/>
              <a:ext cx="5712532" cy="92079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 lastClr="FFFFFF"/>
                  </a:solidFill>
                  <a:effectLst/>
                  <a:uLnTx/>
                  <a:uFillTx/>
                </a:rPr>
                <a:t>Higher compression = faster speeds</a:t>
              </a:r>
            </a:p>
          </p:txBody>
        </p:sp>
      </p:grpSp>
    </p:spTree>
    <p:extLst>
      <p:ext uri="{BB962C8B-B14F-4D97-AF65-F5344CB8AC3E}">
        <p14:creationId xmlns:p14="http://schemas.microsoft.com/office/powerpoint/2010/main" val="14589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anim calcmode="lin" valueType="num">
                                      <p:cBhvr>
                                        <p:cTn id="1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anim calcmode="lin" valueType="num">
                                      <p:cBhvr>
                                        <p:cTn id="3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anim calcmode="lin" valueType="num">
                                      <p:cBhvr>
                                        <p:cTn id="37" dur="500" fill="hold"/>
                                        <p:tgtEl>
                                          <p:spTgt spid="8"/>
                                        </p:tgtEl>
                                        <p:attrNameLst>
                                          <p:attrName>ppt_x</p:attrName>
                                        </p:attrNameLst>
                                      </p:cBhvr>
                                      <p:tavLst>
                                        <p:tav tm="0">
                                          <p:val>
                                            <p:strVal val="#ppt_x"/>
                                          </p:val>
                                        </p:tav>
                                        <p:tav tm="100000">
                                          <p:val>
                                            <p:strVal val="#ppt_x"/>
                                          </p:val>
                                        </p:tav>
                                      </p:tavLst>
                                    </p:anim>
                                    <p:anim calcmode="lin" valueType="num">
                                      <p:cBhvr>
                                        <p:cTn id="3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2026964" y="4959418"/>
            <a:ext cx="854750" cy="6386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49671" y="5636711"/>
            <a:ext cx="153204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26964" y="5636711"/>
            <a:ext cx="854750" cy="6005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596913" y="3526194"/>
            <a:ext cx="476735" cy="103874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96913" y="3805722"/>
            <a:ext cx="1236885" cy="7592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96913" y="4563931"/>
            <a:ext cx="1322136" cy="100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741002" y="5898609"/>
            <a:ext cx="853419" cy="57058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742163" y="5898609"/>
            <a:ext cx="992839" cy="55416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881714" y="4563931"/>
            <a:ext cx="2715199" cy="103408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81714" y="5598020"/>
            <a:ext cx="2853288" cy="30058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596913" y="4563931"/>
            <a:ext cx="138089" cy="137273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Telephony</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7</a:t>
            </a:fld>
            <a:endParaRPr lang="en-US" dirty="0"/>
          </a:p>
        </p:txBody>
      </p:sp>
      <p:sp>
        <p:nvSpPr>
          <p:cNvPr id="4" name="Content Placeholder 3"/>
          <p:cNvSpPr>
            <a:spLocks noGrp="1"/>
          </p:cNvSpPr>
          <p:nvPr>
            <p:ph sz="quarter" idx="1"/>
          </p:nvPr>
        </p:nvSpPr>
        <p:spPr>
          <a:xfrm>
            <a:off x="152400" y="1600200"/>
            <a:ext cx="8839200" cy="2808027"/>
          </a:xfrm>
        </p:spPr>
        <p:txBody>
          <a:bodyPr>
            <a:normAutofit lnSpcReduction="10000"/>
          </a:bodyPr>
          <a:lstStyle/>
          <a:p>
            <a:r>
              <a:rPr lang="en-US" dirty="0" smtClean="0"/>
              <a:t>1876 – Alexander Graham Bell invents the telephone</a:t>
            </a:r>
          </a:p>
          <a:p>
            <a:r>
              <a:rPr lang="en-US" smtClean="0"/>
              <a:t>Key challenge: how to scale the network?</a:t>
            </a:r>
            <a:endParaRPr lang="en-US" dirty="0" smtClean="0"/>
          </a:p>
          <a:p>
            <a:pPr lvl="1"/>
            <a:r>
              <a:rPr lang="en-US" smtClean="0"/>
              <a:t>Originally, all phones were directly connected</a:t>
            </a:r>
            <a:endParaRPr lang="en-US" dirty="0" smtClean="0"/>
          </a:p>
          <a:p>
            <a:pPr lvl="2"/>
            <a:r>
              <a:rPr lang="en-US" smtClean="0"/>
              <a:t>O(n</a:t>
            </a:r>
            <a:r>
              <a:rPr lang="en-US" baseline="30000" smtClean="0"/>
              <a:t>2</a:t>
            </a:r>
            <a:r>
              <a:rPr lang="en-US" smtClean="0"/>
              <a:t>) complexity; n*(n–1)/2</a:t>
            </a:r>
            <a:endParaRPr lang="en-US" dirty="0" smtClean="0"/>
          </a:p>
          <a:p>
            <a:pPr lvl="1"/>
            <a:r>
              <a:rPr lang="en-US" smtClean="0"/>
              <a:t>1878: Switching</a:t>
            </a:r>
            <a:endParaRPr lang="en-US" dirty="0" smtClean="0"/>
          </a:p>
          <a:p>
            <a:pPr lvl="1"/>
            <a:r>
              <a:rPr lang="en-US" smtClean="0"/>
              <a:t>1937: Trunk lines + multiplexing</a:t>
            </a:r>
            <a:endParaRPr lang="en-US" dirty="0"/>
          </a:p>
        </p:txBody>
      </p:sp>
      <p:pic>
        <p:nvPicPr>
          <p:cNvPr id="2051" name="Picture 3" descr="C:\Users\t0ph3r\Documents\CS 4700\assets\Style-Switch-Us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611" y="5081917"/>
            <a:ext cx="1032207" cy="10322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0ph3r\Documents\CS 4700\assets\Style-Switch-Us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899" y="5420564"/>
            <a:ext cx="1032207" cy="10322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t0ph3r\Documents\CS 4700\assets\Style-Switch-User-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810" y="4048833"/>
            <a:ext cx="1032207" cy="10322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248" y="4563931"/>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885" y="5308791"/>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247" y="5968157"/>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002" y="3120359"/>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116" y="3463040"/>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3403" y="4222254"/>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781" y="6110088"/>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Users\t0ph3r\Documents\CS 4700\assets\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739" y="6126512"/>
            <a:ext cx="685363" cy="68536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0ph3r\Documents\CS 4700\assets\Switch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09" y="1615509"/>
            <a:ext cx="7458708" cy="517543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144036" y="1816106"/>
            <a:ext cx="8816454" cy="4770442"/>
            <a:chOff x="414979" y="3333623"/>
            <a:chExt cx="8263530" cy="1549647"/>
          </a:xfrm>
        </p:grpSpPr>
        <p:sp>
          <p:nvSpPr>
            <p:cNvPr id="53" name="Rectangle 52"/>
            <p:cNvSpPr/>
            <p:nvPr/>
          </p:nvSpPr>
          <p:spPr>
            <a:xfrm>
              <a:off x="414979" y="3333623"/>
              <a:ext cx="8263530" cy="1523216"/>
            </a:xfrm>
            <a:prstGeom prst="rect">
              <a:avLst/>
            </a:prstGeom>
            <a:ln w="57150">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Content Placeholder 2"/>
            <p:cNvSpPr txBox="1">
              <a:spLocks/>
            </p:cNvSpPr>
            <p:nvPr/>
          </p:nvSpPr>
          <p:spPr>
            <a:xfrm>
              <a:off x="514376" y="3354762"/>
              <a:ext cx="8118848" cy="152850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Clr>
                  <a:schemeClr val="bg1"/>
                </a:buClr>
                <a:buNone/>
              </a:pPr>
              <a:r>
                <a:rPr lang="en-US" sz="3200" dirty="0" smtClean="0">
                  <a:solidFill>
                    <a:schemeClr val="bg1"/>
                  </a:solidFill>
                </a:rPr>
                <a:t>Advantages</a:t>
              </a:r>
            </a:p>
            <a:p>
              <a:pPr>
                <a:buClr>
                  <a:schemeClr val="bg1"/>
                </a:buClr>
              </a:pPr>
              <a:r>
                <a:rPr lang="en-US" sz="3200" dirty="0" smtClean="0">
                  <a:solidFill>
                    <a:schemeClr val="bg1"/>
                  </a:solidFill>
                </a:rPr>
                <a:t>Easy to use</a:t>
              </a:r>
            </a:p>
            <a:p>
              <a:pPr>
                <a:buClr>
                  <a:schemeClr val="bg1"/>
                </a:buClr>
              </a:pPr>
              <a:r>
                <a:rPr lang="en-US" sz="3200" dirty="0" smtClean="0">
                  <a:solidFill>
                    <a:schemeClr val="bg1"/>
                  </a:solidFill>
                </a:rPr>
                <a:t>Switching mitigates complexity</a:t>
              </a:r>
            </a:p>
            <a:p>
              <a:pPr>
                <a:buClr>
                  <a:schemeClr val="bg1"/>
                </a:buClr>
              </a:pPr>
              <a:r>
                <a:rPr lang="en-US" sz="3200" dirty="0" smtClean="0">
                  <a:solidFill>
                    <a:schemeClr val="bg1"/>
                  </a:solidFill>
                </a:rPr>
                <a:t>Makes cable management tractable</a:t>
              </a:r>
            </a:p>
            <a:p>
              <a:pPr marL="114300" indent="0">
                <a:buClr>
                  <a:schemeClr val="bg1"/>
                </a:buClr>
                <a:buNone/>
              </a:pPr>
              <a:r>
                <a:rPr lang="en-US" sz="3200" dirty="0" smtClean="0">
                  <a:solidFill>
                    <a:schemeClr val="bg1"/>
                  </a:solidFill>
                </a:rPr>
                <a:t>Problems</a:t>
              </a:r>
            </a:p>
            <a:p>
              <a:pPr>
                <a:buClr>
                  <a:schemeClr val="bg1"/>
                </a:buClr>
              </a:pPr>
              <a:r>
                <a:rPr lang="en-US" sz="3200" dirty="0" smtClean="0">
                  <a:solidFill>
                    <a:schemeClr val="bg1"/>
                  </a:solidFill>
                </a:rPr>
                <a:t>Manual switching</a:t>
              </a:r>
            </a:p>
            <a:p>
              <a:pPr>
                <a:buClr>
                  <a:schemeClr val="bg1"/>
                </a:buClr>
              </a:pPr>
              <a:r>
                <a:rPr lang="en-US" sz="3200" dirty="0" smtClean="0">
                  <a:solidFill>
                    <a:schemeClr val="bg1"/>
                  </a:solidFill>
                </a:rPr>
                <a:t>1918: cross country call took 15 minutes to set up</a:t>
              </a:r>
            </a:p>
          </p:txBody>
        </p:sp>
      </p:grpSp>
    </p:spTree>
    <p:extLst>
      <p:ext uri="{BB962C8B-B14F-4D97-AF65-F5344CB8AC3E}">
        <p14:creationId xmlns:p14="http://schemas.microsoft.com/office/powerpoint/2010/main" val="46070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anim calcmode="lin" valueType="num">
                                      <p:cBhvr>
                                        <p:cTn id="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anim calcmode="lin" valueType="num">
                                      <p:cBhvr>
                                        <p:cTn id="1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500"/>
                                        <p:tgtEl>
                                          <p:spTgt spid="2052"/>
                                        </p:tgtEl>
                                      </p:cBhvr>
                                    </p:animEffect>
                                    <p:anim calcmode="lin" valueType="num">
                                      <p:cBhvr>
                                        <p:cTn id="30" dur="500" fill="hold"/>
                                        <p:tgtEl>
                                          <p:spTgt spid="2052"/>
                                        </p:tgtEl>
                                        <p:attrNameLst>
                                          <p:attrName>ppt_x</p:attrName>
                                        </p:attrNameLst>
                                      </p:cBhvr>
                                      <p:tavLst>
                                        <p:tav tm="0">
                                          <p:val>
                                            <p:strVal val="#ppt_x"/>
                                          </p:val>
                                        </p:tav>
                                        <p:tav tm="100000">
                                          <p:val>
                                            <p:strVal val="#ppt_x"/>
                                          </p:val>
                                        </p:tav>
                                      </p:tavLst>
                                    </p:anim>
                                    <p:anim calcmode="lin" valueType="num">
                                      <p:cBhvr>
                                        <p:cTn id="31" dur="500" fill="hold"/>
                                        <p:tgtEl>
                                          <p:spTgt spid="205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anim calcmode="lin" valueType="num">
                                      <p:cBhvr>
                                        <p:cTn id="35" dur="500" fill="hold"/>
                                        <p:tgtEl>
                                          <p:spTgt spid="44"/>
                                        </p:tgtEl>
                                        <p:attrNameLst>
                                          <p:attrName>ppt_x</p:attrName>
                                        </p:attrNameLst>
                                      </p:cBhvr>
                                      <p:tavLst>
                                        <p:tav tm="0">
                                          <p:val>
                                            <p:strVal val="#ppt_x"/>
                                          </p:val>
                                        </p:tav>
                                        <p:tav tm="100000">
                                          <p:val>
                                            <p:strVal val="#ppt_x"/>
                                          </p:val>
                                        </p:tav>
                                      </p:tavLst>
                                    </p:anim>
                                    <p:anim calcmode="lin" valueType="num">
                                      <p:cBhvr>
                                        <p:cTn id="36" dur="500" fill="hold"/>
                                        <p:tgtEl>
                                          <p:spTgt spid="4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fade">
                                      <p:cBhvr>
                                        <p:cTn id="44" dur="500"/>
                                        <p:tgtEl>
                                          <p:spTgt spid="2051"/>
                                        </p:tgtEl>
                                      </p:cBhvr>
                                    </p:animEffect>
                                    <p:anim calcmode="lin" valueType="num">
                                      <p:cBhvr>
                                        <p:cTn id="45" dur="500" fill="hold"/>
                                        <p:tgtEl>
                                          <p:spTgt spid="2051"/>
                                        </p:tgtEl>
                                        <p:attrNameLst>
                                          <p:attrName>ppt_x</p:attrName>
                                        </p:attrNameLst>
                                      </p:cBhvr>
                                      <p:tavLst>
                                        <p:tav tm="0">
                                          <p:val>
                                            <p:strVal val="#ppt_x"/>
                                          </p:val>
                                        </p:tav>
                                        <p:tav tm="100000">
                                          <p:val>
                                            <p:strVal val="#ppt_x"/>
                                          </p:val>
                                        </p:tav>
                                      </p:tavLst>
                                    </p:anim>
                                    <p:anim calcmode="lin" valueType="num">
                                      <p:cBhvr>
                                        <p:cTn id="46" dur="500" fill="hold"/>
                                        <p:tgtEl>
                                          <p:spTgt spid="205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anim calcmode="lin" valueType="num">
                                      <p:cBhvr>
                                        <p:cTn id="55" dur="500" fill="hold"/>
                                        <p:tgtEl>
                                          <p:spTgt spid="16"/>
                                        </p:tgtEl>
                                        <p:attrNameLst>
                                          <p:attrName>ppt_x</p:attrName>
                                        </p:attrNameLst>
                                      </p:cBhvr>
                                      <p:tavLst>
                                        <p:tav tm="0">
                                          <p:val>
                                            <p:strVal val="#ppt_x"/>
                                          </p:val>
                                        </p:tav>
                                        <p:tav tm="100000">
                                          <p:val>
                                            <p:strVal val="#ppt_x"/>
                                          </p:val>
                                        </p:tav>
                                      </p:tavLst>
                                    </p:anim>
                                    <p:anim calcmode="lin" valueType="num">
                                      <p:cBhvr>
                                        <p:cTn id="56" dur="5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anim calcmode="lin" valueType="num">
                                      <p:cBhvr>
                                        <p:cTn id="60" dur="500" fill="hold"/>
                                        <p:tgtEl>
                                          <p:spTgt spid="49"/>
                                        </p:tgtEl>
                                        <p:attrNameLst>
                                          <p:attrName>ppt_x</p:attrName>
                                        </p:attrNameLst>
                                      </p:cBhvr>
                                      <p:tavLst>
                                        <p:tav tm="0">
                                          <p:val>
                                            <p:strVal val="#ppt_x"/>
                                          </p:val>
                                        </p:tav>
                                        <p:tav tm="100000">
                                          <p:val>
                                            <p:strVal val="#ppt_x"/>
                                          </p:val>
                                        </p:tav>
                                      </p:tavLst>
                                    </p:anim>
                                    <p:anim calcmode="lin" valueType="num">
                                      <p:cBhvr>
                                        <p:cTn id="61" dur="500" fill="hold"/>
                                        <p:tgtEl>
                                          <p:spTgt spid="4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anim calcmode="lin" valueType="num">
                                      <p:cBhvr>
                                        <p:cTn id="65" dur="500" fill="hold"/>
                                        <p:tgtEl>
                                          <p:spTgt spid="50"/>
                                        </p:tgtEl>
                                        <p:attrNameLst>
                                          <p:attrName>ppt_x</p:attrName>
                                        </p:attrNameLst>
                                      </p:cBhvr>
                                      <p:tavLst>
                                        <p:tav tm="0">
                                          <p:val>
                                            <p:strVal val="#ppt_x"/>
                                          </p:val>
                                        </p:tav>
                                        <p:tav tm="100000">
                                          <p:val>
                                            <p:strVal val="#ppt_x"/>
                                          </p:val>
                                        </p:tav>
                                      </p:tavLst>
                                    </p:anim>
                                    <p:anim calcmode="lin" valueType="num">
                                      <p:cBhvr>
                                        <p:cTn id="66" dur="500" fill="hold"/>
                                        <p:tgtEl>
                                          <p:spTgt spid="5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anim calcmode="lin" valueType="num">
                                      <p:cBhvr>
                                        <p:cTn id="70" dur="500" fill="hold"/>
                                        <p:tgtEl>
                                          <p:spTgt spid="48"/>
                                        </p:tgtEl>
                                        <p:attrNameLst>
                                          <p:attrName>ppt_x</p:attrName>
                                        </p:attrNameLst>
                                      </p:cBhvr>
                                      <p:tavLst>
                                        <p:tav tm="0">
                                          <p:val>
                                            <p:strVal val="#ppt_x"/>
                                          </p:val>
                                        </p:tav>
                                        <p:tav tm="100000">
                                          <p:val>
                                            <p:strVal val="#ppt_x"/>
                                          </p:val>
                                        </p:tav>
                                      </p:tavLst>
                                    </p:anim>
                                    <p:anim calcmode="lin" valueType="num">
                                      <p:cBhvr>
                                        <p:cTn id="71" dur="500" fill="hold"/>
                                        <p:tgtEl>
                                          <p:spTgt spid="4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anim calcmode="lin" valueType="num">
                                      <p:cBhvr>
                                        <p:cTn id="75" dur="500" fill="hold"/>
                                        <p:tgtEl>
                                          <p:spTgt spid="47"/>
                                        </p:tgtEl>
                                        <p:attrNameLst>
                                          <p:attrName>ppt_x</p:attrName>
                                        </p:attrNameLst>
                                      </p:cBhvr>
                                      <p:tavLst>
                                        <p:tav tm="0">
                                          <p:val>
                                            <p:strVal val="#ppt_x"/>
                                          </p:val>
                                        </p:tav>
                                        <p:tav tm="100000">
                                          <p:val>
                                            <p:strVal val="#ppt_x"/>
                                          </p:val>
                                        </p:tav>
                                      </p:tavLst>
                                    </p:anim>
                                    <p:anim calcmode="lin" valueType="num">
                                      <p:cBhvr>
                                        <p:cTn id="76" dur="500" fill="hold"/>
                                        <p:tgtEl>
                                          <p:spTgt spid="4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anim calcmode="lin" valueType="num">
                                      <p:cBhvr>
                                        <p:cTn id="80" dur="500" fill="hold"/>
                                        <p:tgtEl>
                                          <p:spTgt spid="46"/>
                                        </p:tgtEl>
                                        <p:attrNameLst>
                                          <p:attrName>ppt_x</p:attrName>
                                        </p:attrNameLst>
                                      </p:cBhvr>
                                      <p:tavLst>
                                        <p:tav tm="0">
                                          <p:val>
                                            <p:strVal val="#ppt_x"/>
                                          </p:val>
                                        </p:tav>
                                        <p:tav tm="100000">
                                          <p:val>
                                            <p:strVal val="#ppt_x"/>
                                          </p:val>
                                        </p:tav>
                                      </p:tavLst>
                                    </p:anim>
                                    <p:anim calcmode="lin" valueType="num">
                                      <p:cBhvr>
                                        <p:cTn id="81"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right)">
                                      <p:cBhvr>
                                        <p:cTn id="86" dur="500"/>
                                        <p:tgtEl>
                                          <p:spTgt spid="23"/>
                                        </p:tgtEl>
                                      </p:cBhvr>
                                    </p:animEffect>
                                  </p:childTnLst>
                                </p:cTn>
                              </p:par>
                              <p:par>
                                <p:cTn id="87" presetID="22" presetClass="entr" presetSubtype="2"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right)">
                                      <p:cBhvr>
                                        <p:cTn id="89" dur="500"/>
                                        <p:tgtEl>
                                          <p:spTgt spid="25"/>
                                        </p:tgtEl>
                                      </p:cBhvr>
                                    </p:animEffect>
                                  </p:childTnLst>
                                </p:cTn>
                              </p:par>
                              <p:par>
                                <p:cTn id="90" presetID="22" presetClass="entr" presetSubtype="2" fill="hold"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right)">
                                      <p:cBhvr>
                                        <p:cTn id="92" dur="500"/>
                                        <p:tgtEl>
                                          <p:spTgt spid="27"/>
                                        </p:tgtEl>
                                      </p:cBhvr>
                                    </p:animEffect>
                                  </p:childTnLst>
                                </p:cTn>
                              </p:par>
                              <p:par>
                                <p:cTn id="93" presetID="22" presetClass="entr" presetSubtype="2"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right)">
                                      <p:cBhvr>
                                        <p:cTn id="95" dur="500"/>
                                        <p:tgtEl>
                                          <p:spTgt spid="29"/>
                                        </p:tgtEl>
                                      </p:cBhvr>
                                    </p:animEffect>
                                  </p:childTnLst>
                                </p:cTn>
                              </p:par>
                              <p:par>
                                <p:cTn id="96" presetID="22" presetClass="entr" presetSubtype="8"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500"/>
                                        <p:tgtEl>
                                          <p:spTgt spid="14"/>
                                        </p:tgtEl>
                                      </p:cBhvr>
                                    </p:animEffect>
                                  </p:childTnLst>
                                </p:cTn>
                              </p:par>
                              <p:par>
                                <p:cTn id="99" presetID="22" presetClass="entr" presetSubtype="8"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par>
                                <p:cTn id="102" presetID="22" presetClass="entr" presetSubtype="8"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left)">
                                      <p:cBhvr>
                                        <p:cTn id="104" dur="500"/>
                                        <p:tgtEl>
                                          <p:spTgt spid="20"/>
                                        </p:tgtEl>
                                      </p:cBhvr>
                                    </p:animEffect>
                                  </p:childTnLst>
                                </p:cTn>
                              </p:par>
                              <p:par>
                                <p:cTn id="105" presetID="22" presetClass="entr" presetSubtype="8"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053"/>
                                        </p:tgtEl>
                                        <p:attrNameLst>
                                          <p:attrName>style.visibility</p:attrName>
                                        </p:attrNameLst>
                                      </p:cBhvr>
                                      <p:to>
                                        <p:strVal val="visible"/>
                                      </p:to>
                                    </p:set>
                                    <p:animEffect transition="in" filter="fade">
                                      <p:cBhvr>
                                        <p:cTn id="112" dur="500"/>
                                        <p:tgtEl>
                                          <p:spTgt spid="2053"/>
                                        </p:tgtEl>
                                      </p:cBhvr>
                                    </p:animEffect>
                                    <p:anim calcmode="lin" valueType="num">
                                      <p:cBhvr>
                                        <p:cTn id="113" dur="500" fill="hold"/>
                                        <p:tgtEl>
                                          <p:spTgt spid="2053"/>
                                        </p:tgtEl>
                                        <p:attrNameLst>
                                          <p:attrName>ppt_x</p:attrName>
                                        </p:attrNameLst>
                                      </p:cBhvr>
                                      <p:tavLst>
                                        <p:tav tm="0">
                                          <p:val>
                                            <p:strVal val="#ppt_x"/>
                                          </p:val>
                                        </p:tav>
                                        <p:tav tm="100000">
                                          <p:val>
                                            <p:strVal val="#ppt_x"/>
                                          </p:val>
                                        </p:tav>
                                      </p:tavLst>
                                    </p:anim>
                                    <p:anim calcmode="lin" valueType="num">
                                      <p:cBhvr>
                                        <p:cTn id="114" dur="5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xit" presetSubtype="0" fill="hold" nodeType="clickEffect">
                                  <p:stCondLst>
                                    <p:cond delay="0"/>
                                  </p:stCondLst>
                                  <p:childTnLst>
                                    <p:animEffect transition="out" filter="fade">
                                      <p:cBhvr>
                                        <p:cTn id="118" dur="500"/>
                                        <p:tgtEl>
                                          <p:spTgt spid="2053"/>
                                        </p:tgtEl>
                                      </p:cBhvr>
                                    </p:animEffect>
                                    <p:anim calcmode="lin" valueType="num">
                                      <p:cBhvr>
                                        <p:cTn id="119" dur="500"/>
                                        <p:tgtEl>
                                          <p:spTgt spid="2053"/>
                                        </p:tgtEl>
                                        <p:attrNameLst>
                                          <p:attrName>ppt_x</p:attrName>
                                        </p:attrNameLst>
                                      </p:cBhvr>
                                      <p:tavLst>
                                        <p:tav tm="0">
                                          <p:val>
                                            <p:strVal val="ppt_x"/>
                                          </p:val>
                                        </p:tav>
                                        <p:tav tm="100000">
                                          <p:val>
                                            <p:strVal val="ppt_x"/>
                                          </p:val>
                                        </p:tav>
                                      </p:tavLst>
                                    </p:anim>
                                    <p:anim calcmode="lin" valueType="num">
                                      <p:cBhvr>
                                        <p:cTn id="120" dur="500"/>
                                        <p:tgtEl>
                                          <p:spTgt spid="2053"/>
                                        </p:tgtEl>
                                        <p:attrNameLst>
                                          <p:attrName>ppt_y</p:attrName>
                                        </p:attrNameLst>
                                      </p:cBhvr>
                                      <p:tavLst>
                                        <p:tav tm="0">
                                          <p:val>
                                            <p:strVal val="ppt_y"/>
                                          </p:val>
                                        </p:tav>
                                        <p:tav tm="100000">
                                          <p:val>
                                            <p:strVal val="ppt_y+.1"/>
                                          </p:val>
                                        </p:tav>
                                      </p:tavLst>
                                    </p:anim>
                                    <p:set>
                                      <p:cBhvr>
                                        <p:cTn id="121" dur="1" fill="hold">
                                          <p:stCondLst>
                                            <p:cond delay="499"/>
                                          </p:stCondLst>
                                        </p:cTn>
                                        <p:tgtEl>
                                          <p:spTgt spid="2053"/>
                                        </p:tgtEl>
                                        <p:attrNameLst>
                                          <p:attrName>style.visibility</p:attrName>
                                        </p:attrNameLst>
                                      </p:cBhvr>
                                      <p:to>
                                        <p:strVal val="hidden"/>
                                      </p:to>
                                    </p:set>
                                  </p:childTnLst>
                                </p:cTn>
                              </p:par>
                            </p:childTnLst>
                          </p:cTn>
                        </p:par>
                        <p:par>
                          <p:cTn id="122" fill="hold">
                            <p:stCondLst>
                              <p:cond delay="500"/>
                            </p:stCondLst>
                            <p:childTnLst>
                              <p:par>
                                <p:cTn id="123" presetID="42" presetClass="entr" presetSubtype="0" fill="hold" nodeType="afterEffect">
                                  <p:stCondLst>
                                    <p:cond delay="0"/>
                                  </p:stCondLst>
                                  <p:childTnLst>
                                    <p:set>
                                      <p:cBhvr>
                                        <p:cTn id="124" dur="1" fill="hold">
                                          <p:stCondLst>
                                            <p:cond delay="0"/>
                                          </p:stCondLst>
                                        </p:cTn>
                                        <p:tgtEl>
                                          <p:spTgt spid="4">
                                            <p:txEl>
                                              <p:pRg st="5" end="5"/>
                                            </p:txEl>
                                          </p:spTgt>
                                        </p:tgtEl>
                                        <p:attrNameLst>
                                          <p:attrName>style.visibility</p:attrName>
                                        </p:attrNameLst>
                                      </p:cBhvr>
                                      <p:to>
                                        <p:strVal val="visible"/>
                                      </p:to>
                                    </p:set>
                                    <p:animEffect transition="in" filter="fade">
                                      <p:cBhvr>
                                        <p:cTn id="125" dur="500"/>
                                        <p:tgtEl>
                                          <p:spTgt spid="4">
                                            <p:txEl>
                                              <p:pRg st="5" end="5"/>
                                            </p:txEl>
                                          </p:spTgt>
                                        </p:tgtEl>
                                      </p:cBhvr>
                                    </p:animEffect>
                                    <p:anim calcmode="lin" valueType="num">
                                      <p:cBhvr>
                                        <p:cTn id="12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27"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128" fill="hold">
                            <p:stCondLst>
                              <p:cond delay="1000"/>
                            </p:stCondLst>
                            <p:childTnLst>
                              <p:par>
                                <p:cTn id="129" presetID="16" presetClass="entr" presetSubtype="21" fill="hold"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barn(inVertical)">
                                      <p:cBhvr>
                                        <p:cTn id="131" dur="500"/>
                                        <p:tgtEl>
                                          <p:spTgt spid="33"/>
                                        </p:tgtEl>
                                      </p:cBhvr>
                                    </p:animEffect>
                                  </p:childTnLst>
                                </p:cTn>
                              </p:par>
                              <p:par>
                                <p:cTn id="132" presetID="16" presetClass="entr" presetSubtype="21" fill="hold"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barn(inVertical)">
                                      <p:cBhvr>
                                        <p:cTn id="134" dur="500"/>
                                        <p:tgtEl>
                                          <p:spTgt spid="35"/>
                                        </p:tgtEl>
                                      </p:cBhvr>
                                    </p:animEffect>
                                  </p:childTnLst>
                                </p:cTn>
                              </p:par>
                              <p:par>
                                <p:cTn id="135" presetID="16" presetClass="entr" presetSubtype="26" fill="hold" nodeType="with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barn(inHorizontal)">
                                      <p:cBhvr>
                                        <p:cTn id="137" dur="500"/>
                                        <p:tgtEl>
                                          <p:spTgt spid="37"/>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anim calcmode="lin" valueType="num">
                                      <p:cBhvr>
                                        <p:cTn id="143" dur="500" fill="hold"/>
                                        <p:tgtEl>
                                          <p:spTgt spid="52"/>
                                        </p:tgtEl>
                                        <p:attrNameLst>
                                          <p:attrName>ppt_x</p:attrName>
                                        </p:attrNameLst>
                                      </p:cBhvr>
                                      <p:tavLst>
                                        <p:tav tm="0">
                                          <p:val>
                                            <p:strVal val="#ppt_x"/>
                                          </p:val>
                                        </p:tav>
                                        <p:tav tm="100000">
                                          <p:val>
                                            <p:strVal val="#ppt_x"/>
                                          </p:val>
                                        </p:tav>
                                      </p:tavLst>
                                    </p:anim>
                                    <p:anim calcmode="lin" valueType="num">
                                      <p:cBhvr>
                                        <p:cTn id="144"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Telephone Network</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8</a:t>
            </a:fld>
            <a:endParaRPr lang="en-US" dirty="0"/>
          </a:p>
        </p:txBody>
      </p:sp>
      <p:sp>
        <p:nvSpPr>
          <p:cNvPr id="4" name="Content Placeholder 3"/>
          <p:cNvSpPr>
            <a:spLocks noGrp="1"/>
          </p:cNvSpPr>
          <p:nvPr>
            <p:ph sz="quarter" idx="1"/>
          </p:nvPr>
        </p:nvSpPr>
        <p:spPr>
          <a:xfrm>
            <a:off x="0" y="1600200"/>
            <a:ext cx="8839200" cy="5105400"/>
          </a:xfrm>
        </p:spPr>
        <p:txBody>
          <a:bodyPr/>
          <a:lstStyle/>
          <a:p>
            <a:r>
              <a:rPr lang="en-US" dirty="0" smtClean="0"/>
              <a:t>1881: Twisted pair for local loops</a:t>
            </a:r>
          </a:p>
          <a:p>
            <a:r>
              <a:rPr lang="en-US" dirty="0" smtClean="0"/>
              <a:t>1885: AT&amp;T formed</a:t>
            </a:r>
          </a:p>
          <a:p>
            <a:r>
              <a:rPr lang="en-US" dirty="0" smtClean="0"/>
              <a:t>1892: Automatic telephone switches</a:t>
            </a:r>
          </a:p>
          <a:p>
            <a:r>
              <a:rPr lang="en-US" dirty="0" smtClean="0"/>
              <a:t>1903: 3 million telephones in the US</a:t>
            </a:r>
          </a:p>
          <a:p>
            <a:r>
              <a:rPr lang="en-US" dirty="0" smtClean="0"/>
              <a:t>1915: First transcontinental cable</a:t>
            </a:r>
          </a:p>
          <a:p>
            <a:r>
              <a:rPr lang="en-US" dirty="0" smtClean="0"/>
              <a:t>1927: First transatlantic cable</a:t>
            </a:r>
          </a:p>
          <a:p>
            <a:r>
              <a:rPr lang="en-US" dirty="0" smtClean="0"/>
              <a:t>1937: first round-the-world call</a:t>
            </a:r>
          </a:p>
          <a:p>
            <a:r>
              <a:rPr lang="en-US" dirty="0" smtClean="0"/>
              <a:t>1946: National numbering plan</a:t>
            </a:r>
            <a:endParaRPr lang="en-US" dirty="0"/>
          </a:p>
        </p:txBody>
      </p:sp>
      <p:pic>
        <p:nvPicPr>
          <p:cNvPr id="3074" name="Picture 2" descr="C:\Users\t0ph3r\Documents\CS 4700\assets\p4-1-at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280" y="4013438"/>
            <a:ext cx="1766104" cy="23737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0ph3r\Documents\CS 4700\assets\UTP_ca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925" y="1663653"/>
            <a:ext cx="26389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696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Crazy idea: Packet switching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283B9EA5-CE9A-4950-A80C-5ADF06B45BB8}"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dirty="0" smtClean="0"/>
              <a:t>Telephone networks are circuit switched</a:t>
            </a:r>
          </a:p>
          <a:p>
            <a:pPr lvl="1"/>
            <a:r>
              <a:rPr lang="en-US" dirty="0" smtClean="0"/>
              <a:t>Each call reserves resources end-to-end</a:t>
            </a:r>
          </a:p>
          <a:p>
            <a:pPr lvl="1"/>
            <a:r>
              <a:rPr lang="en-US" dirty="0" smtClean="0"/>
              <a:t>Provides excellent quality of service</a:t>
            </a:r>
          </a:p>
          <a:p>
            <a:r>
              <a:rPr lang="en-US" dirty="0" smtClean="0"/>
              <a:t>Problems</a:t>
            </a:r>
          </a:p>
          <a:p>
            <a:pPr lvl="1"/>
            <a:r>
              <a:rPr lang="en-US" dirty="0" smtClean="0"/>
              <a:t>Resource intense (what if the circuit is idle?)</a:t>
            </a:r>
          </a:p>
          <a:p>
            <a:pPr lvl="1"/>
            <a:r>
              <a:rPr lang="en-US" dirty="0" smtClean="0"/>
              <a:t>Complex network components (per circuit state, security)</a:t>
            </a:r>
          </a:p>
          <a:p>
            <a:r>
              <a:rPr lang="en-US" dirty="0" smtClean="0"/>
              <a:t>Packet switching</a:t>
            </a:r>
          </a:p>
          <a:p>
            <a:pPr lvl="1"/>
            <a:r>
              <a:rPr lang="en-US" dirty="0" smtClean="0"/>
              <a:t>No connection state, network is store-and-forward</a:t>
            </a:r>
          </a:p>
          <a:p>
            <a:pPr lvl="1"/>
            <a:r>
              <a:rPr lang="en-US" dirty="0" smtClean="0"/>
              <a:t>Minimal network assumptions</a:t>
            </a:r>
          </a:p>
          <a:p>
            <a:pPr lvl="1"/>
            <a:r>
              <a:rPr lang="en-US" dirty="0" smtClean="0"/>
              <a:t>Statistical multiplexing gives high overall utilization</a:t>
            </a:r>
            <a:endParaRPr lang="en-US" dirty="0"/>
          </a:p>
        </p:txBody>
      </p:sp>
    </p:spTree>
    <p:extLst>
      <p:ext uri="{BB962C8B-B14F-4D97-AF65-F5344CB8AC3E}">
        <p14:creationId xmlns:p14="http://schemas.microsoft.com/office/powerpoint/2010/main" val="1779984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anim calcmode="lin" valueType="num">
                                      <p:cBhvr>
                                        <p:cTn id="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anim calcmode="lin" valueType="num">
                                      <p:cBhvr>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anim calcmode="lin" valueType="num">
                                      <p:cBhvr>
                                        <p:cTn id="2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anim calcmode="lin" valueType="num">
                                      <p:cBhvr>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anim calcmode="lin" valueType="num">
                                      <p:cBhvr>
                                        <p:cTn id="30"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anim calcmode="lin" valueType="num">
                                      <p:cBhvr>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65907</TotalTime>
  <Words>1364</Words>
  <Application>Microsoft Macintosh PowerPoint</Application>
  <PresentationFormat>On-screen Show (4:3)</PresentationFormat>
  <Paragraphs>244</Paragraphs>
  <Slides>24</Slides>
  <Notes>9</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CSE 390 Advanced Computer Networks</vt:lpstr>
      <vt:lpstr>What is a Comm. Network?</vt:lpstr>
      <vt:lpstr>Networks are Fundamental</vt:lpstr>
      <vt:lpstr>Networks are Old</vt:lpstr>
      <vt:lpstr>Submarine Cables + The Telegraph</vt:lpstr>
      <vt:lpstr>Towards Electric Communication</vt:lpstr>
      <vt:lpstr>Telephony</vt:lpstr>
      <vt:lpstr>Growth of the Telephone Network</vt:lpstr>
      <vt:lpstr>Crazy idea: Packet switching</vt:lpstr>
      <vt:lpstr>The World’s Most Successful Computer Science Research Project</vt:lpstr>
      <vt:lpstr>History of the Internet</vt:lpstr>
      <vt:lpstr>From Humans to Computers</vt:lpstr>
      <vt:lpstr>The 1960s</vt:lpstr>
      <vt:lpstr>1971</vt:lpstr>
      <vt:lpstr>1973</vt:lpstr>
      <vt:lpstr>Growing Pains</vt:lpstr>
      <vt:lpstr>Kahn’s Ground Rules</vt:lpstr>
      <vt:lpstr>The Birth of Routing</vt:lpstr>
      <vt:lpstr>PowerPoint Presentation</vt:lpstr>
      <vt:lpstr>PowerPoint Presentation</vt:lpstr>
      <vt:lpstr>PowerPoint Presentation</vt:lpstr>
      <vt:lpstr>More Internet History</vt:lpstr>
      <vt:lpstr>Internet Applications Over Time</vt:lpstr>
      <vt:lpstr>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 Wilson</dc:creator>
  <cp:lastModifiedBy>Phillipa Gill</cp:lastModifiedBy>
  <cp:revision>829</cp:revision>
  <cp:lastPrinted>2012-08-22T04:00:45Z</cp:lastPrinted>
  <dcterms:created xsi:type="dcterms:W3CDTF">2012-01-03T02:22:46Z</dcterms:created>
  <dcterms:modified xsi:type="dcterms:W3CDTF">2014-08-25T12:14:19Z</dcterms:modified>
</cp:coreProperties>
</file>