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69"/>
  </p:notesMasterIdLst>
  <p:handoutMasterIdLst>
    <p:handoutMasterId r:id="rId70"/>
  </p:handoutMasterIdLst>
  <p:sldIdLst>
    <p:sldId id="448" r:id="rId2"/>
    <p:sldId id="463" r:id="rId3"/>
    <p:sldId id="430" r:id="rId4"/>
    <p:sldId id="431" r:id="rId5"/>
    <p:sldId id="432" r:id="rId6"/>
    <p:sldId id="433" r:id="rId7"/>
    <p:sldId id="453" r:id="rId8"/>
    <p:sldId id="449" r:id="rId9"/>
    <p:sldId id="450" r:id="rId10"/>
    <p:sldId id="437" r:id="rId11"/>
    <p:sldId id="436" r:id="rId12"/>
    <p:sldId id="451" r:id="rId13"/>
    <p:sldId id="452" r:id="rId14"/>
    <p:sldId id="462" r:id="rId15"/>
    <p:sldId id="438" r:id="rId16"/>
    <p:sldId id="439" r:id="rId17"/>
    <p:sldId id="440" r:id="rId18"/>
    <p:sldId id="441" r:id="rId19"/>
    <p:sldId id="442" r:id="rId20"/>
    <p:sldId id="443" r:id="rId21"/>
    <p:sldId id="444" r:id="rId22"/>
    <p:sldId id="456" r:id="rId23"/>
    <p:sldId id="445" r:id="rId24"/>
    <p:sldId id="446" r:id="rId25"/>
    <p:sldId id="447" r:id="rId26"/>
    <p:sldId id="457" r:id="rId27"/>
    <p:sldId id="458" r:id="rId28"/>
    <p:sldId id="459" r:id="rId29"/>
    <p:sldId id="460" r:id="rId30"/>
    <p:sldId id="461" r:id="rId31"/>
    <p:sldId id="388" r:id="rId32"/>
    <p:sldId id="416" r:id="rId33"/>
    <p:sldId id="395" r:id="rId34"/>
    <p:sldId id="398" r:id="rId35"/>
    <p:sldId id="399" r:id="rId36"/>
    <p:sldId id="400" r:id="rId37"/>
    <p:sldId id="401" r:id="rId38"/>
    <p:sldId id="397" r:id="rId39"/>
    <p:sldId id="402" r:id="rId40"/>
    <p:sldId id="396" r:id="rId41"/>
    <p:sldId id="403" r:id="rId42"/>
    <p:sldId id="405" r:id="rId43"/>
    <p:sldId id="391" r:id="rId44"/>
    <p:sldId id="404" r:id="rId45"/>
    <p:sldId id="406" r:id="rId46"/>
    <p:sldId id="408" r:id="rId47"/>
    <p:sldId id="409" r:id="rId48"/>
    <p:sldId id="410" r:id="rId49"/>
    <p:sldId id="411" r:id="rId50"/>
    <p:sldId id="412" r:id="rId51"/>
    <p:sldId id="413" r:id="rId52"/>
    <p:sldId id="414" r:id="rId53"/>
    <p:sldId id="417" r:id="rId54"/>
    <p:sldId id="418" r:id="rId55"/>
    <p:sldId id="419" r:id="rId56"/>
    <p:sldId id="420" r:id="rId57"/>
    <p:sldId id="415" r:id="rId58"/>
    <p:sldId id="421" r:id="rId59"/>
    <p:sldId id="428" r:id="rId60"/>
    <p:sldId id="423" r:id="rId61"/>
    <p:sldId id="422" r:id="rId62"/>
    <p:sldId id="424" r:id="rId63"/>
    <p:sldId id="425" r:id="rId64"/>
    <p:sldId id="426" r:id="rId65"/>
    <p:sldId id="427" r:id="rId66"/>
    <p:sldId id="429" r:id="rId67"/>
    <p:sldId id="464" r:id="rId6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TTP" id="{8BA21D13-6F21-6444-B297-1AE9DD2314B8}">
          <p14:sldIdLst>
            <p14:sldId id="448"/>
            <p14:sldId id="463"/>
            <p14:sldId id="430"/>
            <p14:sldId id="431"/>
            <p14:sldId id="432"/>
            <p14:sldId id="433"/>
            <p14:sldId id="453"/>
            <p14:sldId id="449"/>
            <p14:sldId id="450"/>
            <p14:sldId id="437"/>
            <p14:sldId id="436"/>
            <p14:sldId id="451"/>
            <p14:sldId id="452"/>
            <p14:sldId id="462"/>
            <p14:sldId id="438"/>
            <p14:sldId id="439"/>
            <p14:sldId id="440"/>
            <p14:sldId id="441"/>
            <p14:sldId id="442"/>
            <p14:sldId id="443"/>
            <p14:sldId id="444"/>
            <p14:sldId id="456"/>
            <p14:sldId id="445"/>
            <p14:sldId id="446"/>
            <p14:sldId id="447"/>
            <p14:sldId id="457"/>
            <p14:sldId id="458"/>
            <p14:sldId id="459"/>
            <p14:sldId id="460"/>
            <p14:sldId id="461"/>
          </p14:sldIdLst>
        </p14:section>
        <p14:section name="CDNs" id="{1206C271-A17B-4745-8409-D19C184D271D}">
          <p14:sldIdLst>
            <p14:sldId id="388"/>
            <p14:sldId id="416"/>
            <p14:sldId id="395"/>
            <p14:sldId id="398"/>
            <p14:sldId id="399"/>
            <p14:sldId id="400"/>
            <p14:sldId id="401"/>
            <p14:sldId id="397"/>
            <p14:sldId id="402"/>
            <p14:sldId id="396"/>
            <p14:sldId id="403"/>
            <p14:sldId id="405"/>
            <p14:sldId id="391"/>
            <p14:sldId id="404"/>
            <p14:sldId id="406"/>
            <p14:sldId id="408"/>
            <p14:sldId id="409"/>
            <p14:sldId id="410"/>
            <p14:sldId id="411"/>
            <p14:sldId id="412"/>
            <p14:sldId id="413"/>
            <p14:sldId id="414"/>
            <p14:sldId id="417"/>
            <p14:sldId id="418"/>
            <p14:sldId id="419"/>
            <p14:sldId id="420"/>
            <p14:sldId id="415"/>
            <p14:sldId id="421"/>
            <p14:sldId id="428"/>
            <p14:sldId id="423"/>
            <p14:sldId id="422"/>
            <p14:sldId id="424"/>
            <p14:sldId id="425"/>
            <p14:sldId id="426"/>
            <p14:sldId id="427"/>
            <p14:sldId id="429"/>
            <p14:sldId id="4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90232" autoAdjust="0"/>
  </p:normalViewPr>
  <p:slideViewPr>
    <p:cSldViewPr snapToGrid="0">
      <p:cViewPr varScale="1">
        <p:scale>
          <a:sx n="57" d="100"/>
          <a:sy n="57" d="100"/>
        </p:scale>
        <p:origin x="-6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671C1910-DF04-47FA-B322-192341D984C4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95EC59C5-C598-4003-8D34-1012510E746E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B6EA4132-4010-46EF-8D0C-CCA69FCBB571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C14C5B9B-EA6B-4C93-8772-49C8BA190C7F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9B497845-B418-48D9-9FD6-78EC3A830110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3CA07673-2B5C-4075-87D9-C50F430313DB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5B84F065-9E29-4F99-9A53-188B088234DF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25272CA2-C3A2-46DB-A8D3-7F856AC0F3FA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79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8D9EDE9D-278A-4F57-9CA4-E44B434CAA24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79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5025" cy="348456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6590"/>
            <a:ext cx="5505450" cy="418178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1BA677CD-2065-4E37-9405-D45530148035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29F3C176-E1E1-4E66-BE5A-23C1F3040F75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E400A3E2-4731-497A-B47C-9E37C8782352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CC8AA859-4284-4645-BFCE-E3E1AD686DF4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8CC676C3-3258-4C5C-9E88-F970E99A6BC3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5E993930-8577-4D9B-A4E9-6CF97ED94C64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1B5D0F08-F0BE-453B-A3EE-E6AD955133CA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DE06F42-2A61-4AB4-BE20-E8F871248893}" type="datetime1">
              <a:rPr lang="en-US">
                <a:solidFill>
                  <a:srgbClr val="000000"/>
                </a:solidFill>
              </a:rPr>
              <a:pPr/>
              <a:t>10/3/14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2-</a:t>
            </a:r>
            <a:fld id="{FDC8A246-606F-4C28-877C-C35335FE96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0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oo.com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en-US" sz="6000" cap="none" dirty="0" smtClean="0"/>
              <a:t>CSE 390 – Advanced Computer Networks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8" y="3496235"/>
            <a:ext cx="7543001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Lecture 11: </a:t>
            </a:r>
            <a:r>
              <a:rPr lang="en-US" sz="3600" b="1" dirty="0" smtClean="0">
                <a:solidFill>
                  <a:schemeClr val="tx1"/>
                </a:solidFill>
              </a:rPr>
              <a:t>HTTP/Web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(The Internet’s first killer app)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Based on slides </a:t>
            </a:r>
            <a:r>
              <a:rPr lang="en-US" dirty="0" smtClean="0"/>
              <a:t>from Kurose + Ross, and Carey Williamson (</a:t>
            </a:r>
            <a:r>
              <a:rPr lang="en-US" dirty="0" err="1" smtClean="0"/>
              <a:t>UCalgary</a:t>
            </a:r>
            <a:r>
              <a:rPr lang="en-US" dirty="0" smtClean="0"/>
              <a:t>). </a:t>
            </a:r>
            <a:r>
              <a:rPr lang="en-US" dirty="0" smtClean="0"/>
              <a:t>Revised Fall 2014 by P. Gill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9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173038"/>
            <a:ext cx="7772400" cy="838200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Persistent HTTP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469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34975" y="1414463"/>
            <a:ext cx="3933825" cy="4648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non-persistent HTTP issues:</a:t>
            </a:r>
          </a:p>
          <a:p>
            <a:r>
              <a:rPr lang="en-US" sz="2400" dirty="0" smtClean="0">
                <a:ea typeface="ＭＳ Ｐゴシック" pitchFamily="34" charset="-128"/>
              </a:rPr>
              <a:t>requires 2 RTTs per object</a:t>
            </a:r>
          </a:p>
          <a:p>
            <a:r>
              <a:rPr lang="en-US" sz="2400" dirty="0" smtClean="0">
                <a:ea typeface="ＭＳ Ｐゴシック" pitchFamily="34" charset="-128"/>
              </a:rPr>
              <a:t>OS overhead for </a:t>
            </a:r>
            <a:r>
              <a:rPr lang="en-US" sz="2400" i="1" dirty="0" smtClean="0">
                <a:ea typeface="ＭＳ Ｐゴシック" pitchFamily="34" charset="-128"/>
              </a:rPr>
              <a:t>each</a:t>
            </a:r>
            <a:r>
              <a:rPr lang="en-US" sz="2400" dirty="0" smtClean="0">
                <a:ea typeface="ＭＳ Ｐゴシック" pitchFamily="34" charset="-128"/>
              </a:rPr>
              <a:t> TCP connection</a:t>
            </a:r>
          </a:p>
          <a:p>
            <a:r>
              <a:rPr lang="en-US" sz="2400" dirty="0" smtClean="0">
                <a:ea typeface="ＭＳ Ｐゴシック" pitchFamily="34" charset="-128"/>
              </a:rPr>
              <a:t>browsers often open parallel TCP connections to fetch referenced objects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114693" name="Rectangle 10"/>
          <p:cNvSpPr>
            <a:spLocks noGrp="1" noChangeArrowheads="1"/>
          </p:cNvSpPr>
          <p:nvPr>
            <p:ph sz="quarter" idx="2"/>
          </p:nvPr>
        </p:nvSpPr>
        <p:spPr>
          <a:xfrm>
            <a:off x="4703763" y="1438275"/>
            <a:ext cx="3810000" cy="4648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persistent  HTTP:</a:t>
            </a:r>
          </a:p>
          <a:p>
            <a:r>
              <a:rPr lang="en-US" sz="2400" dirty="0" smtClean="0">
                <a:ea typeface="ＭＳ Ｐゴシック" pitchFamily="34" charset="-128"/>
              </a:rPr>
              <a:t>server leaves connection open after sending response</a:t>
            </a:r>
          </a:p>
          <a:p>
            <a:r>
              <a:rPr lang="en-US" sz="2400" dirty="0" smtClean="0">
                <a:ea typeface="ＭＳ Ｐゴシック" pitchFamily="34" charset="-128"/>
              </a:rPr>
              <a:t>subsequent HTTP messages  between same client/server sent over open connection</a:t>
            </a:r>
          </a:p>
          <a:p>
            <a:r>
              <a:rPr lang="en-US" sz="2400" dirty="0" smtClean="0">
                <a:ea typeface="ＭＳ Ｐゴシック" pitchFamily="34" charset="-128"/>
              </a:rPr>
              <a:t>client sends requests as soon as it encounters a referenced object</a:t>
            </a:r>
          </a:p>
          <a:p>
            <a:r>
              <a:rPr lang="en-US" sz="2400" dirty="0" smtClean="0">
                <a:ea typeface="ＭＳ Ｐゴシック" pitchFamily="34" charset="-128"/>
              </a:rPr>
              <a:t>as little as one RTT for all the referenced objects</a:t>
            </a:r>
          </a:p>
        </p:txBody>
      </p:sp>
      <p:sp>
        <p:nvSpPr>
          <p:cNvPr id="114690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1EB657B2-9A8A-458E-BD65-F0F340D59347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4689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14694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796925"/>
            <a:ext cx="330358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538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0"/>
            <a:ext cx="8223250" cy="925513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Non-persistent HTTP: response time</a:t>
            </a:r>
          </a:p>
        </p:txBody>
      </p:sp>
      <p:sp>
        <p:nvSpPr>
          <p:cNvPr id="1126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81487"/>
            <a:ext cx="4090988" cy="505243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RTT: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time for a </a:t>
            </a:r>
            <a:r>
              <a:rPr lang="en-US" sz="2400" dirty="0" smtClean="0">
                <a:ea typeface="ＭＳ Ｐゴシック" pitchFamily="34" charset="-128"/>
              </a:rPr>
              <a:t>packet </a:t>
            </a:r>
            <a:r>
              <a:rPr lang="en-US" sz="2400" dirty="0" smtClean="0">
                <a:ea typeface="ＭＳ Ｐゴシック" pitchFamily="34" charset="-128"/>
              </a:rPr>
              <a:t>to travel from client to server and back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HTTP response time:</a:t>
            </a:r>
          </a:p>
          <a:p>
            <a:r>
              <a:rPr lang="en-US" sz="2400" dirty="0" smtClean="0">
                <a:ea typeface="ＭＳ Ｐゴシック" pitchFamily="34" charset="-128"/>
              </a:rPr>
              <a:t>one RTT to initiate TCP connection</a:t>
            </a:r>
          </a:p>
          <a:p>
            <a:r>
              <a:rPr lang="en-US" sz="2400" dirty="0" smtClean="0">
                <a:ea typeface="ＭＳ Ｐゴシック" pitchFamily="34" charset="-128"/>
              </a:rPr>
              <a:t>one RTT for HTTP request and first few bytes of HTTP response to </a:t>
            </a:r>
            <a:r>
              <a:rPr lang="en-US" sz="2400" dirty="0" smtClean="0">
                <a:ea typeface="ＭＳ Ｐゴシック" pitchFamily="34" charset="-128"/>
              </a:rPr>
              <a:t>return </a:t>
            </a:r>
          </a:p>
          <a:p>
            <a:pPr lvl="1"/>
            <a:r>
              <a:rPr lang="en-US" sz="2100" dirty="0" smtClean="0">
                <a:ea typeface="ＭＳ Ｐゴシック" pitchFamily="34" charset="-128"/>
              </a:rPr>
              <a:t>This assumes HTTP GET piggy backed on the ACK</a:t>
            </a:r>
            <a:endParaRPr lang="en-US" sz="21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file transmission time</a:t>
            </a:r>
          </a:p>
          <a:p>
            <a:r>
              <a:rPr lang="en-US" sz="2400" dirty="0" smtClean="0">
                <a:ea typeface="ＭＳ Ｐゴシック" pitchFamily="34" charset="-128"/>
              </a:rPr>
              <a:t>non-persistent HTTP response time =   	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   2RTT+ file transmission  time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11264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8B1B1C20-BEA1-4B3D-A9E9-FED417E040F2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643" name="Picture 4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68338"/>
            <a:ext cx="70072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6" name="Line 15"/>
          <p:cNvSpPr>
            <a:spLocks noChangeShapeType="1"/>
          </p:cNvSpPr>
          <p:nvPr/>
        </p:nvSpPr>
        <p:spPr bwMode="auto">
          <a:xfrm>
            <a:off x="6116638" y="2490788"/>
            <a:ext cx="0" cy="28321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47" name="Line 16"/>
          <p:cNvSpPr>
            <a:spLocks noChangeShapeType="1"/>
          </p:cNvSpPr>
          <p:nvPr/>
        </p:nvSpPr>
        <p:spPr bwMode="auto">
          <a:xfrm>
            <a:off x="7807325" y="2484438"/>
            <a:ext cx="0" cy="28813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48" name="Line 17"/>
          <p:cNvSpPr>
            <a:spLocks noChangeShapeType="1"/>
          </p:cNvSpPr>
          <p:nvPr/>
        </p:nvSpPr>
        <p:spPr bwMode="auto">
          <a:xfrm>
            <a:off x="6130925" y="272256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49" name="Line 18"/>
          <p:cNvSpPr>
            <a:spLocks noChangeShapeType="1"/>
          </p:cNvSpPr>
          <p:nvPr/>
        </p:nvSpPr>
        <p:spPr bwMode="auto">
          <a:xfrm flipH="1">
            <a:off x="6116638" y="3160713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0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1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2" name="AutoShape 21"/>
          <p:cNvSpPr>
            <a:spLocks/>
          </p:cNvSpPr>
          <p:nvPr/>
        </p:nvSpPr>
        <p:spPr bwMode="auto">
          <a:xfrm>
            <a:off x="7886700" y="4067175"/>
            <a:ext cx="74613" cy="182563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3" name="Text Box 22"/>
          <p:cNvSpPr txBox="1">
            <a:spLocks noChangeArrowheads="1"/>
          </p:cNvSpPr>
          <p:nvPr/>
        </p:nvSpPr>
        <p:spPr bwMode="auto">
          <a:xfrm>
            <a:off x="7916863" y="3763963"/>
            <a:ext cx="96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time to 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transmit 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file</a:t>
            </a:r>
          </a:p>
        </p:txBody>
      </p:sp>
      <p:sp>
        <p:nvSpPr>
          <p:cNvPr id="112654" name="Line 23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5" name="Text Box 24"/>
          <p:cNvSpPr txBox="1">
            <a:spLocks noChangeArrowheads="1"/>
          </p:cNvSpPr>
          <p:nvPr/>
        </p:nvSpPr>
        <p:spPr bwMode="auto">
          <a:xfrm>
            <a:off x="4595813" y="2409825"/>
            <a:ext cx="12319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initiate TCP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connection</a:t>
            </a:r>
          </a:p>
        </p:txBody>
      </p:sp>
      <p:sp>
        <p:nvSpPr>
          <p:cNvPr id="112656" name="AutoShape 25"/>
          <p:cNvSpPr>
            <a:spLocks/>
          </p:cNvSpPr>
          <p:nvPr/>
        </p:nvSpPr>
        <p:spPr bwMode="auto">
          <a:xfrm>
            <a:off x="5861050" y="2747963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7" name="Text Box 26"/>
          <p:cNvSpPr txBox="1">
            <a:spLocks noChangeArrowheads="1"/>
          </p:cNvSpPr>
          <p:nvPr/>
        </p:nvSpPr>
        <p:spPr bwMode="auto">
          <a:xfrm>
            <a:off x="5378450" y="2959100"/>
            <a:ext cx="5778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RTT</a:t>
            </a:r>
          </a:p>
        </p:txBody>
      </p:sp>
      <p:sp>
        <p:nvSpPr>
          <p:cNvPr id="112658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9" name="Text Box 28"/>
          <p:cNvSpPr txBox="1">
            <a:spLocks noChangeArrowheads="1"/>
          </p:cNvSpPr>
          <p:nvPr/>
        </p:nvSpPr>
        <p:spPr bwMode="auto">
          <a:xfrm>
            <a:off x="5024438" y="3302000"/>
            <a:ext cx="8620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request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file</a:t>
            </a:r>
          </a:p>
        </p:txBody>
      </p:sp>
      <p:sp>
        <p:nvSpPr>
          <p:cNvPr id="112660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61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RTT</a:t>
            </a:r>
          </a:p>
        </p:txBody>
      </p:sp>
      <p:sp>
        <p:nvSpPr>
          <p:cNvPr id="112662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63" name="Text Box 36"/>
          <p:cNvSpPr txBox="1">
            <a:spLocks noChangeArrowheads="1"/>
          </p:cNvSpPr>
          <p:nvPr/>
        </p:nvSpPr>
        <p:spPr bwMode="auto">
          <a:xfrm>
            <a:off x="5243513" y="4438650"/>
            <a:ext cx="9509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file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received</a:t>
            </a:r>
          </a:p>
        </p:txBody>
      </p:sp>
      <p:sp>
        <p:nvSpPr>
          <p:cNvPr id="112664" name="Text Box 37"/>
          <p:cNvSpPr txBox="1">
            <a:spLocks noChangeArrowheads="1"/>
          </p:cNvSpPr>
          <p:nvPr/>
        </p:nvSpPr>
        <p:spPr bwMode="auto">
          <a:xfrm>
            <a:off x="5891213" y="5337175"/>
            <a:ext cx="5683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time</a:t>
            </a:r>
          </a:p>
        </p:txBody>
      </p:sp>
      <p:sp>
        <p:nvSpPr>
          <p:cNvPr id="112665" name="Text Box 38"/>
          <p:cNvSpPr txBox="1">
            <a:spLocks noChangeArrowheads="1"/>
          </p:cNvSpPr>
          <p:nvPr/>
        </p:nvSpPr>
        <p:spPr bwMode="auto">
          <a:xfrm>
            <a:off x="7569200" y="5319713"/>
            <a:ext cx="568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time</a:t>
            </a:r>
          </a:p>
        </p:txBody>
      </p:sp>
      <p:grpSp>
        <p:nvGrpSpPr>
          <p:cNvPr id="112666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112670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71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72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73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74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12675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2700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2701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12676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12677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2698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2699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12678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79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12680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2696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2697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12681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12682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2694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2695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12683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84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85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86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87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88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89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90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91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2692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93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12667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112668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69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894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61C445-B173-464C-A10F-5421E1BF2671}" type="slidenum">
              <a:rPr kumimoji="0" lang="en-US" sz="1400"/>
              <a:pPr eaLnBrk="1" hangingPunct="1"/>
              <a:t>12</a:t>
            </a:fld>
            <a:endParaRPr kumimoji="0" lang="en-US" sz="1400"/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1752600" y="89535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3657600" y="8763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089025" y="384175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Client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203575" y="307975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Server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5299075" y="1870075"/>
            <a:ext cx="33702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The </a:t>
            </a:r>
            <a:r>
              <a:rPr kumimoji="0" lang="ja-JP" altLang="en-US" sz="2400" u="sng">
                <a:latin typeface="Times New Roman" charset="0"/>
              </a:rPr>
              <a:t>“</a:t>
            </a:r>
            <a:r>
              <a:rPr kumimoji="0" lang="en-US" sz="2400" u="sng">
                <a:latin typeface="Times New Roman" charset="0"/>
              </a:rPr>
              <a:t>persistent HTTP</a:t>
            </a:r>
            <a:r>
              <a:rPr kumimoji="0" lang="ja-JP" altLang="en-US" sz="2400" u="sng">
                <a:latin typeface="Times New Roman" charset="0"/>
              </a:rPr>
              <a:t>”</a:t>
            </a:r>
            <a:endParaRPr kumimoji="0" lang="en-US" sz="2400" u="sng">
              <a:latin typeface="Times New Roman" charset="0"/>
            </a:endParaRPr>
          </a:p>
          <a:p>
            <a:r>
              <a:rPr kumimoji="0" lang="en-US" sz="2400">
                <a:latin typeface="Times New Roman" charset="0"/>
              </a:rPr>
              <a:t>approach can re-use the</a:t>
            </a:r>
          </a:p>
          <a:p>
            <a:r>
              <a:rPr kumimoji="0" lang="en-US" sz="2400">
                <a:latin typeface="Times New Roman" charset="0"/>
              </a:rPr>
              <a:t>same TCP connection for</a:t>
            </a:r>
          </a:p>
          <a:p>
            <a:r>
              <a:rPr kumimoji="0" lang="en-US" sz="2400">
                <a:latin typeface="Times New Roman" charset="0"/>
              </a:rPr>
              <a:t>Multiple HTTP transfers,</a:t>
            </a:r>
          </a:p>
          <a:p>
            <a:r>
              <a:rPr kumimoji="0" lang="en-US" sz="2400">
                <a:latin typeface="Times New Roman" charset="0"/>
              </a:rPr>
              <a:t>one after another, serially.</a:t>
            </a:r>
          </a:p>
          <a:p>
            <a:r>
              <a:rPr kumimoji="0" lang="en-US" sz="2400">
                <a:latin typeface="Times New Roman" charset="0"/>
              </a:rPr>
              <a:t>Amortizes TCP overhead,</a:t>
            </a:r>
          </a:p>
          <a:p>
            <a:r>
              <a:rPr kumimoji="0" lang="en-US" sz="2400">
                <a:latin typeface="Times New Roman" charset="0"/>
              </a:rPr>
              <a:t>but maintains TCP state</a:t>
            </a:r>
          </a:p>
          <a:p>
            <a:r>
              <a:rPr kumimoji="0" lang="en-US" sz="2400">
                <a:latin typeface="Times New Roman" charset="0"/>
              </a:rPr>
              <a:t>longer at server.</a:t>
            </a:r>
            <a:endParaRPr kumimoji="0" lang="en-CA" sz="2400">
              <a:latin typeface="Times New Roman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4057650"/>
            <a:ext cx="4814888" cy="2536825"/>
            <a:chOff x="158" y="2556"/>
            <a:chExt cx="3033" cy="1598"/>
          </a:xfrm>
        </p:grpSpPr>
        <p:sp>
          <p:nvSpPr>
            <p:cNvPr id="9243" name="Line 8"/>
            <p:cNvSpPr>
              <a:spLocks noChangeShapeType="1"/>
            </p:cNvSpPr>
            <p:nvPr/>
          </p:nvSpPr>
          <p:spPr bwMode="auto">
            <a:xfrm flipH="1">
              <a:off x="1152" y="3876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9"/>
            <p:cNvSpPr>
              <a:spLocks noChangeShapeType="1"/>
            </p:cNvSpPr>
            <p:nvPr/>
          </p:nvSpPr>
          <p:spPr bwMode="auto">
            <a:xfrm>
              <a:off x="1164" y="3960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10"/>
            <p:cNvSpPr>
              <a:spLocks noChangeShapeType="1"/>
            </p:cNvSpPr>
            <p:nvPr/>
          </p:nvSpPr>
          <p:spPr bwMode="auto">
            <a:xfrm flipH="1">
              <a:off x="1140" y="408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Text Box 11"/>
            <p:cNvSpPr txBox="1">
              <a:spLocks noChangeArrowheads="1"/>
            </p:cNvSpPr>
            <p:nvPr/>
          </p:nvSpPr>
          <p:spPr bwMode="auto">
            <a:xfrm>
              <a:off x="158" y="3866"/>
              <a:ext cx="8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TCP FIN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9247" name="Text Box 12"/>
            <p:cNvSpPr txBox="1">
              <a:spLocks noChangeArrowheads="1"/>
            </p:cNvSpPr>
            <p:nvPr/>
          </p:nvSpPr>
          <p:spPr bwMode="auto">
            <a:xfrm>
              <a:off x="2426" y="3218"/>
              <a:ext cx="7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Timeout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9248" name="Line 13"/>
            <p:cNvSpPr>
              <a:spLocks noChangeShapeType="1"/>
            </p:cNvSpPr>
            <p:nvPr/>
          </p:nvSpPr>
          <p:spPr bwMode="auto">
            <a:xfrm flipV="1">
              <a:off x="2544" y="2556"/>
              <a:ext cx="0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14"/>
            <p:cNvSpPr>
              <a:spLocks noChangeShapeType="1"/>
            </p:cNvSpPr>
            <p:nvPr/>
          </p:nvSpPr>
          <p:spPr bwMode="auto">
            <a:xfrm>
              <a:off x="2544" y="3480"/>
              <a:ext cx="0" cy="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15"/>
            <p:cNvSpPr>
              <a:spLocks noChangeShapeType="1"/>
            </p:cNvSpPr>
            <p:nvPr/>
          </p:nvSpPr>
          <p:spPr bwMode="auto">
            <a:xfrm>
              <a:off x="2412" y="2568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16"/>
            <p:cNvSpPr>
              <a:spLocks noChangeShapeType="1"/>
            </p:cNvSpPr>
            <p:nvPr/>
          </p:nvSpPr>
          <p:spPr bwMode="auto">
            <a:xfrm>
              <a:off x="2412" y="3876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27025" y="841375"/>
            <a:ext cx="3406775" cy="1387475"/>
            <a:chOff x="206" y="530"/>
            <a:chExt cx="2146" cy="874"/>
          </a:xfrm>
        </p:grpSpPr>
        <p:sp>
          <p:nvSpPr>
            <p:cNvPr id="9236" name="Line 18"/>
            <p:cNvSpPr>
              <a:spLocks noChangeShapeType="1"/>
            </p:cNvSpPr>
            <p:nvPr/>
          </p:nvSpPr>
          <p:spPr bwMode="auto">
            <a:xfrm>
              <a:off x="1104" y="648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19"/>
            <p:cNvSpPr>
              <a:spLocks noChangeShapeType="1"/>
            </p:cNvSpPr>
            <p:nvPr/>
          </p:nvSpPr>
          <p:spPr bwMode="auto">
            <a:xfrm flipH="1">
              <a:off x="1116" y="78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20"/>
            <p:cNvSpPr>
              <a:spLocks noChangeShapeType="1"/>
            </p:cNvSpPr>
            <p:nvPr/>
          </p:nvSpPr>
          <p:spPr bwMode="auto">
            <a:xfrm>
              <a:off x="1152" y="864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Rectangle 21"/>
            <p:cNvSpPr>
              <a:spLocks noChangeArrowheads="1"/>
            </p:cNvSpPr>
            <p:nvPr/>
          </p:nvSpPr>
          <p:spPr bwMode="auto">
            <a:xfrm>
              <a:off x="1128" y="1020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9240" name="Text Box 22"/>
            <p:cNvSpPr txBox="1">
              <a:spLocks noChangeArrowheads="1"/>
            </p:cNvSpPr>
            <p:nvPr/>
          </p:nvSpPr>
          <p:spPr bwMode="auto">
            <a:xfrm>
              <a:off x="206" y="530"/>
              <a:ext cx="9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TCP SYN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9241" name="Text Box 23"/>
            <p:cNvSpPr txBox="1">
              <a:spLocks noChangeArrowheads="1"/>
            </p:cNvSpPr>
            <p:nvPr/>
          </p:nvSpPr>
          <p:spPr bwMode="auto">
            <a:xfrm>
              <a:off x="1214" y="1046"/>
              <a:ext cx="8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page.html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9242" name="Text Box 24"/>
            <p:cNvSpPr txBox="1">
              <a:spLocks noChangeArrowheads="1"/>
            </p:cNvSpPr>
            <p:nvPr/>
          </p:nvSpPr>
          <p:spPr bwMode="auto">
            <a:xfrm>
              <a:off x="842" y="84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355725" y="2212975"/>
            <a:ext cx="2282825" cy="930275"/>
            <a:chOff x="854" y="1394"/>
            <a:chExt cx="1438" cy="586"/>
          </a:xfrm>
        </p:grpSpPr>
        <p:grpSp>
          <p:nvGrpSpPr>
            <p:cNvPr id="9232" name="Group 26"/>
            <p:cNvGrpSpPr>
              <a:grpSpLocks/>
            </p:cNvGrpSpPr>
            <p:nvPr/>
          </p:nvGrpSpPr>
          <p:grpSpPr bwMode="auto">
            <a:xfrm>
              <a:off x="1116" y="1596"/>
              <a:ext cx="1176" cy="384"/>
              <a:chOff x="1152" y="2196"/>
              <a:chExt cx="1176" cy="384"/>
            </a:xfrm>
          </p:grpSpPr>
          <p:sp>
            <p:nvSpPr>
              <p:cNvPr id="9234" name="Rectangle 27"/>
              <p:cNvSpPr>
                <a:spLocks noChangeArrowheads="1"/>
              </p:cNvSpPr>
              <p:nvPr/>
            </p:nvSpPr>
            <p:spPr bwMode="auto">
              <a:xfrm>
                <a:off x="1152" y="2196"/>
                <a:ext cx="1176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kumimoji="0" lang="en-CA" sz="2400">
                  <a:latin typeface="Times New Roman" charset="0"/>
                </a:endParaRPr>
              </a:p>
            </p:txBody>
          </p:sp>
          <p:sp>
            <p:nvSpPr>
              <p:cNvPr id="9235" name="Text Box 28"/>
              <p:cNvSpPr txBox="1">
                <a:spLocks noChangeArrowheads="1"/>
              </p:cNvSpPr>
              <p:nvPr/>
            </p:nvSpPr>
            <p:spPr bwMode="auto">
              <a:xfrm>
                <a:off x="1202" y="2246"/>
                <a:ext cx="9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hpface.jpg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  <p:sp>
          <p:nvSpPr>
            <p:cNvPr id="9233" name="Text Box 29"/>
            <p:cNvSpPr txBox="1">
              <a:spLocks noChangeArrowheads="1"/>
            </p:cNvSpPr>
            <p:nvPr/>
          </p:nvSpPr>
          <p:spPr bwMode="auto">
            <a:xfrm>
              <a:off x="854" y="139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317625" y="3184525"/>
            <a:ext cx="2339975" cy="873125"/>
            <a:chOff x="830" y="2006"/>
            <a:chExt cx="1474" cy="550"/>
          </a:xfrm>
        </p:grpSpPr>
        <p:grpSp>
          <p:nvGrpSpPr>
            <p:cNvPr id="9228" name="Group 31"/>
            <p:cNvGrpSpPr>
              <a:grpSpLocks/>
            </p:cNvGrpSpPr>
            <p:nvPr/>
          </p:nvGrpSpPr>
          <p:grpSpPr bwMode="auto">
            <a:xfrm>
              <a:off x="1128" y="2172"/>
              <a:ext cx="1176" cy="384"/>
              <a:chOff x="1152" y="3444"/>
              <a:chExt cx="1176" cy="384"/>
            </a:xfrm>
          </p:grpSpPr>
          <p:sp>
            <p:nvSpPr>
              <p:cNvPr id="9230" name="Rectangle 32"/>
              <p:cNvSpPr>
                <a:spLocks noChangeArrowheads="1"/>
              </p:cNvSpPr>
              <p:nvPr/>
            </p:nvSpPr>
            <p:spPr bwMode="auto">
              <a:xfrm>
                <a:off x="1152" y="3444"/>
                <a:ext cx="1176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kumimoji="0" lang="en-CA" sz="2400">
                  <a:latin typeface="Times New Roman" charset="0"/>
                </a:endParaRPr>
              </a:p>
            </p:txBody>
          </p:sp>
          <p:sp>
            <p:nvSpPr>
              <p:cNvPr id="9231" name="Text Box 33"/>
              <p:cNvSpPr txBox="1">
                <a:spLocks noChangeArrowheads="1"/>
              </p:cNvSpPr>
              <p:nvPr/>
            </p:nvSpPr>
            <p:spPr bwMode="auto">
              <a:xfrm>
                <a:off x="1226" y="3518"/>
                <a:ext cx="8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castle.gif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  <p:sp>
          <p:nvSpPr>
            <p:cNvPr id="9229" name="Text Box 34"/>
            <p:cNvSpPr txBox="1">
              <a:spLocks noChangeArrowheads="1"/>
            </p:cNvSpPr>
            <p:nvPr/>
          </p:nvSpPr>
          <p:spPr bwMode="auto">
            <a:xfrm>
              <a:off x="830" y="200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751294" y="268941"/>
            <a:ext cx="310005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/>
              <a:t>Persistent HTTP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8101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B0F59B-14B2-8C48-83ED-B201EA356CA9}" type="slidenum">
              <a:rPr kumimoji="0" lang="en-US" sz="1400"/>
              <a:pPr eaLnBrk="1" hangingPunct="1"/>
              <a:t>13</a:t>
            </a:fld>
            <a:endParaRPr kumimoji="0" lang="en-US" sz="1400"/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>
            <a:off x="1752600" y="89535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3657600" y="8763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089025" y="384175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Client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203575" y="307975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Server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5299075" y="1870075"/>
            <a:ext cx="33655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The </a:t>
            </a:r>
            <a:r>
              <a:rPr kumimoji="0" lang="ja-JP" altLang="en-US" sz="2400">
                <a:latin typeface="Times New Roman" charset="0"/>
              </a:rPr>
              <a:t>“</a:t>
            </a:r>
            <a:r>
              <a:rPr kumimoji="0" lang="en-US" sz="2400" u="sng">
                <a:latin typeface="Times New Roman" charset="0"/>
              </a:rPr>
              <a:t>pipelining</a:t>
            </a:r>
            <a:r>
              <a:rPr kumimoji="0" lang="ja-JP" altLang="en-US" sz="2400">
                <a:latin typeface="Times New Roman" charset="0"/>
              </a:rPr>
              <a:t>”</a:t>
            </a:r>
            <a:r>
              <a:rPr kumimoji="0" lang="en-US" sz="2400">
                <a:latin typeface="Times New Roman" charset="0"/>
              </a:rPr>
              <a:t> feature</a:t>
            </a:r>
          </a:p>
          <a:p>
            <a:r>
              <a:rPr kumimoji="0" lang="en-US" sz="2400">
                <a:latin typeface="Times New Roman" charset="0"/>
              </a:rPr>
              <a:t>in HTTP/1.1 allows</a:t>
            </a:r>
          </a:p>
          <a:p>
            <a:r>
              <a:rPr kumimoji="0" lang="en-US" sz="2400">
                <a:latin typeface="Times New Roman" charset="0"/>
              </a:rPr>
              <a:t>requests to be issued</a:t>
            </a:r>
          </a:p>
          <a:p>
            <a:r>
              <a:rPr kumimoji="0" lang="en-US" sz="2400">
                <a:latin typeface="Times New Roman" charset="0"/>
              </a:rPr>
              <a:t>asynchronously on a</a:t>
            </a:r>
          </a:p>
          <a:p>
            <a:r>
              <a:rPr kumimoji="0" lang="en-US" sz="2400">
                <a:latin typeface="Times New Roman" charset="0"/>
              </a:rPr>
              <a:t>persistent connection.</a:t>
            </a:r>
          </a:p>
          <a:p>
            <a:r>
              <a:rPr kumimoji="0" lang="en-US" sz="2400">
                <a:latin typeface="Times New Roman" charset="0"/>
              </a:rPr>
              <a:t>Requests must be</a:t>
            </a:r>
          </a:p>
          <a:p>
            <a:r>
              <a:rPr kumimoji="0" lang="en-US" sz="2400">
                <a:latin typeface="Times New Roman" charset="0"/>
              </a:rPr>
              <a:t>processed in proper order.</a:t>
            </a:r>
          </a:p>
          <a:p>
            <a:r>
              <a:rPr kumimoji="0" lang="en-US" sz="2400">
                <a:latin typeface="Times New Roman" charset="0"/>
              </a:rPr>
              <a:t>Can do clever packaging.</a:t>
            </a:r>
            <a:endParaRPr kumimoji="0" lang="en-CA" sz="2400">
              <a:latin typeface="Times New Roman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3505200"/>
            <a:ext cx="4814888" cy="3089275"/>
            <a:chOff x="158" y="2208"/>
            <a:chExt cx="3033" cy="1946"/>
          </a:xfrm>
        </p:grpSpPr>
        <p:sp>
          <p:nvSpPr>
            <p:cNvPr id="10264" name="Line 8"/>
            <p:cNvSpPr>
              <a:spLocks noChangeShapeType="1"/>
            </p:cNvSpPr>
            <p:nvPr/>
          </p:nvSpPr>
          <p:spPr bwMode="auto">
            <a:xfrm flipH="1">
              <a:off x="1152" y="3876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Line 9"/>
            <p:cNvSpPr>
              <a:spLocks noChangeShapeType="1"/>
            </p:cNvSpPr>
            <p:nvPr/>
          </p:nvSpPr>
          <p:spPr bwMode="auto">
            <a:xfrm>
              <a:off x="1164" y="3960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Line 10"/>
            <p:cNvSpPr>
              <a:spLocks noChangeShapeType="1"/>
            </p:cNvSpPr>
            <p:nvPr/>
          </p:nvSpPr>
          <p:spPr bwMode="auto">
            <a:xfrm flipH="1">
              <a:off x="1140" y="408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Text Box 11"/>
            <p:cNvSpPr txBox="1">
              <a:spLocks noChangeArrowheads="1"/>
            </p:cNvSpPr>
            <p:nvPr/>
          </p:nvSpPr>
          <p:spPr bwMode="auto">
            <a:xfrm>
              <a:off x="158" y="3866"/>
              <a:ext cx="8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TCP FIN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68" name="Text Box 12"/>
            <p:cNvSpPr txBox="1">
              <a:spLocks noChangeArrowheads="1"/>
            </p:cNvSpPr>
            <p:nvPr/>
          </p:nvSpPr>
          <p:spPr bwMode="auto">
            <a:xfrm>
              <a:off x="2426" y="3218"/>
              <a:ext cx="7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Timeout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69" name="Line 13"/>
            <p:cNvSpPr>
              <a:spLocks noChangeShapeType="1"/>
            </p:cNvSpPr>
            <p:nvPr/>
          </p:nvSpPr>
          <p:spPr bwMode="auto">
            <a:xfrm flipV="1">
              <a:off x="2544" y="2208"/>
              <a:ext cx="0" cy="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14"/>
            <p:cNvSpPr>
              <a:spLocks noChangeShapeType="1"/>
            </p:cNvSpPr>
            <p:nvPr/>
          </p:nvSpPr>
          <p:spPr bwMode="auto">
            <a:xfrm>
              <a:off x="2544" y="3480"/>
              <a:ext cx="0" cy="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15"/>
            <p:cNvSpPr>
              <a:spLocks noChangeShapeType="1"/>
            </p:cNvSpPr>
            <p:nvPr/>
          </p:nvSpPr>
          <p:spPr bwMode="auto">
            <a:xfrm>
              <a:off x="2400" y="2220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Line 16"/>
            <p:cNvSpPr>
              <a:spLocks noChangeShapeType="1"/>
            </p:cNvSpPr>
            <p:nvPr/>
          </p:nvSpPr>
          <p:spPr bwMode="auto">
            <a:xfrm>
              <a:off x="2412" y="3876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27025" y="841375"/>
            <a:ext cx="3406775" cy="1387475"/>
            <a:chOff x="206" y="530"/>
            <a:chExt cx="2146" cy="874"/>
          </a:xfrm>
        </p:grpSpPr>
        <p:sp>
          <p:nvSpPr>
            <p:cNvPr id="10257" name="Line 18"/>
            <p:cNvSpPr>
              <a:spLocks noChangeShapeType="1"/>
            </p:cNvSpPr>
            <p:nvPr/>
          </p:nvSpPr>
          <p:spPr bwMode="auto">
            <a:xfrm>
              <a:off x="1104" y="648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9"/>
            <p:cNvSpPr>
              <a:spLocks noChangeShapeType="1"/>
            </p:cNvSpPr>
            <p:nvPr/>
          </p:nvSpPr>
          <p:spPr bwMode="auto">
            <a:xfrm flipH="1">
              <a:off x="1116" y="78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20"/>
            <p:cNvSpPr>
              <a:spLocks noChangeShapeType="1"/>
            </p:cNvSpPr>
            <p:nvPr/>
          </p:nvSpPr>
          <p:spPr bwMode="auto">
            <a:xfrm>
              <a:off x="1152" y="864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Rectangle 21"/>
            <p:cNvSpPr>
              <a:spLocks noChangeArrowheads="1"/>
            </p:cNvSpPr>
            <p:nvPr/>
          </p:nvSpPr>
          <p:spPr bwMode="auto">
            <a:xfrm>
              <a:off x="1128" y="1020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61" name="Text Box 22"/>
            <p:cNvSpPr txBox="1">
              <a:spLocks noChangeArrowheads="1"/>
            </p:cNvSpPr>
            <p:nvPr/>
          </p:nvSpPr>
          <p:spPr bwMode="auto">
            <a:xfrm>
              <a:off x="206" y="530"/>
              <a:ext cx="9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TCP SYN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62" name="Text Box 23"/>
            <p:cNvSpPr txBox="1">
              <a:spLocks noChangeArrowheads="1"/>
            </p:cNvSpPr>
            <p:nvPr/>
          </p:nvSpPr>
          <p:spPr bwMode="auto">
            <a:xfrm>
              <a:off x="1214" y="1046"/>
              <a:ext cx="8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page.html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63" name="Text Box 24"/>
            <p:cNvSpPr txBox="1">
              <a:spLocks noChangeArrowheads="1"/>
            </p:cNvSpPr>
            <p:nvPr/>
          </p:nvSpPr>
          <p:spPr bwMode="auto">
            <a:xfrm>
              <a:off x="842" y="81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790700" y="2895600"/>
            <a:ext cx="1866900" cy="609600"/>
            <a:chOff x="1152" y="3444"/>
            <a:chExt cx="1176" cy="384"/>
          </a:xfrm>
        </p:grpSpPr>
        <p:sp>
          <p:nvSpPr>
            <p:cNvPr id="10255" name="Rectangle 26"/>
            <p:cNvSpPr>
              <a:spLocks noChangeArrowheads="1"/>
            </p:cNvSpPr>
            <p:nvPr/>
          </p:nvSpPr>
          <p:spPr bwMode="auto">
            <a:xfrm>
              <a:off x="1152" y="3444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56" name="Text Box 27"/>
            <p:cNvSpPr txBox="1">
              <a:spLocks noChangeArrowheads="1"/>
            </p:cNvSpPr>
            <p:nvPr/>
          </p:nvSpPr>
          <p:spPr bwMode="auto">
            <a:xfrm>
              <a:off x="1226" y="3518"/>
              <a:ext cx="8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castle.gif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790700" y="2266950"/>
            <a:ext cx="1866900" cy="609600"/>
            <a:chOff x="1152" y="2196"/>
            <a:chExt cx="1176" cy="384"/>
          </a:xfrm>
        </p:grpSpPr>
        <p:sp>
          <p:nvSpPr>
            <p:cNvPr id="10253" name="Rectangle 29"/>
            <p:cNvSpPr>
              <a:spLocks noChangeArrowheads="1"/>
            </p:cNvSpPr>
            <p:nvPr/>
          </p:nvSpPr>
          <p:spPr bwMode="auto">
            <a:xfrm>
              <a:off x="1152" y="2196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54" name="Text Box 30"/>
            <p:cNvSpPr txBox="1">
              <a:spLocks noChangeArrowheads="1"/>
            </p:cNvSpPr>
            <p:nvPr/>
          </p:nvSpPr>
          <p:spPr bwMode="auto">
            <a:xfrm>
              <a:off x="1202" y="2246"/>
              <a:ext cx="9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hpface.jpg</a:t>
              </a:r>
              <a:endParaRPr kumimoji="0" lang="en-CA" sz="2400">
                <a:latin typeface="Times New Roman" charset="0"/>
              </a:endParaRPr>
            </a:p>
          </p:txBody>
        </p:sp>
      </p:grpSp>
      <p:sp>
        <p:nvSpPr>
          <p:cNvPr id="1212447" name="Text Box 31"/>
          <p:cNvSpPr txBox="1">
            <a:spLocks noChangeArrowheads="1"/>
          </p:cNvSpPr>
          <p:nvPr/>
        </p:nvSpPr>
        <p:spPr bwMode="auto">
          <a:xfrm>
            <a:off x="1069975" y="2003425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GG</a:t>
            </a:r>
            <a:endParaRPr kumimoji="0" lang="en-CA" sz="2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3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2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2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4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3518" y="2743200"/>
            <a:ext cx="8790482" cy="1673225"/>
          </a:xfrm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 smtClean="0"/>
              <a:t>HTTP Connection Basics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HTTP Protocol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Cookies, keeping state + tracking</a:t>
            </a:r>
          </a:p>
          <a:p>
            <a:pPr marL="514350" indent="-514350">
              <a:buFont typeface="Arial"/>
              <a:buChar char="•"/>
            </a:pP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4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34950"/>
            <a:ext cx="7772400" cy="914400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HTTP request message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6737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1673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54CBE28C-59DF-4DAE-A86D-7C9E9ADF127E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674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two types of HTTP messages: </a:t>
            </a: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request</a:t>
            </a: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, </a:t>
            </a: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response</a:t>
            </a:r>
          </a:p>
          <a:p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HTTP request message: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ASCII (human-readable format)</a:t>
            </a:r>
            <a:endParaRPr lang="en-US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pic>
        <p:nvPicPr>
          <p:cNvPr id="116739" name="Picture 2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908050"/>
            <a:ext cx="50276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2" name="Text Box 5"/>
          <p:cNvSpPr txBox="1">
            <a:spLocks noChangeArrowheads="1"/>
          </p:cNvSpPr>
          <p:nvPr/>
        </p:nvSpPr>
        <p:spPr bwMode="auto">
          <a:xfrm>
            <a:off x="222250" y="3036888"/>
            <a:ext cx="2286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request line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(GET, POST,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HEAD commands</a:t>
            </a:r>
            <a:r>
              <a:rPr lang="en-US" sz="200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)</a:t>
            </a:r>
            <a:endParaRPr lang="en-US" sz="2400">
              <a:solidFill>
                <a:srgbClr val="000099"/>
              </a:solidFill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116743" name="Line 6"/>
          <p:cNvSpPr>
            <a:spLocks noChangeShapeType="1"/>
          </p:cNvSpPr>
          <p:nvPr/>
        </p:nvSpPr>
        <p:spPr bwMode="auto">
          <a:xfrm>
            <a:off x="1925638" y="3368675"/>
            <a:ext cx="868362" cy="1460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44" name="Freeform 7"/>
          <p:cNvSpPr>
            <a:spLocks/>
          </p:cNvSpPr>
          <p:nvPr/>
        </p:nvSpPr>
        <p:spPr bwMode="auto">
          <a:xfrm>
            <a:off x="2776538" y="3705225"/>
            <a:ext cx="149225" cy="1957388"/>
          </a:xfrm>
          <a:custGeom>
            <a:avLst/>
            <a:gdLst>
              <a:gd name="T0" fmla="*/ 2147483647 w 150"/>
              <a:gd name="T1" fmla="*/ 2147483647 h 924"/>
              <a:gd name="T2" fmla="*/ 0 w 150"/>
              <a:gd name="T3" fmla="*/ 0 h 924"/>
              <a:gd name="T4" fmla="*/ 0 w 150"/>
              <a:gd name="T5" fmla="*/ 2147483647 h 924"/>
              <a:gd name="T6" fmla="*/ 2147483647 w 150"/>
              <a:gd name="T7" fmla="*/ 2147483647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45" name="Text Box 8"/>
          <p:cNvSpPr txBox="1">
            <a:spLocks noChangeArrowheads="1"/>
          </p:cNvSpPr>
          <p:nvPr/>
        </p:nvSpPr>
        <p:spPr bwMode="auto">
          <a:xfrm>
            <a:off x="1739900" y="4222750"/>
            <a:ext cx="97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header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 lines</a:t>
            </a:r>
            <a:endParaRPr lang="en-US" sz="2400">
              <a:solidFill>
                <a:srgbClr val="000099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>
            <a:off x="2309813" y="5789613"/>
            <a:ext cx="51117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188913" y="5121275"/>
            <a:ext cx="2343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carriage return,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line feed at start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of line indicates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end of header lines</a:t>
            </a:r>
            <a:endParaRPr lang="en-US" sz="2400">
              <a:solidFill>
                <a:srgbClr val="000099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48" name="Text Box 16"/>
          <p:cNvSpPr txBox="1">
            <a:spLocks noChangeArrowheads="1"/>
          </p:cNvSpPr>
          <p:nvPr/>
        </p:nvSpPr>
        <p:spPr bwMode="auto">
          <a:xfrm>
            <a:off x="2809875" y="3403600"/>
            <a:ext cx="60547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GET /index.html HTTP/1.1\r\n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Host: www-net.cs.umass.edu\r\n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User-Agent: Firefox/3.6.10\r\n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Accept: text/html,application/xhtml+xml\r\n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Accept-Language: en-us,en;q=0.5\r\n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Accept-Encoding: gzip,deflate\r\n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Accept-Charset: ISO-8859-1,utf-8;q=0.7\r\n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Keep-Alive: 115\r\n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Connection: keep-alive\r\n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\r\n</a:t>
            </a:r>
          </a:p>
        </p:txBody>
      </p:sp>
      <p:sp>
        <p:nvSpPr>
          <p:cNvPr id="116749" name="Line 17"/>
          <p:cNvSpPr>
            <a:spLocks noChangeShapeType="1"/>
          </p:cNvSpPr>
          <p:nvPr/>
        </p:nvSpPr>
        <p:spPr bwMode="auto">
          <a:xfrm flipH="1">
            <a:off x="6334125" y="2921000"/>
            <a:ext cx="166688" cy="51435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50" name="Text Box 18"/>
          <p:cNvSpPr txBox="1">
            <a:spLocks noChangeArrowheads="1"/>
          </p:cNvSpPr>
          <p:nvPr/>
        </p:nvSpPr>
        <p:spPr bwMode="auto">
          <a:xfrm>
            <a:off x="6384925" y="2633663"/>
            <a:ext cx="2411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carriage return character</a:t>
            </a:r>
          </a:p>
        </p:txBody>
      </p:sp>
      <p:sp>
        <p:nvSpPr>
          <p:cNvPr id="116751" name="Text Box 19"/>
          <p:cNvSpPr txBox="1">
            <a:spLocks noChangeArrowheads="1"/>
          </p:cNvSpPr>
          <p:nvPr/>
        </p:nvSpPr>
        <p:spPr bwMode="auto">
          <a:xfrm>
            <a:off x="6537325" y="2930525"/>
            <a:ext cx="186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line-feed character</a:t>
            </a:r>
          </a:p>
        </p:txBody>
      </p:sp>
      <p:sp>
        <p:nvSpPr>
          <p:cNvPr id="116752" name="Line 20"/>
          <p:cNvSpPr>
            <a:spLocks noChangeShapeType="1"/>
          </p:cNvSpPr>
          <p:nvPr/>
        </p:nvSpPr>
        <p:spPr bwMode="auto">
          <a:xfrm flipH="1">
            <a:off x="6615113" y="3230563"/>
            <a:ext cx="80962" cy="25241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018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HTTP request message: general format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878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1878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D3CA83E2-305A-4E7F-9EE6-6090D9A09867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8787" name="Picture 1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1001713"/>
            <a:ext cx="73136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9" name="Text Box 9"/>
          <p:cNvSpPr txBox="1">
            <a:spLocks noChangeArrowheads="1"/>
          </p:cNvSpPr>
          <p:nvPr/>
        </p:nvSpPr>
        <p:spPr bwMode="auto">
          <a:xfrm>
            <a:off x="6967538" y="1662113"/>
            <a:ext cx="1030287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request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line</a:t>
            </a:r>
          </a:p>
        </p:txBody>
      </p:sp>
      <p:sp>
        <p:nvSpPr>
          <p:cNvPr id="118790" name="Text Box 11"/>
          <p:cNvSpPr txBox="1">
            <a:spLocks noChangeArrowheads="1"/>
          </p:cNvSpPr>
          <p:nvPr/>
        </p:nvSpPr>
        <p:spPr bwMode="auto">
          <a:xfrm>
            <a:off x="6962775" y="2678113"/>
            <a:ext cx="97472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header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lines</a:t>
            </a:r>
          </a:p>
        </p:txBody>
      </p:sp>
      <p:sp>
        <p:nvSpPr>
          <p:cNvPr id="118791" name="Rectangle 12"/>
          <p:cNvSpPr>
            <a:spLocks noChangeArrowheads="1"/>
          </p:cNvSpPr>
          <p:nvPr/>
        </p:nvSpPr>
        <p:spPr bwMode="auto">
          <a:xfrm>
            <a:off x="6578600" y="2247900"/>
            <a:ext cx="346075" cy="181927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2" name="Rectangle 13"/>
          <p:cNvSpPr>
            <a:spLocks noChangeArrowheads="1"/>
          </p:cNvSpPr>
          <p:nvPr/>
        </p:nvSpPr>
        <p:spPr bwMode="auto">
          <a:xfrm>
            <a:off x="6445250" y="2197100"/>
            <a:ext cx="290513" cy="2017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3" name="Rectangle 15"/>
          <p:cNvSpPr>
            <a:spLocks noChangeArrowheads="1"/>
          </p:cNvSpPr>
          <p:nvPr/>
        </p:nvSpPr>
        <p:spPr bwMode="auto">
          <a:xfrm>
            <a:off x="6813550" y="4303713"/>
            <a:ext cx="712788" cy="1216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4" name="Text Box 16"/>
          <p:cNvSpPr txBox="1">
            <a:spLocks noChangeArrowheads="1"/>
          </p:cNvSpPr>
          <p:nvPr/>
        </p:nvSpPr>
        <p:spPr bwMode="auto">
          <a:xfrm>
            <a:off x="6964363" y="4868863"/>
            <a:ext cx="73501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body</a:t>
            </a:r>
          </a:p>
        </p:txBody>
      </p:sp>
      <p:sp>
        <p:nvSpPr>
          <p:cNvPr id="118795" name="Rectangle 20"/>
          <p:cNvSpPr>
            <a:spLocks noChangeArrowheads="1"/>
          </p:cNvSpPr>
          <p:nvPr/>
        </p:nvSpPr>
        <p:spPr bwMode="auto">
          <a:xfrm>
            <a:off x="1143000" y="1698625"/>
            <a:ext cx="5638800" cy="446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6" name="Line 22"/>
          <p:cNvSpPr>
            <a:spLocks noChangeShapeType="1"/>
          </p:cNvSpPr>
          <p:nvPr/>
        </p:nvSpPr>
        <p:spPr bwMode="auto">
          <a:xfrm>
            <a:off x="24511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7" name="Line 23"/>
          <p:cNvSpPr>
            <a:spLocks noChangeShapeType="1"/>
          </p:cNvSpPr>
          <p:nvPr/>
        </p:nvSpPr>
        <p:spPr bwMode="auto">
          <a:xfrm>
            <a:off x="28956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8" name="Line 24"/>
          <p:cNvSpPr>
            <a:spLocks noChangeShapeType="1"/>
          </p:cNvSpPr>
          <p:nvPr/>
        </p:nvSpPr>
        <p:spPr bwMode="auto">
          <a:xfrm>
            <a:off x="42037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9" name="Line 25"/>
          <p:cNvSpPr>
            <a:spLocks noChangeShapeType="1"/>
          </p:cNvSpPr>
          <p:nvPr/>
        </p:nvSpPr>
        <p:spPr bwMode="auto">
          <a:xfrm>
            <a:off x="4629150" y="169545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800" name="Line 26"/>
          <p:cNvSpPr>
            <a:spLocks noChangeShapeType="1"/>
          </p:cNvSpPr>
          <p:nvPr/>
        </p:nvSpPr>
        <p:spPr bwMode="auto">
          <a:xfrm>
            <a:off x="59309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801" name="Line 27"/>
          <p:cNvSpPr>
            <a:spLocks noChangeShapeType="1"/>
          </p:cNvSpPr>
          <p:nvPr/>
        </p:nvSpPr>
        <p:spPr bwMode="auto">
          <a:xfrm>
            <a:off x="636905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802" name="Text Box 28"/>
          <p:cNvSpPr txBox="1">
            <a:spLocks noChangeArrowheads="1"/>
          </p:cNvSpPr>
          <p:nvPr/>
        </p:nvSpPr>
        <p:spPr bwMode="auto">
          <a:xfrm>
            <a:off x="1266825" y="1725613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method</a:t>
            </a:r>
          </a:p>
        </p:txBody>
      </p:sp>
      <p:sp>
        <p:nvSpPr>
          <p:cNvPr id="118803" name="Text Box 29"/>
          <p:cNvSpPr txBox="1">
            <a:spLocks noChangeArrowheads="1"/>
          </p:cNvSpPr>
          <p:nvPr/>
        </p:nvSpPr>
        <p:spPr bwMode="auto">
          <a:xfrm>
            <a:off x="2428875" y="1706563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sp</a:t>
            </a:r>
          </a:p>
        </p:txBody>
      </p:sp>
      <p:sp>
        <p:nvSpPr>
          <p:cNvPr id="118804" name="Text Box 30"/>
          <p:cNvSpPr txBox="1">
            <a:spLocks noChangeArrowheads="1"/>
          </p:cNvSpPr>
          <p:nvPr/>
        </p:nvSpPr>
        <p:spPr bwMode="auto">
          <a:xfrm>
            <a:off x="4194175" y="1712913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sp</a:t>
            </a:r>
          </a:p>
        </p:txBody>
      </p:sp>
      <p:sp>
        <p:nvSpPr>
          <p:cNvPr id="118805" name="Text Box 31"/>
          <p:cNvSpPr txBox="1">
            <a:spLocks noChangeArrowheads="1"/>
          </p:cNvSpPr>
          <p:nvPr/>
        </p:nvSpPr>
        <p:spPr bwMode="auto">
          <a:xfrm>
            <a:off x="5946775" y="1719263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cr</a:t>
            </a:r>
          </a:p>
        </p:txBody>
      </p:sp>
      <p:sp>
        <p:nvSpPr>
          <p:cNvPr id="118806" name="Text Box 32"/>
          <p:cNvSpPr txBox="1">
            <a:spLocks noChangeArrowheads="1"/>
          </p:cNvSpPr>
          <p:nvPr/>
        </p:nvSpPr>
        <p:spPr bwMode="auto">
          <a:xfrm>
            <a:off x="6416675" y="17303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lf</a:t>
            </a:r>
          </a:p>
        </p:txBody>
      </p:sp>
      <p:sp>
        <p:nvSpPr>
          <p:cNvPr id="118807" name="Text Box 33"/>
          <p:cNvSpPr txBox="1">
            <a:spLocks noChangeArrowheads="1"/>
          </p:cNvSpPr>
          <p:nvPr/>
        </p:nvSpPr>
        <p:spPr bwMode="auto">
          <a:xfrm>
            <a:off x="4784725" y="1712913"/>
            <a:ext cx="100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version</a:t>
            </a:r>
          </a:p>
        </p:txBody>
      </p:sp>
      <p:sp>
        <p:nvSpPr>
          <p:cNvPr id="118808" name="Text Box 34"/>
          <p:cNvSpPr txBox="1">
            <a:spLocks noChangeArrowheads="1"/>
          </p:cNvSpPr>
          <p:nvPr/>
        </p:nvSpPr>
        <p:spPr bwMode="auto">
          <a:xfrm>
            <a:off x="3159125" y="1725613"/>
            <a:ext cx="69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URL</a:t>
            </a:r>
          </a:p>
        </p:txBody>
      </p:sp>
      <p:grpSp>
        <p:nvGrpSpPr>
          <p:cNvPr id="118809" name="Group 45"/>
          <p:cNvGrpSpPr>
            <a:grpSpLocks/>
          </p:cNvGrpSpPr>
          <p:nvPr/>
        </p:nvGrpSpPr>
        <p:grpSpPr bwMode="auto">
          <a:xfrm>
            <a:off x="1143000" y="2143125"/>
            <a:ext cx="4565650" cy="446088"/>
            <a:chOff x="192" y="1894"/>
            <a:chExt cx="2876" cy="281"/>
          </a:xfrm>
        </p:grpSpPr>
        <p:sp>
          <p:nvSpPr>
            <p:cNvPr id="118845" name="Rectangle 35"/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46" name="Line 36"/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47" name="Line 37"/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48" name="Line 39"/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49" name="Line 40"/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50" name="Text Box 41"/>
            <p:cNvSpPr txBox="1">
              <a:spLocks noChangeArrowheads="1"/>
            </p:cNvSpPr>
            <p:nvPr/>
          </p:nvSpPr>
          <p:spPr bwMode="auto">
            <a:xfrm>
              <a:off x="2538" y="1907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cr</a:t>
              </a:r>
            </a:p>
          </p:txBody>
        </p:sp>
        <p:sp>
          <p:nvSpPr>
            <p:cNvPr id="118851" name="Text Box 42"/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lf</a:t>
              </a:r>
            </a:p>
          </p:txBody>
        </p:sp>
        <p:sp>
          <p:nvSpPr>
            <p:cNvPr id="118852" name="Text Box 43"/>
            <p:cNvSpPr txBox="1">
              <a:spLocks noChangeArrowheads="1"/>
            </p:cNvSpPr>
            <p:nvPr/>
          </p:nvSpPr>
          <p:spPr bwMode="auto">
            <a:xfrm>
              <a:off x="1922" y="1895"/>
              <a:ext cx="4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value</a:t>
              </a:r>
            </a:p>
          </p:txBody>
        </p:sp>
        <p:sp>
          <p:nvSpPr>
            <p:cNvPr id="118853" name="Text Box 44"/>
            <p:cNvSpPr txBox="1">
              <a:spLocks noChangeArrowheads="1"/>
            </p:cNvSpPr>
            <p:nvPr/>
          </p:nvSpPr>
          <p:spPr bwMode="auto">
            <a:xfrm>
              <a:off x="246" y="1903"/>
              <a:ext cx="1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header field name</a:t>
              </a:r>
            </a:p>
          </p:txBody>
        </p:sp>
      </p:grpSp>
      <p:grpSp>
        <p:nvGrpSpPr>
          <p:cNvPr id="118810" name="Group 46"/>
          <p:cNvGrpSpPr>
            <a:grpSpLocks/>
          </p:cNvGrpSpPr>
          <p:nvPr/>
        </p:nvGrpSpPr>
        <p:grpSpPr bwMode="auto">
          <a:xfrm>
            <a:off x="1139825" y="3619500"/>
            <a:ext cx="4565650" cy="446088"/>
            <a:chOff x="192" y="1894"/>
            <a:chExt cx="2876" cy="281"/>
          </a:xfrm>
        </p:grpSpPr>
        <p:sp>
          <p:nvSpPr>
            <p:cNvPr id="118836" name="Rectangle 47"/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37" name="Line 48"/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38" name="Line 49"/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39" name="Line 50"/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40" name="Line 51"/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41" name="Text Box 52"/>
            <p:cNvSpPr txBox="1">
              <a:spLocks noChangeArrowheads="1"/>
            </p:cNvSpPr>
            <p:nvPr/>
          </p:nvSpPr>
          <p:spPr bwMode="auto">
            <a:xfrm>
              <a:off x="2538" y="1907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cr</a:t>
              </a:r>
            </a:p>
          </p:txBody>
        </p:sp>
        <p:sp>
          <p:nvSpPr>
            <p:cNvPr id="118842" name="Text Box 53"/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lf</a:t>
              </a:r>
            </a:p>
          </p:txBody>
        </p:sp>
        <p:sp>
          <p:nvSpPr>
            <p:cNvPr id="118843" name="Text Box 54"/>
            <p:cNvSpPr txBox="1">
              <a:spLocks noChangeArrowheads="1"/>
            </p:cNvSpPr>
            <p:nvPr/>
          </p:nvSpPr>
          <p:spPr bwMode="auto">
            <a:xfrm>
              <a:off x="1922" y="1895"/>
              <a:ext cx="4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value</a:t>
              </a:r>
            </a:p>
          </p:txBody>
        </p:sp>
        <p:sp>
          <p:nvSpPr>
            <p:cNvPr id="118844" name="Text Box 55"/>
            <p:cNvSpPr txBox="1">
              <a:spLocks noChangeArrowheads="1"/>
            </p:cNvSpPr>
            <p:nvPr/>
          </p:nvSpPr>
          <p:spPr bwMode="auto">
            <a:xfrm>
              <a:off x="246" y="1903"/>
              <a:ext cx="1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header field name</a:t>
              </a:r>
            </a:p>
          </p:txBody>
        </p:sp>
      </p:grpSp>
      <p:sp>
        <p:nvSpPr>
          <p:cNvPr id="118811" name="Line 56"/>
          <p:cNvSpPr>
            <a:spLocks noChangeShapeType="1"/>
          </p:cNvSpPr>
          <p:nvPr/>
        </p:nvSpPr>
        <p:spPr bwMode="auto">
          <a:xfrm>
            <a:off x="1143000" y="2590800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118812" name="Group 61"/>
          <p:cNvGrpSpPr>
            <a:grpSpLocks/>
          </p:cNvGrpSpPr>
          <p:nvPr/>
        </p:nvGrpSpPr>
        <p:grpSpPr bwMode="auto">
          <a:xfrm>
            <a:off x="974725" y="2814638"/>
            <a:ext cx="331788" cy="461962"/>
            <a:chOff x="462" y="1727"/>
            <a:chExt cx="209" cy="291"/>
          </a:xfrm>
        </p:grpSpPr>
        <p:sp>
          <p:nvSpPr>
            <p:cNvPr id="118833" name="Rectangle 59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34" name="Text Box 57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  <p:sp>
          <p:nvSpPr>
            <p:cNvPr id="118835" name="Text Box 58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</p:grpSp>
      <p:sp>
        <p:nvSpPr>
          <p:cNvPr id="118813" name="Line 62"/>
          <p:cNvSpPr>
            <a:spLocks noChangeShapeType="1"/>
          </p:cNvSpPr>
          <p:nvPr/>
        </p:nvSpPr>
        <p:spPr bwMode="auto">
          <a:xfrm>
            <a:off x="5707063" y="2578100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118814" name="Group 63"/>
          <p:cNvGrpSpPr>
            <a:grpSpLocks/>
          </p:cNvGrpSpPr>
          <p:nvPr/>
        </p:nvGrpSpPr>
        <p:grpSpPr bwMode="auto">
          <a:xfrm>
            <a:off x="5538788" y="2801938"/>
            <a:ext cx="331787" cy="461962"/>
            <a:chOff x="462" y="1727"/>
            <a:chExt cx="209" cy="291"/>
          </a:xfrm>
        </p:grpSpPr>
        <p:sp>
          <p:nvSpPr>
            <p:cNvPr id="118830" name="Rectangle 64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31" name="Text Box 65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  <p:sp>
          <p:nvSpPr>
            <p:cNvPr id="118832" name="Text Box 66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</p:grpSp>
      <p:grpSp>
        <p:nvGrpSpPr>
          <p:cNvPr id="118815" name="Group 77"/>
          <p:cNvGrpSpPr>
            <a:grpSpLocks/>
          </p:cNvGrpSpPr>
          <p:nvPr/>
        </p:nvGrpSpPr>
        <p:grpSpPr bwMode="auto">
          <a:xfrm>
            <a:off x="1138238" y="4065588"/>
            <a:ext cx="963612" cy="446087"/>
            <a:chOff x="3105" y="2650"/>
            <a:chExt cx="607" cy="281"/>
          </a:xfrm>
        </p:grpSpPr>
        <p:sp>
          <p:nvSpPr>
            <p:cNvPr id="118826" name="Rectangle 68"/>
            <p:cNvSpPr>
              <a:spLocks noChangeArrowheads="1"/>
            </p:cNvSpPr>
            <p:nvPr/>
          </p:nvSpPr>
          <p:spPr bwMode="auto">
            <a:xfrm>
              <a:off x="3105" y="2650"/>
              <a:ext cx="607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27" name="Line 72"/>
            <p:cNvSpPr>
              <a:spLocks noChangeShapeType="1"/>
            </p:cNvSpPr>
            <p:nvPr/>
          </p:nvSpPr>
          <p:spPr bwMode="auto">
            <a:xfrm>
              <a:off x="3406" y="2652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28" name="Text Box 73"/>
            <p:cNvSpPr txBox="1">
              <a:spLocks noChangeArrowheads="1"/>
            </p:cNvSpPr>
            <p:nvPr/>
          </p:nvSpPr>
          <p:spPr bwMode="auto">
            <a:xfrm>
              <a:off x="3140" y="2663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cr</a:t>
              </a:r>
            </a:p>
          </p:txBody>
        </p:sp>
        <p:sp>
          <p:nvSpPr>
            <p:cNvPr id="118829" name="Text Box 74"/>
            <p:cNvSpPr txBox="1">
              <a:spLocks noChangeArrowheads="1"/>
            </p:cNvSpPr>
            <p:nvPr/>
          </p:nvSpPr>
          <p:spPr bwMode="auto">
            <a:xfrm>
              <a:off x="3436" y="2670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lf</a:t>
              </a:r>
            </a:p>
          </p:txBody>
        </p:sp>
      </p:grpSp>
      <p:sp>
        <p:nvSpPr>
          <p:cNvPr id="118816" name="Rectangle 78"/>
          <p:cNvSpPr>
            <a:spLocks noChangeArrowheads="1"/>
          </p:cNvSpPr>
          <p:nvPr/>
        </p:nvSpPr>
        <p:spPr bwMode="auto">
          <a:xfrm>
            <a:off x="1138238" y="4513263"/>
            <a:ext cx="5170487" cy="1120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817" name="Text Box 80"/>
          <p:cNvSpPr txBox="1">
            <a:spLocks noChangeArrowheads="1"/>
          </p:cNvSpPr>
          <p:nvPr/>
        </p:nvSpPr>
        <p:spPr bwMode="auto">
          <a:xfrm>
            <a:off x="3074988" y="4837113"/>
            <a:ext cx="1411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entity body</a:t>
            </a:r>
          </a:p>
        </p:txBody>
      </p:sp>
      <p:grpSp>
        <p:nvGrpSpPr>
          <p:cNvPr id="118818" name="Group 81"/>
          <p:cNvGrpSpPr>
            <a:grpSpLocks/>
          </p:cNvGrpSpPr>
          <p:nvPr/>
        </p:nvGrpSpPr>
        <p:grpSpPr bwMode="auto">
          <a:xfrm>
            <a:off x="974725" y="4851400"/>
            <a:ext cx="331788" cy="461963"/>
            <a:chOff x="462" y="1727"/>
            <a:chExt cx="209" cy="291"/>
          </a:xfrm>
        </p:grpSpPr>
        <p:sp>
          <p:nvSpPr>
            <p:cNvPr id="118823" name="Rectangle 82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24" name="Text Box 83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  <p:sp>
          <p:nvSpPr>
            <p:cNvPr id="118825" name="Text Box 84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</p:grpSp>
      <p:grpSp>
        <p:nvGrpSpPr>
          <p:cNvPr id="118819" name="Group 85"/>
          <p:cNvGrpSpPr>
            <a:grpSpLocks/>
          </p:cNvGrpSpPr>
          <p:nvPr/>
        </p:nvGrpSpPr>
        <p:grpSpPr bwMode="auto">
          <a:xfrm>
            <a:off x="6134100" y="4841875"/>
            <a:ext cx="331788" cy="461963"/>
            <a:chOff x="462" y="1727"/>
            <a:chExt cx="209" cy="291"/>
          </a:xfrm>
        </p:grpSpPr>
        <p:sp>
          <p:nvSpPr>
            <p:cNvPr id="118820" name="Rectangle 86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21" name="Text Box 87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  <p:sp>
          <p:nvSpPr>
            <p:cNvPr id="118822" name="Text Box 88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768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23838"/>
            <a:ext cx="8186737" cy="903287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Uploading form input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00088" y="1343025"/>
            <a:ext cx="3810000" cy="26622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 smtClean="0">
                <a:solidFill>
                  <a:srgbClr val="CC0000"/>
                </a:solidFill>
                <a:ea typeface="ＭＳ Ｐゴシック" pitchFamily="34" charset="-128"/>
              </a:rPr>
              <a:t>POST method:</a:t>
            </a: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  <a:p>
            <a:r>
              <a:rPr lang="en-US" sz="2400" smtClean="0">
                <a:ea typeface="ＭＳ Ｐゴシック" pitchFamily="34" charset="-128"/>
              </a:rPr>
              <a:t>web page often includes form input</a:t>
            </a:r>
          </a:p>
          <a:p>
            <a:r>
              <a:rPr lang="en-US" sz="2400" smtClean="0">
                <a:ea typeface="ＭＳ Ｐゴシック" pitchFamily="34" charset="-128"/>
              </a:rPr>
              <a:t>input is uploaded to server in entity body</a:t>
            </a:r>
          </a:p>
        </p:txBody>
      </p:sp>
      <p:sp>
        <p:nvSpPr>
          <p:cNvPr id="12083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703263" y="3409950"/>
            <a:ext cx="3810000" cy="2206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 smtClean="0">
                <a:solidFill>
                  <a:srgbClr val="CC0000"/>
                </a:solidFill>
                <a:ea typeface="ＭＳ Ｐゴシック" pitchFamily="34" charset="-128"/>
              </a:rPr>
              <a:t>URL method:</a:t>
            </a:r>
          </a:p>
          <a:p>
            <a:r>
              <a:rPr lang="en-US" sz="2400" smtClean="0">
                <a:ea typeface="ＭＳ Ｐゴシック" pitchFamily="34" charset="-128"/>
              </a:rPr>
              <a:t>uses GET method</a:t>
            </a:r>
          </a:p>
          <a:p>
            <a:r>
              <a:rPr lang="en-US" sz="2400" smtClean="0">
                <a:ea typeface="ＭＳ Ｐゴシック" pitchFamily="34" charset="-128"/>
              </a:rPr>
              <a:t>input is uploaded in URL field of request line: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20834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414A7C83-0F1F-446C-9A24-17E1195A9E04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0833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20835" name="Picture 1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75" y="904875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9" name="Text Box 5"/>
          <p:cNvSpPr txBox="1">
            <a:spLocks noChangeArrowheads="1"/>
          </p:cNvSpPr>
          <p:nvPr/>
        </p:nvSpPr>
        <p:spPr bwMode="auto">
          <a:xfrm>
            <a:off x="1798638" y="5080000"/>
            <a:ext cx="619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www.somesite.com/animalsearch?monkeys&amp;banana</a:t>
            </a:r>
          </a:p>
        </p:txBody>
      </p:sp>
    </p:spTree>
    <p:extLst>
      <p:ext uri="{BB962C8B-B14F-4D97-AF65-F5344CB8AC3E}">
        <p14:creationId xmlns:p14="http://schemas.microsoft.com/office/powerpoint/2010/main" val="33830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4798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Method types</a:t>
            </a:r>
          </a:p>
        </p:txBody>
      </p:sp>
      <p:sp>
        <p:nvSpPr>
          <p:cNvPr id="12288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HTTP/1.0:</a:t>
            </a:r>
          </a:p>
          <a:p>
            <a:r>
              <a:rPr lang="en-US" sz="2400" smtClean="0">
                <a:ea typeface="ＭＳ Ｐゴシック" pitchFamily="34" charset="-128"/>
              </a:rPr>
              <a:t>GET</a:t>
            </a:r>
          </a:p>
          <a:p>
            <a:r>
              <a:rPr lang="en-US" sz="2400" smtClean="0">
                <a:ea typeface="ＭＳ Ｐゴシック" pitchFamily="34" charset="-128"/>
              </a:rPr>
              <a:t>POST</a:t>
            </a:r>
          </a:p>
          <a:p>
            <a:r>
              <a:rPr lang="en-US" sz="2400" smtClean="0">
                <a:ea typeface="ＭＳ Ｐゴシック" pitchFamily="34" charset="-128"/>
              </a:rPr>
              <a:t>HEAD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asks server to leave requested object out of response</a:t>
            </a:r>
          </a:p>
        </p:txBody>
      </p:sp>
      <p:sp>
        <p:nvSpPr>
          <p:cNvPr id="12288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495800" y="1611313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HTTP/1.1:</a:t>
            </a:r>
          </a:p>
          <a:p>
            <a:r>
              <a:rPr lang="en-US" sz="2400" smtClean="0">
                <a:ea typeface="ＭＳ Ｐゴシック" pitchFamily="34" charset="-128"/>
              </a:rPr>
              <a:t>GET, POST, HEAD</a:t>
            </a:r>
          </a:p>
          <a:p>
            <a:r>
              <a:rPr lang="en-US" sz="2400" smtClean="0">
                <a:ea typeface="ＭＳ Ｐゴシック" pitchFamily="34" charset="-128"/>
              </a:rPr>
              <a:t>PUT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uploads file in entity body to path specified in URL field</a:t>
            </a:r>
          </a:p>
          <a:p>
            <a:r>
              <a:rPr lang="en-US" sz="2400" smtClean="0">
                <a:ea typeface="ＭＳ Ｐゴシック" pitchFamily="34" charset="-128"/>
              </a:rPr>
              <a:t>DELETE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deletes file specified in the URL field</a:t>
            </a:r>
          </a:p>
        </p:txBody>
      </p:sp>
      <p:sp>
        <p:nvSpPr>
          <p:cNvPr id="122882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152A4034-E0F7-4476-AE74-CC88A55D98AC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2881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22883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023938"/>
            <a:ext cx="324008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008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8750"/>
            <a:ext cx="7772400" cy="979488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HTTP response message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24929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2493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EF134233-FC41-4948-AC01-63A1D7287BB2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4931" name="Picture 17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88" y="895350"/>
            <a:ext cx="54848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39700" y="1397000"/>
            <a:ext cx="1790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status line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(protocol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status code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status phrase)</a:t>
            </a:r>
            <a:endParaRPr lang="en-US" sz="2400">
              <a:solidFill>
                <a:srgbClr val="CC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1358900" y="1914525"/>
            <a:ext cx="923925" cy="2571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4935" name="Freeform 7"/>
          <p:cNvSpPr>
            <a:spLocks/>
          </p:cNvSpPr>
          <p:nvPr/>
        </p:nvSpPr>
        <p:spPr bwMode="auto">
          <a:xfrm>
            <a:off x="2057400" y="2305050"/>
            <a:ext cx="257175" cy="2941638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893763" y="3286125"/>
            <a:ext cx="97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header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 lines</a:t>
            </a:r>
            <a:endParaRPr lang="en-US" sz="2400">
              <a:solidFill>
                <a:srgbClr val="CC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4937" name="Line 9"/>
          <p:cNvSpPr>
            <a:spLocks noChangeShapeType="1"/>
          </p:cNvSpPr>
          <p:nvPr/>
        </p:nvSpPr>
        <p:spPr bwMode="auto">
          <a:xfrm flipV="1">
            <a:off x="1543050" y="5418138"/>
            <a:ext cx="757238" cy="2127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293688" y="5297488"/>
            <a:ext cx="13795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data, e.g.,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requested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HTML file</a:t>
            </a:r>
            <a:endParaRPr lang="en-US" sz="2400">
              <a:solidFill>
                <a:srgbClr val="CC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4939" name="Rectangle 15"/>
          <p:cNvSpPr>
            <a:spLocks noChangeArrowheads="1"/>
          </p:cNvSpPr>
          <p:nvPr/>
        </p:nvSpPr>
        <p:spPr bwMode="auto">
          <a:xfrm>
            <a:off x="2243138" y="2044700"/>
            <a:ext cx="631190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HTTP/1.1 200 OK\r\n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Date: Sun, 26 Sep 2010 20:09:20 GMT\r\n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Server: Apache/2.0.52 (CentOS)\r\n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Last-Modified: Tue, 30 Oct 2007 17:00:02 GMT\r\n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ETag: "17dc6-a5c-bf716880"\r\n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Accept-Ranges: bytes\r\n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Content-Length: 2652\r\n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Keep-Alive: timeout=10, max=100\r\n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Connection: Keep-Alive\r\n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Content-Type: text/html; charset=ISO-8859-1\r\n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it-IT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data data data data data ... </a:t>
            </a:r>
            <a:endParaRPr lang="en-US" b="1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498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3518" y="2743200"/>
            <a:ext cx="8790482" cy="1673225"/>
          </a:xfrm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 smtClean="0"/>
              <a:t>HTTP Connection Basics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HTTP Protocol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Cookies, keeping state + tracking</a:t>
            </a:r>
          </a:p>
          <a:p>
            <a:pPr marL="514350" indent="-514350">
              <a:buFont typeface="Arial"/>
              <a:buChar char="•"/>
            </a:pP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4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147638"/>
            <a:ext cx="7772400" cy="979487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HTTP response status codes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2698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89000" y="2815216"/>
            <a:ext cx="8075613" cy="4274479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200 OK</a:t>
            </a:r>
            <a:endParaRPr lang="en-US" sz="2400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dirty="0" smtClean="0">
                <a:ea typeface="ＭＳ Ｐゴシック" pitchFamily="34" charset="-128"/>
              </a:rPr>
              <a:t>request succeeded, requested object later in this </a:t>
            </a:r>
            <a:r>
              <a:rPr lang="en-US" sz="2000" dirty="0" err="1" smtClean="0">
                <a:ea typeface="ＭＳ Ｐゴシック" pitchFamily="34" charset="-128"/>
              </a:rPr>
              <a:t>msg</a:t>
            </a: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301 Moved Permanently</a:t>
            </a:r>
            <a:endParaRPr lang="en-US" sz="2400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dirty="0" smtClean="0">
                <a:ea typeface="ＭＳ Ｐゴシック" pitchFamily="34" charset="-128"/>
              </a:rPr>
              <a:t>requested object moved, new location specified later in this </a:t>
            </a:r>
            <a:r>
              <a:rPr lang="en-US" sz="2000" dirty="0" err="1" smtClean="0">
                <a:ea typeface="ＭＳ Ｐゴシック" pitchFamily="34" charset="-128"/>
              </a:rPr>
              <a:t>msg</a:t>
            </a:r>
            <a:r>
              <a:rPr lang="en-US" sz="2000" dirty="0" smtClean="0">
                <a:ea typeface="ＭＳ Ｐゴシック" pitchFamily="34" charset="-128"/>
              </a:rPr>
              <a:t> (Location:)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400 Bad Request</a:t>
            </a:r>
            <a:endParaRPr lang="en-US" sz="2400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dirty="0" smtClean="0">
                <a:ea typeface="ＭＳ Ｐゴシック" pitchFamily="34" charset="-128"/>
              </a:rPr>
              <a:t>request </a:t>
            </a:r>
            <a:r>
              <a:rPr lang="en-US" sz="2000" dirty="0" err="1" smtClean="0">
                <a:ea typeface="ＭＳ Ｐゴシック" pitchFamily="34" charset="-128"/>
              </a:rPr>
              <a:t>msg</a:t>
            </a:r>
            <a:r>
              <a:rPr lang="en-US" sz="2000" dirty="0" smtClean="0">
                <a:ea typeface="ＭＳ Ｐゴシック" pitchFamily="34" charset="-128"/>
              </a:rPr>
              <a:t> not understood by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404 Not Found</a:t>
            </a:r>
            <a:endParaRPr lang="en-US" sz="2400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dirty="0" smtClean="0">
                <a:ea typeface="ＭＳ Ｐゴシック" pitchFamily="34" charset="-128"/>
              </a:rPr>
              <a:t>requested document not found on this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505 HTTP Version Not Supported</a:t>
            </a:r>
            <a:endParaRPr lang="en-US" sz="2400" dirty="0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126978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D148A2AC-6C28-482C-8D8B-FFCAE13112A4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6979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8" y="835025"/>
            <a:ext cx="60563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2" name="Rectangle 5"/>
          <p:cNvSpPr>
            <a:spLocks noChangeArrowheads="1"/>
          </p:cNvSpPr>
          <p:nvPr/>
        </p:nvSpPr>
        <p:spPr bwMode="auto">
          <a:xfrm>
            <a:off x="488950" y="1426317"/>
            <a:ext cx="81121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status code appears in 1st line in server-to-client response message.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some sample codes</a:t>
            </a:r>
            <a:r>
              <a:rPr lang="en-US" sz="2400" dirty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9133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2088"/>
            <a:ext cx="8455025" cy="979487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Trying out HTTP (client side) for yourself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2902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0525" y="1390650"/>
            <a:ext cx="8096250" cy="466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1. Telnet to your favorite Web server:</a:t>
            </a:r>
          </a:p>
          <a:p>
            <a:pPr lvl="2">
              <a:buFontTx/>
              <a:buNone/>
            </a:pPr>
            <a:endParaRPr lang="en-US" sz="1800" smtClean="0">
              <a:ea typeface="ＭＳ Ｐゴシック" pitchFamily="34" charset="-128"/>
            </a:endParaRPr>
          </a:p>
        </p:txBody>
      </p:sp>
      <p:sp>
        <p:nvSpPr>
          <p:cNvPr id="129026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C2D67D4A-F591-4753-ABB1-426A1B8B777C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9027" name="Picture 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879475"/>
            <a:ext cx="7769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0" name="Text Box 5"/>
          <p:cNvSpPr txBox="1">
            <a:spLocks noChangeArrowheads="1"/>
          </p:cNvSpPr>
          <p:nvPr/>
        </p:nvSpPr>
        <p:spPr bwMode="auto">
          <a:xfrm>
            <a:off x="3981450" y="2155825"/>
            <a:ext cx="4425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opens TCP connection to port 80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(default HTTP server port) at cis.poly.edu.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anything typed in sent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to port 80 at cis.poly.edu</a:t>
            </a: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9031" name="Text Box 6"/>
          <p:cNvSpPr txBox="1">
            <a:spLocks noChangeArrowheads="1"/>
          </p:cNvSpPr>
          <p:nvPr/>
        </p:nvSpPr>
        <p:spPr bwMode="auto">
          <a:xfrm>
            <a:off x="692150" y="2190750"/>
            <a:ext cx="318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telnet cis.poly.edu 80</a:t>
            </a:r>
            <a:endParaRPr lang="en-US" sz="2800">
              <a:solidFill>
                <a:srgbClr val="CC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9032" name="Rectangle 7"/>
          <p:cNvSpPr>
            <a:spLocks noChangeArrowheads="1"/>
          </p:cNvSpPr>
          <p:nvPr/>
        </p:nvSpPr>
        <p:spPr bwMode="auto">
          <a:xfrm>
            <a:off x="361950" y="3600450"/>
            <a:ext cx="8096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2. type in a GET HTTP request:</a:t>
            </a:r>
          </a:p>
          <a:p>
            <a:pPr marL="1143000" lvl="2" indent="-2286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29033" name="Text Box 8"/>
          <p:cNvSpPr txBox="1">
            <a:spLocks noChangeArrowheads="1"/>
          </p:cNvSpPr>
          <p:nvPr/>
        </p:nvSpPr>
        <p:spPr bwMode="auto">
          <a:xfrm>
            <a:off x="1382713" y="4184650"/>
            <a:ext cx="291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GET /~ross/ HTTP/1.1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Host: cis.poly.edu</a:t>
            </a:r>
            <a:endParaRPr lang="en-US">
              <a:solidFill>
                <a:srgbClr val="CC0000"/>
              </a:solidFill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129034" name="Text Box 11"/>
          <p:cNvSpPr txBox="1">
            <a:spLocks noChangeArrowheads="1"/>
          </p:cNvSpPr>
          <p:nvPr/>
        </p:nvSpPr>
        <p:spPr bwMode="auto">
          <a:xfrm>
            <a:off x="4848225" y="4098925"/>
            <a:ext cx="3092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by typing this in (hit carriage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return twice), you send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this minimal (but complete)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GET request to HTTP server</a:t>
            </a: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9035" name="Freeform 12"/>
          <p:cNvSpPr>
            <a:spLocks/>
          </p:cNvSpPr>
          <p:nvPr/>
        </p:nvSpPr>
        <p:spPr bwMode="auto">
          <a:xfrm>
            <a:off x="4029075" y="2162175"/>
            <a:ext cx="247650" cy="1181100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9036" name="Freeform 13"/>
          <p:cNvSpPr>
            <a:spLocks/>
          </p:cNvSpPr>
          <p:nvPr/>
        </p:nvSpPr>
        <p:spPr bwMode="auto">
          <a:xfrm>
            <a:off x="4829175" y="4067175"/>
            <a:ext cx="257175" cy="1190625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9037" name="Rectangle 14"/>
          <p:cNvSpPr>
            <a:spLocks noChangeArrowheads="1"/>
          </p:cNvSpPr>
          <p:nvPr/>
        </p:nvSpPr>
        <p:spPr bwMode="auto">
          <a:xfrm>
            <a:off x="361950" y="5429250"/>
            <a:ext cx="8096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3. look at response message sent by HTTP server!</a:t>
            </a:r>
          </a:p>
        </p:txBody>
      </p:sp>
      <p:sp>
        <p:nvSpPr>
          <p:cNvPr id="129038" name="Text Box 17"/>
          <p:cNvSpPr txBox="1">
            <a:spLocks noChangeArrowheads="1"/>
          </p:cNvSpPr>
          <p:nvPr/>
        </p:nvSpPr>
        <p:spPr bwMode="auto">
          <a:xfrm>
            <a:off x="409575" y="6029325"/>
            <a:ext cx="810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(or use Wireshark to look at captured HTTP request/response)</a:t>
            </a:r>
          </a:p>
        </p:txBody>
      </p:sp>
    </p:spTree>
    <p:extLst>
      <p:ext uri="{BB962C8B-B14F-4D97-AF65-F5344CB8AC3E}">
        <p14:creationId xmlns:p14="http://schemas.microsoft.com/office/powerpoint/2010/main" val="262330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3518" y="2743200"/>
            <a:ext cx="8790482" cy="1673225"/>
          </a:xfrm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 smtClean="0"/>
              <a:t>HTTP Connection Basics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HTTP Protocol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Cookies, keeping state + tracking</a:t>
            </a:r>
          </a:p>
          <a:p>
            <a:pPr marL="514350" indent="-514350">
              <a:buFont typeface="Arial"/>
              <a:buChar char="•"/>
            </a:pP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6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User-server state: cookies</a:t>
            </a:r>
          </a:p>
        </p:txBody>
      </p:sp>
      <p:sp>
        <p:nvSpPr>
          <p:cNvPr id="13107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11313"/>
            <a:ext cx="3810000" cy="48879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many Web sites use cookies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four components: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ea typeface="ＭＳ Ｐゴシック" pitchFamily="34" charset="-128"/>
              </a:rPr>
              <a:t>1) </a:t>
            </a:r>
            <a:r>
              <a:rPr lang="en-US" smtClean="0">
                <a:ea typeface="ＭＳ Ｐゴシック" pitchFamily="34" charset="-128"/>
              </a:rPr>
              <a:t>cookie header line of HTTP </a:t>
            </a:r>
            <a:r>
              <a:rPr lang="en-US" i="1" smtClean="0">
                <a:ea typeface="ＭＳ Ｐゴシック" pitchFamily="34" charset="-128"/>
              </a:rPr>
              <a:t>response</a:t>
            </a:r>
            <a:r>
              <a:rPr lang="en-US" smtClean="0">
                <a:ea typeface="ＭＳ Ｐゴシック" pitchFamily="34" charset="-128"/>
              </a:rPr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2) cookie header line in next HTTP </a:t>
            </a:r>
            <a:r>
              <a:rPr lang="en-US" i="1" smtClean="0">
                <a:ea typeface="ＭＳ Ｐゴシック" pitchFamily="34" charset="-128"/>
              </a:rPr>
              <a:t>request</a:t>
            </a:r>
            <a:r>
              <a:rPr lang="en-US" smtClean="0">
                <a:ea typeface="ＭＳ Ｐゴシック" pitchFamily="34" charset="-128"/>
              </a:rPr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3) cookie file kept on user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host, managed by user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browser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4) back-end database at Web site</a:t>
            </a:r>
          </a:p>
        </p:txBody>
      </p:sp>
      <p:sp>
        <p:nvSpPr>
          <p:cNvPr id="131077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425950" y="1392238"/>
            <a:ext cx="4059238" cy="4648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example:</a:t>
            </a:r>
          </a:p>
          <a:p>
            <a:r>
              <a:rPr lang="en-US" sz="2400" dirty="0" smtClean="0">
                <a:ea typeface="ＭＳ Ｐゴシック" pitchFamily="34" charset="-128"/>
              </a:rPr>
              <a:t>Susan always access Internet from PC</a:t>
            </a:r>
          </a:p>
          <a:p>
            <a:r>
              <a:rPr lang="en-US" sz="2400" dirty="0" smtClean="0">
                <a:ea typeface="ＭＳ Ｐゴシック" pitchFamily="34" charset="-128"/>
              </a:rPr>
              <a:t>visits specific e-commerce site for first time</a:t>
            </a:r>
          </a:p>
          <a:p>
            <a:r>
              <a:rPr lang="en-US" sz="2400" dirty="0" smtClean="0">
                <a:ea typeface="ＭＳ Ｐゴシック" pitchFamily="34" charset="-128"/>
              </a:rPr>
              <a:t>when initial HTTP requests arrives at site, site creates: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unique ID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entry in backend database for ID</a:t>
            </a:r>
          </a:p>
        </p:txBody>
      </p:sp>
      <p:sp>
        <p:nvSpPr>
          <p:cNvPr id="131074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8C2F3C98-3A98-4B97-AF63-5E12AEB0EAB6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1073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31078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" y="1046163"/>
            <a:ext cx="6126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553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53988"/>
            <a:ext cx="7772400" cy="773112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Cookies: keeping </a:t>
            </a:r>
            <a:r>
              <a:rPr lang="ja-JP" altLang="en-US" sz="3600" smtClean="0">
                <a:ea typeface="ＭＳ Ｐゴシック" pitchFamily="34" charset="-128"/>
              </a:rPr>
              <a:t>“</a:t>
            </a:r>
            <a:r>
              <a:rPr lang="en-US" altLang="ja-JP" sz="3600" smtClean="0">
                <a:ea typeface="ＭＳ Ｐゴシック" pitchFamily="34" charset="-128"/>
              </a:rPr>
              <a:t>state</a:t>
            </a:r>
            <a:r>
              <a:rPr lang="ja-JP" altLang="en-US" sz="3600" smtClean="0">
                <a:ea typeface="ＭＳ Ｐゴシック" pitchFamily="34" charset="-128"/>
              </a:rPr>
              <a:t>”</a:t>
            </a:r>
            <a:r>
              <a:rPr lang="en-US" altLang="ja-JP" sz="3600" smtClean="0">
                <a:ea typeface="ＭＳ Ｐゴシック" pitchFamily="34" charset="-128"/>
              </a:rPr>
              <a:t> (cont.)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33122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C190C2EB-08C8-4072-A36E-0019BABC58EF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21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33123" name="Picture 5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788988"/>
            <a:ext cx="63992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1052513" y="1227138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client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5973763" y="1273175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server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200275" y="4227513"/>
            <a:ext cx="3305175" cy="425450"/>
            <a:chOff x="1386" y="2663"/>
            <a:chExt cx="2082" cy="268"/>
          </a:xfrm>
        </p:grpSpPr>
        <p:sp>
          <p:nvSpPr>
            <p:cNvPr id="133207" name="Line 16"/>
            <p:cNvSpPr>
              <a:spLocks noChangeShapeType="1"/>
            </p:cNvSpPr>
            <p:nvPr/>
          </p:nvSpPr>
          <p:spPr bwMode="auto">
            <a:xfrm flipH="1">
              <a:off x="1386" y="266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208" name="Group 17"/>
            <p:cNvGrpSpPr>
              <a:grpSpLocks/>
            </p:cNvGrpSpPr>
            <p:nvPr/>
          </p:nvGrpSpPr>
          <p:grpSpPr bwMode="auto"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133209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40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endParaRPr>
              </a:p>
            </p:txBody>
          </p:sp>
          <p:sp>
            <p:nvSpPr>
              <p:cNvPr id="133210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usual http response msg</a:t>
                </a:r>
                <a:endParaRPr lang="en-US"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209800" y="6145213"/>
            <a:ext cx="3305175" cy="407987"/>
            <a:chOff x="1392" y="3605"/>
            <a:chExt cx="2082" cy="257"/>
          </a:xfrm>
        </p:grpSpPr>
        <p:sp>
          <p:nvSpPr>
            <p:cNvPr id="133203" name="Line 24"/>
            <p:cNvSpPr>
              <a:spLocks noChangeShapeType="1"/>
            </p:cNvSpPr>
            <p:nvPr/>
          </p:nvSpPr>
          <p:spPr bwMode="auto">
            <a:xfrm flipH="1">
              <a:off x="1392" y="360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204" name="Group 25"/>
            <p:cNvGrpSpPr>
              <a:grpSpLocks/>
            </p:cNvGrpSpPr>
            <p:nvPr/>
          </p:nvGrpSpPr>
          <p:grpSpPr bwMode="auto"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133205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40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endParaRPr>
              </a:p>
            </p:txBody>
          </p:sp>
          <p:sp>
            <p:nvSpPr>
              <p:cNvPr id="133206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usual http response msg</a:t>
                </a:r>
                <a:endParaRPr lang="en-US"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981075" y="2454275"/>
            <a:ext cx="1787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cookie file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0" y="4878388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one week later: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2209800" y="3589338"/>
            <a:ext cx="5638800" cy="1028700"/>
            <a:chOff x="1392" y="2261"/>
            <a:chExt cx="3552" cy="648"/>
          </a:xfrm>
        </p:grpSpPr>
        <p:sp>
          <p:nvSpPr>
            <p:cNvPr id="133196" name="Line 12"/>
            <p:cNvSpPr>
              <a:spLocks noChangeShapeType="1"/>
            </p:cNvSpPr>
            <p:nvPr/>
          </p:nvSpPr>
          <p:spPr bwMode="auto">
            <a:xfrm>
              <a:off x="1392" y="235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97" name="Text Box 15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usual http request msg</a:t>
              </a:r>
            </a:p>
            <a:p>
              <a:pPr algn="ctr" defTabSz="9144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cookie: 1678</a:t>
              </a:r>
            </a:p>
          </p:txBody>
        </p:sp>
        <p:sp>
          <p:nvSpPr>
            <p:cNvPr id="133198" name="Text Box 28"/>
            <p:cNvSpPr txBox="1">
              <a:spLocks noChangeArrowheads="1"/>
            </p:cNvSpPr>
            <p:nvPr/>
          </p:nvSpPr>
          <p:spPr bwMode="auto">
            <a:xfrm>
              <a:off x="3554" y="2332"/>
              <a:ext cx="59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cookie-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specific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action</a:t>
              </a:r>
            </a:p>
          </p:txBody>
        </p:sp>
        <p:sp>
          <p:nvSpPr>
            <p:cNvPr id="133199" name="Line 42"/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200" name="Group 83"/>
            <p:cNvGrpSpPr>
              <a:grpSpLocks/>
            </p:cNvGrpSpPr>
            <p:nvPr/>
          </p:nvGrpSpPr>
          <p:grpSpPr bwMode="auto">
            <a:xfrm>
              <a:off x="4306" y="2363"/>
              <a:ext cx="564" cy="231"/>
              <a:chOff x="4306" y="2273"/>
              <a:chExt cx="564" cy="231"/>
            </a:xfrm>
          </p:grpSpPr>
          <p:sp>
            <p:nvSpPr>
              <p:cNvPr id="133201" name="Rectangle 72"/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40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endParaRPr>
              </a:p>
            </p:txBody>
          </p:sp>
          <p:sp>
            <p:nvSpPr>
              <p:cNvPr id="133202" name="Text Box 43"/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access</a:t>
                </a:r>
              </a:p>
            </p:txBody>
          </p:sp>
        </p:grpSp>
      </p:grpSp>
      <p:grpSp>
        <p:nvGrpSpPr>
          <p:cNvPr id="133132" name="Group 81"/>
          <p:cNvGrpSpPr>
            <a:grpSpLocks/>
          </p:cNvGrpSpPr>
          <p:nvPr/>
        </p:nvGrpSpPr>
        <p:grpSpPr bwMode="auto">
          <a:xfrm>
            <a:off x="936625" y="1922463"/>
            <a:ext cx="1068388" cy="565150"/>
            <a:chOff x="476" y="1047"/>
            <a:chExt cx="906" cy="486"/>
          </a:xfrm>
        </p:grpSpPr>
        <p:sp>
          <p:nvSpPr>
            <p:cNvPr id="133194" name="AutoShape 67"/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40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endParaRPr>
            </a:p>
          </p:txBody>
        </p:sp>
        <p:sp>
          <p:nvSpPr>
            <p:cNvPr id="133195" name="Text Box 60"/>
            <p:cNvSpPr txBox="1">
              <a:spLocks noChangeArrowheads="1"/>
            </p:cNvSpPr>
            <p:nvPr/>
          </p:nvSpPr>
          <p:spPr bwMode="auto">
            <a:xfrm>
              <a:off x="476" y="1134"/>
              <a:ext cx="87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ebay 8734</a:t>
              </a:r>
            </a:p>
          </p:txBody>
        </p: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2200275" y="2106613"/>
            <a:ext cx="5921375" cy="1296987"/>
            <a:chOff x="1386" y="1327"/>
            <a:chExt cx="3730" cy="817"/>
          </a:xfrm>
        </p:grpSpPr>
        <p:sp>
          <p:nvSpPr>
            <p:cNvPr id="133187" name="Line 4"/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88" name="Text Box 8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usual http request msg</a:t>
              </a:r>
            </a:p>
          </p:txBody>
        </p:sp>
        <p:sp>
          <p:nvSpPr>
            <p:cNvPr id="133189" name="Text Box 31"/>
            <p:cNvSpPr txBox="1">
              <a:spLocks noChangeArrowheads="1"/>
            </p:cNvSpPr>
            <p:nvPr/>
          </p:nvSpPr>
          <p:spPr bwMode="auto">
            <a:xfrm>
              <a:off x="3341" y="1390"/>
              <a:ext cx="108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Amazon server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creates ID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1678 for user</a:t>
              </a:r>
            </a:p>
          </p:txBody>
        </p:sp>
        <p:grpSp>
          <p:nvGrpSpPr>
            <p:cNvPr id="133190" name="Group 82"/>
            <p:cNvGrpSpPr>
              <a:grpSpLocks/>
            </p:cNvGrpSpPr>
            <p:nvPr/>
          </p:nvGrpSpPr>
          <p:grpSpPr bwMode="auto">
            <a:xfrm>
              <a:off x="4377" y="1730"/>
              <a:ext cx="739" cy="414"/>
              <a:chOff x="4377" y="1640"/>
              <a:chExt cx="739" cy="414"/>
            </a:xfrm>
          </p:grpSpPr>
          <p:sp>
            <p:nvSpPr>
              <p:cNvPr id="133191" name="Line 40"/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3192" name="Rectangle 73"/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40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endParaRPr>
              </a:p>
            </p:txBody>
          </p:sp>
          <p:sp>
            <p:nvSpPr>
              <p:cNvPr id="133193" name="Text Box 41"/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create</a:t>
                </a:r>
              </a:p>
              <a:p>
                <a:pPr defTabSz="914400" eaLnBrk="0" fontAlgn="base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    entry</a:t>
                </a:r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919163" y="2676525"/>
            <a:ext cx="4392612" cy="871538"/>
            <a:chOff x="459" y="1637"/>
            <a:chExt cx="3027" cy="704"/>
          </a:xfrm>
        </p:grpSpPr>
        <p:sp>
          <p:nvSpPr>
            <p:cNvPr id="133182" name="Line 9"/>
            <p:cNvSpPr>
              <a:spLocks noChangeShapeType="1"/>
            </p:cNvSpPr>
            <p:nvPr/>
          </p:nvSpPr>
          <p:spPr bwMode="auto">
            <a:xfrm flipH="1">
              <a:off x="1404" y="163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83" name="Text Box 11"/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4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usual http response </a:t>
              </a:r>
            </a:p>
            <a:p>
              <a:pPr algn="ctr" defTabSz="9144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set-cookie: 1678</a:t>
              </a: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  <a:ea typeface="ＭＳ Ｐゴシック" pitchFamily="34" charset="-128"/>
                </a:rPr>
                <a:t> </a:t>
              </a:r>
            </a:p>
          </p:txBody>
        </p:sp>
        <p:grpSp>
          <p:nvGrpSpPr>
            <p:cNvPr id="133184" name="Group 76"/>
            <p:cNvGrpSpPr>
              <a:grpSpLocks/>
            </p:cNvGrpSpPr>
            <p:nvPr/>
          </p:nvGrpSpPr>
          <p:grpSpPr bwMode="auto">
            <a:xfrm>
              <a:off x="459" y="1836"/>
              <a:ext cx="1004" cy="505"/>
              <a:chOff x="684" y="1746"/>
              <a:chExt cx="1004" cy="505"/>
            </a:xfrm>
          </p:grpSpPr>
          <p:sp>
            <p:nvSpPr>
              <p:cNvPr id="133185" name="AutoShape 74"/>
              <p:cNvSpPr>
                <a:spLocks noChangeArrowheads="1"/>
              </p:cNvSpPr>
              <p:nvPr/>
            </p:nvSpPr>
            <p:spPr bwMode="auto"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40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endParaRPr>
              </a:p>
            </p:txBody>
          </p:sp>
          <p:sp>
            <p:nvSpPr>
              <p:cNvPr id="133186" name="Text Box 75"/>
              <p:cNvSpPr txBox="1">
                <a:spLocks noChangeArrowheads="1"/>
              </p:cNvSpPr>
              <p:nvPr/>
            </p:nvSpPr>
            <p:spPr bwMode="auto">
              <a:xfrm>
                <a:off x="684" y="1833"/>
                <a:ext cx="1004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</a:rPr>
                  <a:t>ebay 8734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</a:rPr>
                  <a:t>amazon 1678</a:t>
                </a:r>
              </a:p>
            </p:txBody>
          </p:sp>
        </p:grp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2181225" y="4603750"/>
            <a:ext cx="5705475" cy="1901825"/>
            <a:chOff x="1374" y="2641"/>
            <a:chExt cx="3594" cy="1198"/>
          </a:xfrm>
        </p:grpSpPr>
        <p:sp>
          <p:nvSpPr>
            <p:cNvPr id="133177" name="Line 20"/>
            <p:cNvSpPr>
              <a:spLocks noChangeShapeType="1"/>
            </p:cNvSpPr>
            <p:nvPr/>
          </p:nvSpPr>
          <p:spPr bwMode="auto">
            <a:xfrm>
              <a:off x="1374" y="329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78" name="Text Box 23"/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usual http request msg</a:t>
              </a:r>
            </a:p>
            <a:p>
              <a:pPr algn="ctr" defTabSz="9144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cookie: 1678</a:t>
              </a:r>
            </a:p>
          </p:txBody>
        </p:sp>
        <p:sp>
          <p:nvSpPr>
            <p:cNvPr id="133179" name="Text Box 29"/>
            <p:cNvSpPr txBox="1">
              <a:spLocks noChangeArrowheads="1"/>
            </p:cNvSpPr>
            <p:nvPr/>
          </p:nvSpPr>
          <p:spPr bwMode="auto">
            <a:xfrm>
              <a:off x="3584" y="3262"/>
              <a:ext cx="59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cookie-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specific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action</a:t>
              </a:r>
            </a:p>
          </p:txBody>
        </p:sp>
        <p:sp>
          <p:nvSpPr>
            <p:cNvPr id="133180" name="Line 44"/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81" name="Text Box 71"/>
            <p:cNvSpPr txBox="1">
              <a:spLocks noChangeArrowheads="1"/>
            </p:cNvSpPr>
            <p:nvPr/>
          </p:nvSpPr>
          <p:spPr bwMode="auto">
            <a:xfrm>
              <a:off x="4287" y="2939"/>
              <a:ext cx="56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access</a:t>
              </a:r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865188" y="5351463"/>
            <a:ext cx="1389062" cy="633412"/>
            <a:chOff x="684" y="1746"/>
            <a:chExt cx="1004" cy="486"/>
          </a:xfrm>
        </p:grpSpPr>
        <p:sp>
          <p:nvSpPr>
            <p:cNvPr id="133175" name="AutoShape 78"/>
            <p:cNvSpPr>
              <a:spLocks noChangeArrowheads="1"/>
            </p:cNvSpPr>
            <p:nvPr/>
          </p:nvSpPr>
          <p:spPr bwMode="auto"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40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endParaRPr>
            </a:p>
          </p:txBody>
        </p:sp>
        <p:sp>
          <p:nvSpPr>
            <p:cNvPr id="133176" name="Text Box 79"/>
            <p:cNvSpPr txBox="1">
              <a:spLocks noChangeArrowheads="1"/>
            </p:cNvSpPr>
            <p:nvPr/>
          </p:nvSpPr>
          <p:spPr bwMode="auto">
            <a:xfrm>
              <a:off x="684" y="1833"/>
              <a:ext cx="100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ebay 8734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amazon 1678</a:t>
              </a:r>
            </a:p>
          </p:txBody>
        </p:sp>
      </p:grpSp>
      <p:sp>
        <p:nvSpPr>
          <p:cNvPr id="133137" name="Text Box 80"/>
          <p:cNvSpPr txBox="1">
            <a:spLocks noChangeArrowheads="1"/>
          </p:cNvSpPr>
          <p:nvPr/>
        </p:nvSpPr>
        <p:spPr bwMode="auto">
          <a:xfrm>
            <a:off x="7842250" y="2692400"/>
            <a:ext cx="112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backend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database</a:t>
            </a:r>
          </a:p>
        </p:txBody>
      </p:sp>
      <p:sp>
        <p:nvSpPr>
          <p:cNvPr id="133138" name="AutoShape 327"/>
          <p:cNvSpPr>
            <a:spLocks noChangeArrowheads="1"/>
          </p:cNvSpPr>
          <p:nvPr/>
        </p:nvSpPr>
        <p:spPr bwMode="auto">
          <a:xfrm>
            <a:off x="8112125" y="3313113"/>
            <a:ext cx="592138" cy="908050"/>
          </a:xfrm>
          <a:prstGeom prst="can">
            <a:avLst>
              <a:gd name="adj" fmla="val 31004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133139" name="Group 63"/>
          <p:cNvGrpSpPr>
            <a:grpSpLocks/>
          </p:cNvGrpSpPr>
          <p:nvPr/>
        </p:nvGrpSpPr>
        <p:grpSpPr bwMode="auto">
          <a:xfrm>
            <a:off x="5475288" y="1119188"/>
            <a:ext cx="411162" cy="771525"/>
            <a:chOff x="4140" y="429"/>
            <a:chExt cx="1425" cy="2396"/>
          </a:xfrm>
        </p:grpSpPr>
        <p:sp>
          <p:nvSpPr>
            <p:cNvPr id="133143" name="Freeform 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44" name="Rectangle 65"/>
            <p:cNvSpPr>
              <a:spLocks noChangeArrowheads="1"/>
            </p:cNvSpPr>
            <p:nvPr/>
          </p:nvSpPr>
          <p:spPr bwMode="auto">
            <a:xfrm>
              <a:off x="4206" y="429"/>
              <a:ext cx="1045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45" name="Freeform 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46" name="Freeform 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47" name="Rectangle 68"/>
            <p:cNvSpPr>
              <a:spLocks noChangeArrowheads="1"/>
            </p:cNvSpPr>
            <p:nvPr/>
          </p:nvSpPr>
          <p:spPr bwMode="auto">
            <a:xfrm>
              <a:off x="4212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148" name="Group 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3173" name="AutoShape 70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3174" name="AutoShape 71"/>
              <p:cNvSpPr>
                <a:spLocks noChangeArrowheads="1"/>
              </p:cNvSpPr>
              <p:nvPr/>
            </p:nvSpPr>
            <p:spPr bwMode="auto">
              <a:xfrm>
                <a:off x="630" y="2580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33149" name="Rectangle 72"/>
            <p:cNvSpPr>
              <a:spLocks noChangeArrowheads="1"/>
            </p:cNvSpPr>
            <p:nvPr/>
          </p:nvSpPr>
          <p:spPr bwMode="auto">
            <a:xfrm>
              <a:off x="4223" y="1021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150" name="Group 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3171" name="AutoShape 74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3172" name="AutoShape 75"/>
              <p:cNvSpPr>
                <a:spLocks noChangeArrowheads="1"/>
              </p:cNvSpPr>
              <p:nvPr/>
            </p:nvSpPr>
            <p:spPr bwMode="auto">
              <a:xfrm>
                <a:off x="625" y="2585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33151" name="Rectangle 76"/>
            <p:cNvSpPr>
              <a:spLocks noChangeArrowheads="1"/>
            </p:cNvSpPr>
            <p:nvPr/>
          </p:nvSpPr>
          <p:spPr bwMode="auto">
            <a:xfrm>
              <a:off x="4217" y="1356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52" name="Rectangle 77"/>
            <p:cNvSpPr>
              <a:spLocks noChangeArrowheads="1"/>
            </p:cNvSpPr>
            <p:nvPr/>
          </p:nvSpPr>
          <p:spPr bwMode="auto">
            <a:xfrm>
              <a:off x="4228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153" name="Group 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3169" name="AutoShape 79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7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3170" name="AutoShape 80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33154" name="Freeform 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155" name="Group 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3167" name="AutoShape 83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3168" name="AutoShape 84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33156" name="Rectangle 85"/>
            <p:cNvSpPr>
              <a:spLocks noChangeArrowheads="1"/>
            </p:cNvSpPr>
            <p:nvPr/>
          </p:nvSpPr>
          <p:spPr bwMode="auto">
            <a:xfrm>
              <a:off x="5251" y="429"/>
              <a:ext cx="66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57" name="Freeform 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58" name="Freeform 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59" name="Oval 88"/>
            <p:cNvSpPr>
              <a:spLocks noChangeArrowheads="1"/>
            </p:cNvSpPr>
            <p:nvPr/>
          </p:nvSpPr>
          <p:spPr bwMode="auto">
            <a:xfrm>
              <a:off x="5515" y="2613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60" name="Freeform 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61" name="AutoShape 90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62" name="AutoShape 91"/>
            <p:cNvSpPr>
              <a:spLocks noChangeArrowheads="1"/>
            </p:cNvSpPr>
            <p:nvPr/>
          </p:nvSpPr>
          <p:spPr bwMode="auto">
            <a:xfrm>
              <a:off x="4206" y="2712"/>
              <a:ext cx="1067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63" name="Oval 92"/>
            <p:cNvSpPr>
              <a:spLocks noChangeArrowheads="1"/>
            </p:cNvSpPr>
            <p:nvPr/>
          </p:nvSpPr>
          <p:spPr bwMode="auto">
            <a:xfrm>
              <a:off x="4311" y="2381"/>
              <a:ext cx="154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64" name="Oval 93"/>
            <p:cNvSpPr>
              <a:spLocks noChangeArrowheads="1"/>
            </p:cNvSpPr>
            <p:nvPr/>
          </p:nvSpPr>
          <p:spPr bwMode="auto">
            <a:xfrm>
              <a:off x="4487" y="2386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3165" name="Oval 94"/>
            <p:cNvSpPr>
              <a:spLocks noChangeArrowheads="1"/>
            </p:cNvSpPr>
            <p:nvPr/>
          </p:nvSpPr>
          <p:spPr bwMode="auto">
            <a:xfrm>
              <a:off x="4663" y="2381"/>
              <a:ext cx="160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66" name="Rectangle 95"/>
            <p:cNvSpPr>
              <a:spLocks noChangeArrowheads="1"/>
            </p:cNvSpPr>
            <p:nvPr/>
          </p:nvSpPr>
          <p:spPr bwMode="auto">
            <a:xfrm>
              <a:off x="5064" y="1834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33140" name="Group 96"/>
          <p:cNvGrpSpPr>
            <a:grpSpLocks/>
          </p:cNvGrpSpPr>
          <p:nvPr/>
        </p:nvGrpSpPr>
        <p:grpSpPr bwMode="auto">
          <a:xfrm>
            <a:off x="1806575" y="1117600"/>
            <a:ext cx="687388" cy="731838"/>
            <a:chOff x="-44" y="1473"/>
            <a:chExt cx="981" cy="1105"/>
          </a:xfrm>
        </p:grpSpPr>
        <p:pic>
          <p:nvPicPr>
            <p:cNvPr id="133141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42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82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5" grpId="0"/>
      <p:bldP spid="502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207963"/>
            <a:ext cx="7772400" cy="92551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Cookies (continued)</a:t>
            </a:r>
          </a:p>
        </p:txBody>
      </p:sp>
      <p:sp>
        <p:nvSpPr>
          <p:cNvPr id="13517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389063"/>
            <a:ext cx="3810000" cy="2641600"/>
          </a:xfrm>
        </p:spPr>
        <p:txBody>
          <a:bodyPr/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what cookies can be used for:</a:t>
            </a:r>
          </a:p>
          <a:p>
            <a:pPr>
              <a:lnSpc>
                <a:spcPct val="75000"/>
              </a:lnSpc>
            </a:pPr>
            <a:r>
              <a:rPr lang="en-US" sz="2400" smtClean="0">
                <a:ea typeface="ＭＳ Ｐゴシック" pitchFamily="34" charset="-128"/>
              </a:rPr>
              <a:t>authorization</a:t>
            </a:r>
          </a:p>
          <a:p>
            <a:pPr>
              <a:lnSpc>
                <a:spcPct val="75000"/>
              </a:lnSpc>
            </a:pPr>
            <a:r>
              <a:rPr lang="en-US" sz="2400" smtClean="0">
                <a:ea typeface="ＭＳ Ｐゴシック" pitchFamily="34" charset="-128"/>
              </a:rPr>
              <a:t>shopping carts</a:t>
            </a:r>
          </a:p>
          <a:p>
            <a:pPr>
              <a:lnSpc>
                <a:spcPct val="75000"/>
              </a:lnSpc>
            </a:pPr>
            <a:r>
              <a:rPr lang="en-US" sz="2400" smtClean="0">
                <a:ea typeface="ＭＳ Ｐゴシック" pitchFamily="34" charset="-128"/>
              </a:rPr>
              <a:t>recommendations</a:t>
            </a:r>
          </a:p>
          <a:p>
            <a:pPr>
              <a:lnSpc>
                <a:spcPct val="75000"/>
              </a:lnSpc>
            </a:pPr>
            <a:r>
              <a:rPr lang="en-US" sz="2400" smtClean="0">
                <a:ea typeface="ＭＳ Ｐゴシック" pitchFamily="34" charset="-128"/>
              </a:rPr>
              <a:t>user session state (Web e-mail)</a:t>
            </a:r>
          </a:p>
        </p:txBody>
      </p:sp>
      <p:sp>
        <p:nvSpPr>
          <p:cNvPr id="135170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61A9DC26-A049-42F9-B73A-96C2B69BBDD4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5169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35171" name="Picture 1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25" y="898525"/>
            <a:ext cx="50276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4" name="Rectangle 13"/>
          <p:cNvSpPr>
            <a:spLocks noChangeArrowheads="1"/>
          </p:cNvSpPr>
          <p:nvPr/>
        </p:nvSpPr>
        <p:spPr bwMode="auto">
          <a:xfrm>
            <a:off x="4911725" y="1411288"/>
            <a:ext cx="3810000" cy="2233612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cookies and privacy: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cookies permit sites to learn a lot about you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you may supply name and e-mail to sites</a:t>
            </a:r>
          </a:p>
        </p:txBody>
      </p:sp>
      <p:sp>
        <p:nvSpPr>
          <p:cNvPr id="135175" name="Text Box 14"/>
          <p:cNvSpPr txBox="1">
            <a:spLocks noChangeArrowheads="1"/>
          </p:cNvSpPr>
          <p:nvPr/>
        </p:nvSpPr>
        <p:spPr bwMode="auto">
          <a:xfrm>
            <a:off x="7321550" y="1177925"/>
            <a:ext cx="8001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aside</a:t>
            </a:r>
          </a:p>
        </p:txBody>
      </p:sp>
      <p:sp>
        <p:nvSpPr>
          <p:cNvPr id="135176" name="Rectangle 15"/>
          <p:cNvSpPr>
            <a:spLocks noChangeArrowheads="1"/>
          </p:cNvSpPr>
          <p:nvPr/>
        </p:nvSpPr>
        <p:spPr bwMode="auto">
          <a:xfrm>
            <a:off x="411163" y="3946525"/>
            <a:ext cx="57023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how to keep </a:t>
            </a:r>
            <a:r>
              <a:rPr lang="ja-JP" altLang="en-US" sz="28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 sz="28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state</a:t>
            </a:r>
            <a:r>
              <a:rPr lang="ja-JP" altLang="en-US" sz="28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”</a:t>
            </a:r>
            <a:r>
              <a:rPr lang="en-US" altLang="ja-JP" sz="28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: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protocol endpoints: maintain state at sender/receiver over multiple transactions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cookies: http messages carry state</a:t>
            </a:r>
          </a:p>
        </p:txBody>
      </p:sp>
    </p:spTree>
    <p:extLst>
      <p:ext uri="{BB962C8B-B14F-4D97-AF65-F5344CB8AC3E}">
        <p14:creationId xmlns:p14="http://schemas.microsoft.com/office/powerpoint/2010/main" val="333992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 + Third Parties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26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 page (from </a:t>
            </a:r>
            <a:r>
              <a:rPr lang="en-US" dirty="0" err="1" smtClean="0"/>
              <a:t>Wired.com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7" descr="Screen Shot 2014-10-03 at 10.30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14" y="2119257"/>
            <a:ext cx="5403417" cy="473874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998355" y="2854499"/>
            <a:ext cx="1047460" cy="497574"/>
          </a:xfrm>
          <a:prstGeom prst="roundRect">
            <a:avLst/>
          </a:prstGeom>
          <a:noFill/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4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7" descr="j0195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15" y="4477795"/>
            <a:ext cx="1795463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Cj042477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17" y="1826800"/>
            <a:ext cx="1214438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55307" y="339135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Wired.com</a:t>
            </a:r>
            <a:endParaRPr lang="en-US" dirty="0"/>
          </a:p>
        </p:txBody>
      </p:sp>
      <p:pic>
        <p:nvPicPr>
          <p:cNvPr id="9" name="Picture 8" descr="MCj042477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8" y="3524296"/>
            <a:ext cx="1214438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forerunnerskishop.com/Portals/0/FullFacebook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24" y="4504347"/>
            <a:ext cx="1156756" cy="43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5617005" y="3325884"/>
            <a:ext cx="1278508" cy="1165367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93109" y="3535389"/>
            <a:ext cx="162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</a:t>
            </a:r>
            <a:r>
              <a:rPr lang="en-US" dirty="0" err="1" smtClean="0"/>
              <a:t>article.html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193" y="4588762"/>
            <a:ext cx="850900" cy="482600"/>
          </a:xfrm>
          <a:prstGeom prst="rect">
            <a:avLst/>
          </a:prstGeom>
        </p:spPr>
      </p:pic>
      <p:pic>
        <p:nvPicPr>
          <p:cNvPr id="6" name="Picture 5" descr="Screen Shot 2014-10-03 at 10.30.3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17" y="2946155"/>
            <a:ext cx="802521" cy="703803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endCxn id="10" idx="3"/>
          </p:cNvCxnSpPr>
          <p:nvPr/>
        </p:nvCxnSpPr>
        <p:spPr>
          <a:xfrm flipH="1" flipV="1">
            <a:off x="2156780" y="4722862"/>
            <a:ext cx="4114888" cy="724256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72195" y="4198457"/>
            <a:ext cx="1997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</a:t>
            </a:r>
            <a:r>
              <a:rPr lang="en-US" dirty="0" err="1" smtClean="0"/>
              <a:t>sharebutton.gif</a:t>
            </a:r>
            <a:endParaRPr lang="en-US" dirty="0" smtClean="0"/>
          </a:p>
          <a:p>
            <a:r>
              <a:rPr lang="en-US" dirty="0" smtClean="0"/>
              <a:t>Cookie: FBCOOKIE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026" y="5564965"/>
            <a:ext cx="6703745" cy="10344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Facebook now knows you visited this Wired article.</a:t>
            </a:r>
          </a:p>
          <a:p>
            <a:pPr algn="ctr"/>
            <a:r>
              <a:rPr lang="en-US" sz="2000" dirty="0" smtClean="0"/>
              <a:t>Works for all pages where ‘like’/’share’ button is embedded!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204773" y="1527274"/>
            <a:ext cx="6703745" cy="10344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And it’s not just Facebook!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940" y="1944949"/>
            <a:ext cx="55372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8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3478E-6 3.28552E-7 L 0.22355 0.25012 " pathEditMode="relative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7004E-6 -2.1888E-6 L 0.59893 0.106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46" y="5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has been going on for a while…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Content Placeholder 4" descr="Screen Shot 2014-10-03 at 10.51.46 A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27" r="-24627"/>
          <a:stretch>
            <a:fillRect/>
          </a:stretch>
        </p:blipFill>
        <p:spPr/>
      </p:pic>
      <p:pic>
        <p:nvPicPr>
          <p:cNvPr id="6" name="Picture 5" descr="Screen Shot 2014-10-03 at 10.50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49" y="1821268"/>
            <a:ext cx="5668360" cy="47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4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recent results (2011)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Content Placeholder 5" descr="Screen Shot 2014-10-03 at 10.59.41 A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3" r="-95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309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01613"/>
            <a:ext cx="7772400" cy="89217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Web and HTTP</a:t>
            </a:r>
          </a:p>
        </p:txBody>
      </p:sp>
      <p:sp>
        <p:nvSpPr>
          <p:cNvPr id="10035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B6A8868F-06B6-4BD5-9C24-93F0FCABF248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360488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i="1" dirty="0" smtClean="0">
                <a:ea typeface="ＭＳ Ｐゴシック" pitchFamily="34" charset="-128"/>
              </a:rPr>
              <a:t>First, a review…</a:t>
            </a:r>
          </a:p>
          <a:p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web page</a:t>
            </a:r>
            <a:r>
              <a:rPr lang="en-US" dirty="0" smtClean="0">
                <a:ea typeface="ＭＳ Ｐゴシック" pitchFamily="34" charset="-128"/>
              </a:rPr>
              <a:t> consists of 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objects</a:t>
            </a:r>
          </a:p>
          <a:p>
            <a:r>
              <a:rPr lang="en-US" dirty="0" smtClean="0">
                <a:ea typeface="ＭＳ Ｐゴシック" pitchFamily="34" charset="-128"/>
              </a:rPr>
              <a:t>object can be HTML file, JPEG image, Java applet, audio file,…</a:t>
            </a:r>
          </a:p>
          <a:p>
            <a:r>
              <a:rPr lang="en-US" dirty="0" smtClean="0">
                <a:ea typeface="ＭＳ Ｐゴシック" pitchFamily="34" charset="-128"/>
              </a:rPr>
              <a:t>web page consists of 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base HTML-file</a:t>
            </a:r>
            <a:r>
              <a:rPr lang="en-US" dirty="0" smtClean="0">
                <a:ea typeface="ＭＳ Ｐゴシック" pitchFamily="34" charset="-128"/>
              </a:rPr>
              <a:t> which includes 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several referenced objects</a:t>
            </a:r>
          </a:p>
          <a:p>
            <a:r>
              <a:rPr lang="en-US" dirty="0" smtClean="0">
                <a:ea typeface="ＭＳ Ｐゴシック" pitchFamily="34" charset="-128"/>
              </a:rPr>
              <a:t>each object is addressable by a 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URL, </a:t>
            </a:r>
            <a:r>
              <a:rPr lang="en-US" dirty="0" smtClean="0">
                <a:ea typeface="ＭＳ Ｐゴシック" pitchFamily="34" charset="-128"/>
              </a:rPr>
              <a:t>e.g.,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grpSp>
        <p:nvGrpSpPr>
          <p:cNvPr id="100357" name="Group 10"/>
          <p:cNvGrpSpPr>
            <a:grpSpLocks/>
          </p:cNvGrpSpPr>
          <p:nvPr/>
        </p:nvGrpSpPr>
        <p:grpSpPr bwMode="auto">
          <a:xfrm>
            <a:off x="1201738" y="5203443"/>
            <a:ext cx="6835775" cy="1144588"/>
            <a:chOff x="788" y="2955"/>
            <a:chExt cx="4306" cy="721"/>
          </a:xfrm>
        </p:grpSpPr>
        <p:sp>
          <p:nvSpPr>
            <p:cNvPr id="100359" name="Text Box 5"/>
            <p:cNvSpPr txBox="1">
              <a:spLocks noChangeArrowheads="1"/>
            </p:cNvSpPr>
            <p:nvPr/>
          </p:nvSpPr>
          <p:spPr bwMode="auto">
            <a:xfrm>
              <a:off x="788" y="2955"/>
              <a:ext cx="41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Courier New" pitchFamily="49" charset="0"/>
                  <a:ea typeface="ＭＳ Ｐゴシック" pitchFamily="34" charset="-128"/>
                </a:rPr>
                <a:t>www.someschool.edu/someDept/pic.gif</a:t>
              </a:r>
            </a:p>
          </p:txBody>
        </p:sp>
        <p:sp>
          <p:nvSpPr>
            <p:cNvPr id="100360" name="AutoShape 6"/>
            <p:cNvSpPr>
              <a:spLocks/>
            </p:cNvSpPr>
            <p:nvPr/>
          </p:nvSpPr>
          <p:spPr bwMode="auto">
            <a:xfrm rot="-54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40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endParaRPr>
            </a:p>
          </p:txBody>
        </p:sp>
        <p:sp>
          <p:nvSpPr>
            <p:cNvPr id="100361" name="AutoShape 7"/>
            <p:cNvSpPr>
              <a:spLocks/>
            </p:cNvSpPr>
            <p:nvPr/>
          </p:nvSpPr>
          <p:spPr bwMode="auto">
            <a:xfrm rot="-54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40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endParaRPr>
            </a:p>
          </p:txBody>
        </p:sp>
        <p:sp>
          <p:nvSpPr>
            <p:cNvPr id="100362" name="Text Box 8"/>
            <p:cNvSpPr txBox="1">
              <a:spLocks noChangeArrowheads="1"/>
            </p:cNvSpPr>
            <p:nvPr/>
          </p:nvSpPr>
          <p:spPr bwMode="auto">
            <a:xfrm>
              <a:off x="1389" y="3388"/>
              <a:ext cx="10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host name</a:t>
              </a:r>
            </a:p>
          </p:txBody>
        </p:sp>
        <p:sp>
          <p:nvSpPr>
            <p:cNvPr id="100363" name="Text Box 9"/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path</a:t>
              </a:r>
              <a:r>
                <a:rPr lang="en-US" sz="240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rPr>
                <a:t> </a:t>
              </a:r>
              <a:r>
                <a:rPr lang="en-US"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name</a:t>
              </a:r>
            </a:p>
          </p:txBody>
        </p:sp>
      </p:grpSp>
      <p:pic>
        <p:nvPicPr>
          <p:cNvPr id="100358" name="Picture 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895350"/>
            <a:ext cx="4113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064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 about it?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Different ad block products (block cookies/connections to third party sites)</a:t>
            </a:r>
          </a:p>
          <a:p>
            <a:pPr lvl="1"/>
            <a:r>
              <a:rPr lang="en-US" dirty="0" err="1" smtClean="0"/>
              <a:t>Ghostery</a:t>
            </a:r>
            <a:r>
              <a:rPr lang="en-US" dirty="0" smtClean="0"/>
              <a:t>, Ad Block etc.</a:t>
            </a:r>
          </a:p>
          <a:p>
            <a:pPr lvl="1"/>
            <a:endParaRPr lang="en-US" dirty="0"/>
          </a:p>
          <a:p>
            <a:r>
              <a:rPr lang="en-US" dirty="0" smtClean="0"/>
              <a:t>Doesn’t completely solve the problem…</a:t>
            </a:r>
          </a:p>
          <a:p>
            <a:pPr lvl="1"/>
            <a:r>
              <a:rPr lang="en-US" dirty="0" smtClean="0"/>
              <a:t>Trackers getting smarter. Use browser features to fingerprint</a:t>
            </a:r>
          </a:p>
          <a:p>
            <a:pPr lvl="1"/>
            <a:r>
              <a:rPr lang="en-US" dirty="0" smtClean="0"/>
              <a:t>E.g., combination of installed extensions/fonts etc. </a:t>
            </a:r>
          </a:p>
          <a:p>
            <a:pPr lvl="2"/>
            <a:r>
              <a:rPr lang="en-US" dirty="0" smtClean="0"/>
              <a:t>Surprisingly unique!</a:t>
            </a:r>
          </a:p>
          <a:p>
            <a:pPr lvl="1"/>
            <a:r>
              <a:rPr lang="en-US" dirty="0" smtClean="0"/>
              <a:t>Optional fun reading: </a:t>
            </a:r>
          </a:p>
          <a:p>
            <a:pPr lvl="1"/>
            <a:r>
              <a:rPr lang="en-US" dirty="0" err="1" smtClean="0"/>
              <a:t>Cookieless</a:t>
            </a:r>
            <a:r>
              <a:rPr lang="en-US" dirty="0" smtClean="0"/>
              <a:t> </a:t>
            </a:r>
            <a:r>
              <a:rPr lang="en-US" dirty="0"/>
              <a:t>monster: http://</a:t>
            </a:r>
            <a:r>
              <a:rPr lang="en-US" dirty="0" err="1"/>
              <a:t>www.securitee.org</a:t>
            </a:r>
            <a:r>
              <a:rPr lang="en-US" dirty="0"/>
              <a:t>/files/cookieless_sp2013.pdf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579" y="2434156"/>
            <a:ext cx="25400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en-US" sz="6000" cap="none" dirty="0" smtClean="0"/>
              <a:t>CSE 390 – Advanced Computer Networks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8" y="3496235"/>
            <a:ext cx="7543001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Lecture 11: Content Delivery Networks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(Over 1 billion served … each day)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Based on slides by D. </a:t>
            </a:r>
            <a:r>
              <a:rPr lang="en-US" dirty="0" err="1" smtClean="0"/>
              <a:t>Choffnes</a:t>
            </a:r>
            <a:r>
              <a:rPr lang="en-US" dirty="0" smtClean="0"/>
              <a:t> @ NEU. Revised Fall 2014 by P. Gill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296633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b="1" dirty="0" smtClean="0"/>
              <a:t>Motivation</a:t>
            </a:r>
            <a:endParaRPr lang="en-US" sz="3400" b="1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CDN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Prominent example: Akamai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1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in today’s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-5" y="1600200"/>
            <a:ext cx="8794468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Most flows are HTTP</a:t>
            </a:r>
          </a:p>
          <a:p>
            <a:pPr lvl="1"/>
            <a:r>
              <a:rPr lang="en-US" dirty="0" smtClean="0"/>
              <a:t>Web is at least 52% of traffic</a:t>
            </a:r>
          </a:p>
          <a:p>
            <a:pPr lvl="1"/>
            <a:r>
              <a:rPr lang="en-US" dirty="0" smtClean="0"/>
              <a:t>Median object size is 2.7K, average is 85K (as of 2007)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HTTP uses TCP, so it will</a:t>
            </a:r>
          </a:p>
          <a:p>
            <a:pPr lvl="1"/>
            <a:r>
              <a:rPr lang="en-US" dirty="0" smtClean="0"/>
              <a:t>Be ACK clocked</a:t>
            </a:r>
          </a:p>
          <a:p>
            <a:pPr lvl="1"/>
            <a:r>
              <a:rPr lang="en-US" dirty="0" smtClean="0"/>
              <a:t>For Web, likely never leave slow start</a:t>
            </a:r>
          </a:p>
          <a:p>
            <a:endParaRPr lang="en-US" dirty="0" smtClean="0"/>
          </a:p>
          <a:p>
            <a:r>
              <a:rPr lang="en-US" dirty="0" smtClean="0"/>
              <a:t>Is the Internet designed for this common case?</a:t>
            </a:r>
          </a:p>
          <a:p>
            <a:pPr lvl="1"/>
            <a:r>
              <a:rPr lang="en-US" dirty="0" smtClean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83547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Serving Web Content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beginning…</a:t>
            </a:r>
          </a:p>
          <a:p>
            <a:pPr lvl="1"/>
            <a:r>
              <a:rPr lang="en-US" dirty="0" smtClean="0"/>
              <a:t>…there was a single server</a:t>
            </a:r>
          </a:p>
          <a:p>
            <a:pPr lvl="1"/>
            <a:r>
              <a:rPr lang="en-US" dirty="0" smtClean="0"/>
              <a:t>Probably located in a closet</a:t>
            </a:r>
          </a:p>
          <a:p>
            <a:pPr lvl="1"/>
            <a:r>
              <a:rPr lang="en-US" dirty="0" smtClean="0"/>
              <a:t>And it probably served blinking text</a:t>
            </a:r>
          </a:p>
          <a:p>
            <a:endParaRPr lang="en-US" dirty="0" smtClean="0"/>
          </a:p>
          <a:p>
            <a:r>
              <a:rPr lang="en-US" dirty="0" smtClean="0"/>
              <a:t>Issues with this model</a:t>
            </a:r>
          </a:p>
          <a:p>
            <a:pPr lvl="1"/>
            <a:r>
              <a:rPr lang="en-US" dirty="0" smtClean="0"/>
              <a:t>Site reliability</a:t>
            </a:r>
          </a:p>
          <a:p>
            <a:pPr lvl="2"/>
            <a:r>
              <a:rPr lang="en-US" dirty="0" smtClean="0"/>
              <a:t>Unplugging cable, hardware failure, natural disaster</a:t>
            </a:r>
          </a:p>
          <a:p>
            <a:pPr lvl="1"/>
            <a:r>
              <a:rPr lang="en-US" dirty="0" smtClean="0"/>
              <a:t>Scalability</a:t>
            </a:r>
          </a:p>
          <a:p>
            <a:pPr lvl="2"/>
            <a:r>
              <a:rPr lang="en-US" dirty="0" smtClean="0"/>
              <a:t>Flash crowds (aka </a:t>
            </a:r>
            <a:r>
              <a:rPr lang="en-US" dirty="0" err="1" smtClean="0"/>
              <a:t>Slashdotting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388" y="1526075"/>
            <a:ext cx="2761611" cy="22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5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Web service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multiple servers</a:t>
            </a:r>
          </a:p>
          <a:p>
            <a:endParaRPr lang="en-US" dirty="0"/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Better scalability</a:t>
            </a:r>
          </a:p>
          <a:p>
            <a:pPr lvl="1"/>
            <a:r>
              <a:rPr lang="en-US" dirty="0" smtClean="0"/>
              <a:t>Better reliability</a:t>
            </a:r>
          </a:p>
          <a:p>
            <a:pPr lvl="1"/>
            <a:endParaRPr lang="en-US" dirty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How do you decide which server to use?</a:t>
            </a:r>
          </a:p>
          <a:p>
            <a:pPr lvl="1"/>
            <a:r>
              <a:rPr lang="en-US" dirty="0" smtClean="0"/>
              <a:t>How to do synchronize state among servers?</a:t>
            </a:r>
          </a:p>
          <a:p>
            <a:pPr lvl="1"/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/>
          <a:srcRect t="8832" b="8832"/>
          <a:stretch>
            <a:fillRect/>
          </a:stretch>
        </p:blipFill>
        <p:spPr>
          <a:xfrm>
            <a:off x="5757188" y="1600200"/>
            <a:ext cx="3234412" cy="18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3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Device that multiplexes requests</a:t>
            </a:r>
            <a:br>
              <a:rPr lang="en-US" dirty="0" smtClean="0"/>
            </a:br>
            <a:r>
              <a:rPr lang="en-US" dirty="0" smtClean="0"/>
              <a:t>across a collection of servers</a:t>
            </a:r>
          </a:p>
          <a:p>
            <a:pPr lvl="1"/>
            <a:r>
              <a:rPr lang="en-US" dirty="0" smtClean="0"/>
              <a:t>All servers share one public IP</a:t>
            </a:r>
            <a:endParaRPr lang="en-US" dirty="0"/>
          </a:p>
          <a:p>
            <a:pPr lvl="1"/>
            <a:r>
              <a:rPr lang="en-US" dirty="0" smtClean="0"/>
              <a:t>Balancer transparently directs requests</a:t>
            </a:r>
            <a:br>
              <a:rPr lang="en-US" dirty="0" smtClean="0"/>
            </a:br>
            <a:r>
              <a:rPr lang="en-US" dirty="0" smtClean="0"/>
              <a:t>to different servers</a:t>
            </a:r>
          </a:p>
          <a:p>
            <a:r>
              <a:rPr lang="en-US" dirty="0" smtClean="0"/>
              <a:t>How should the balancer assign clients to servers?</a:t>
            </a:r>
          </a:p>
          <a:p>
            <a:pPr lvl="1"/>
            <a:r>
              <a:rPr lang="en-US" dirty="0" smtClean="0"/>
              <a:t>Random / round-robin</a:t>
            </a:r>
          </a:p>
          <a:p>
            <a:pPr lvl="2"/>
            <a:r>
              <a:rPr lang="en-US" dirty="0" smtClean="0"/>
              <a:t>When is this a good idea?</a:t>
            </a:r>
          </a:p>
          <a:p>
            <a:pPr lvl="1"/>
            <a:r>
              <a:rPr lang="en-US" dirty="0" smtClean="0"/>
              <a:t>Load-based</a:t>
            </a:r>
          </a:p>
          <a:p>
            <a:pPr lvl="2"/>
            <a:r>
              <a:rPr lang="en-US" dirty="0" smtClean="0"/>
              <a:t>When might this fail?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Scalability (must support traffic for n hosts)</a:t>
            </a:r>
          </a:p>
          <a:p>
            <a:pPr lvl="1"/>
            <a:r>
              <a:rPr lang="en-US" dirty="0" smtClean="0"/>
              <a:t>State (must keep track of previous decisions)</a:t>
            </a:r>
          </a:p>
          <a:p>
            <a:pPr lvl="2"/>
            <a:r>
              <a:rPr lang="en-US" dirty="0" err="1" smtClean="0"/>
              <a:t>RESTful</a:t>
            </a:r>
            <a:r>
              <a:rPr lang="en-US" dirty="0" smtClean="0"/>
              <a:t> APIs reduce this limitation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/>
          <a:srcRect t="8832" b="8832"/>
          <a:stretch>
            <a:fillRect/>
          </a:stretch>
        </p:blipFill>
        <p:spPr>
          <a:xfrm>
            <a:off x="5637658" y="1256553"/>
            <a:ext cx="3234412" cy="18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4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balancing: Are we done?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Allows scaling of hardware independent of IPs</a:t>
            </a:r>
          </a:p>
          <a:p>
            <a:pPr lvl="1"/>
            <a:r>
              <a:rPr lang="en-US" dirty="0" smtClean="0"/>
              <a:t>Relatively easy to maintain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Still a single point of failure</a:t>
            </a:r>
          </a:p>
          <a:p>
            <a:pPr lvl="1"/>
            <a:r>
              <a:rPr lang="en-US" dirty="0" smtClean="0"/>
              <a:t>Location!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934" y="5538693"/>
            <a:ext cx="8463720" cy="811061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3739" y="5685622"/>
            <a:ext cx="8315533" cy="685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Where do we place the load balancer for Wikipedia?</a:t>
            </a:r>
          </a:p>
        </p:txBody>
      </p:sp>
    </p:spTree>
    <p:extLst>
      <p:ext uri="{BB962C8B-B14F-4D97-AF65-F5344CB8AC3E}">
        <p14:creationId xmlns:p14="http://schemas.microsoft.com/office/powerpoint/2010/main" val="388614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Popping up: HTTP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For Web pages </a:t>
            </a:r>
          </a:p>
          <a:p>
            <a:pPr lvl="1"/>
            <a:r>
              <a:rPr lang="en-US" dirty="0"/>
              <a:t>RTT matters </a:t>
            </a:r>
            <a:r>
              <a:rPr lang="en-US" dirty="0" smtClean="0"/>
              <a:t>most</a:t>
            </a:r>
          </a:p>
          <a:p>
            <a:pPr lvl="1"/>
            <a:r>
              <a:rPr lang="en-US" dirty="0" smtClean="0"/>
              <a:t>Where should the server go?</a:t>
            </a:r>
            <a:endParaRPr lang="en-US" dirty="0"/>
          </a:p>
          <a:p>
            <a:r>
              <a:rPr lang="en-US" dirty="0"/>
              <a:t>For video</a:t>
            </a:r>
          </a:p>
          <a:p>
            <a:pPr lvl="1"/>
            <a:r>
              <a:rPr lang="en-US" dirty="0"/>
              <a:t>Available bandwidth matters most</a:t>
            </a:r>
          </a:p>
          <a:p>
            <a:pPr lvl="1"/>
            <a:r>
              <a:rPr lang="en-US" dirty="0" smtClean="0"/>
              <a:t>Where should the server go?</a:t>
            </a:r>
          </a:p>
          <a:p>
            <a:pPr lvl="1"/>
            <a:endParaRPr lang="en-US" dirty="0"/>
          </a:p>
          <a:p>
            <a:r>
              <a:rPr lang="en-US" dirty="0" smtClean="0"/>
              <a:t>Is there one location that is best for everyone?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7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placement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7243" b="7243"/>
          <a:stretch>
            <a:fillRect/>
          </a:stretch>
        </p:blipFill>
        <p:spPr/>
      </p:pic>
      <p:pic>
        <p:nvPicPr>
          <p:cNvPr id="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395" y="2774866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58" r="9793" b="21722"/>
          <a:stretch/>
        </p:blipFill>
        <p:spPr>
          <a:xfrm>
            <a:off x="7482052" y="3012966"/>
            <a:ext cx="610914" cy="678510"/>
          </a:xfrm>
          <a:prstGeom prst="rect">
            <a:avLst/>
          </a:prstGeom>
        </p:spPr>
      </p:pic>
      <p:pic>
        <p:nvPicPr>
          <p:cNvPr id="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26" y="3268852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8" y="3403735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77" y="1450563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505" y="5295597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413" y="4414344"/>
            <a:ext cx="2878521" cy="2302817"/>
          </a:xfrm>
          <a:prstGeom prst="rect">
            <a:avLst/>
          </a:prstGeom>
        </p:spPr>
      </p:pic>
      <p:pic>
        <p:nvPicPr>
          <p:cNvPr id="1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49" y="5587998"/>
            <a:ext cx="416197" cy="4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97" y="5179846"/>
            <a:ext cx="416197" cy="4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604" y="6085487"/>
            <a:ext cx="416197" cy="4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570" y="4745418"/>
            <a:ext cx="416197" cy="4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14" y="5726384"/>
            <a:ext cx="416197" cy="4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75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3908 0.07407 " pathEditMode="relative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795337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HTTP overview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0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489075"/>
            <a:ext cx="3810000" cy="4648200"/>
          </a:xfrm>
        </p:spPr>
        <p:txBody>
          <a:bodyPr/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CC0000"/>
                </a:solidFill>
                <a:ea typeface="ＭＳ Ｐゴシック" pitchFamily="34" charset="-128"/>
              </a:rPr>
              <a:t>HTTP: hypertext transfer protocol</a:t>
            </a:r>
          </a:p>
          <a:p>
            <a:pPr>
              <a:lnSpc>
                <a:spcPct val="75000"/>
              </a:lnSpc>
            </a:pPr>
            <a:r>
              <a:rPr lang="en-US" sz="2400" dirty="0" smtClean="0">
                <a:ea typeface="ＭＳ Ｐゴシック" pitchFamily="34" charset="-128"/>
              </a:rPr>
              <a:t>Web</a:t>
            </a:r>
            <a:r>
              <a:rPr lang="ja-JP" altLang="en-US" sz="2400" dirty="0" smtClean="0">
                <a:ea typeface="ＭＳ Ｐゴシック" pitchFamily="34" charset="-128"/>
              </a:rPr>
              <a:t>’</a:t>
            </a:r>
            <a:r>
              <a:rPr lang="en-US" altLang="ja-JP" sz="2400" dirty="0" smtClean="0">
                <a:ea typeface="ＭＳ Ｐゴシック" pitchFamily="34" charset="-128"/>
              </a:rPr>
              <a:t>s application layer protocol</a:t>
            </a:r>
          </a:p>
          <a:p>
            <a:pPr>
              <a:lnSpc>
                <a:spcPct val="75000"/>
              </a:lnSpc>
            </a:pPr>
            <a:r>
              <a:rPr lang="en-US" sz="2400" dirty="0" smtClean="0">
                <a:ea typeface="ＭＳ Ｐゴシック" pitchFamily="34" charset="-128"/>
              </a:rPr>
              <a:t>client/server model</a:t>
            </a:r>
          </a:p>
          <a:p>
            <a:pPr lvl="1">
              <a:lnSpc>
                <a:spcPct val="75000"/>
              </a:lnSpc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client</a:t>
            </a:r>
            <a:r>
              <a:rPr lang="en-US" i="1" dirty="0" smtClean="0">
                <a:solidFill>
                  <a:srgbClr val="FF0000"/>
                </a:solidFill>
                <a:ea typeface="ＭＳ Ｐゴシック" pitchFamily="34" charset="-128"/>
              </a:rPr>
              <a:t>:</a:t>
            </a:r>
            <a:r>
              <a:rPr lang="en-US" dirty="0" smtClean="0">
                <a:ea typeface="ＭＳ Ｐゴシック" pitchFamily="34" charset="-128"/>
              </a:rPr>
              <a:t> browser that requests, receives, (using HTTP protocol) and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displays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Web objects </a:t>
            </a:r>
          </a:p>
          <a:p>
            <a:pPr lvl="1">
              <a:lnSpc>
                <a:spcPct val="75000"/>
              </a:lnSpc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server:</a:t>
            </a:r>
            <a:r>
              <a:rPr lang="en-US" dirty="0" smtClean="0">
                <a:ea typeface="ＭＳ Ｐゴシック" pitchFamily="34" charset="-128"/>
              </a:rPr>
              <a:t> Web server sends (using HTTP protocol) objects in response to requests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102402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E2D134CE-B7CE-4D71-8E8E-E320F22EF27D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401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02405" name="Text Box 7"/>
          <p:cNvSpPr txBox="1">
            <a:spLocks noChangeArrowheads="1"/>
          </p:cNvSpPr>
          <p:nvPr/>
        </p:nvSpPr>
        <p:spPr bwMode="auto">
          <a:xfrm>
            <a:off x="4565650" y="2455863"/>
            <a:ext cx="1584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PC running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Firefox browser</a:t>
            </a: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2406" name="Text Box 9"/>
          <p:cNvSpPr txBox="1">
            <a:spLocks noChangeArrowheads="1"/>
          </p:cNvSpPr>
          <p:nvPr/>
        </p:nvSpPr>
        <p:spPr bwMode="auto">
          <a:xfrm>
            <a:off x="7508875" y="3836988"/>
            <a:ext cx="1346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server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running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Apache Web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server</a:t>
            </a: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2407" name="Text Box 23"/>
          <p:cNvSpPr txBox="1">
            <a:spLocks noChangeArrowheads="1"/>
          </p:cNvSpPr>
          <p:nvPr/>
        </p:nvSpPr>
        <p:spPr bwMode="auto">
          <a:xfrm>
            <a:off x="4819650" y="5218113"/>
            <a:ext cx="1525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iphone running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Safari browser</a:t>
            </a: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778500" y="2136775"/>
            <a:ext cx="2101850" cy="946150"/>
            <a:chOff x="3640" y="1346"/>
            <a:chExt cx="1324" cy="596"/>
          </a:xfrm>
        </p:grpSpPr>
        <p:sp>
          <p:nvSpPr>
            <p:cNvPr id="102456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57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CC0000"/>
                  </a:solidFill>
                  <a:latin typeface="Arial" pitchFamily="34" charset="0"/>
                  <a:ea typeface="ＭＳ Ｐゴシック" pitchFamily="34" charset="-128"/>
                </a:rPr>
                <a:t>HTTP request</a:t>
              </a:r>
              <a:endParaRPr lang="en-US" sz="24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889625" y="2344738"/>
            <a:ext cx="1971675" cy="904875"/>
            <a:chOff x="4141" y="394"/>
            <a:chExt cx="1242" cy="570"/>
          </a:xfrm>
        </p:grpSpPr>
        <p:sp>
          <p:nvSpPr>
            <p:cNvPr id="102454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55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CC0000"/>
                  </a:solidFill>
                  <a:latin typeface="Arial" pitchFamily="34" charset="0"/>
                  <a:ea typeface="ＭＳ Ｐゴシック" pitchFamily="34" charset="-128"/>
                </a:rPr>
                <a:t>HTTP response</a:t>
              </a:r>
              <a:endParaRPr lang="en-US" sz="24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102410" name="Picture 3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3" y="919163"/>
            <a:ext cx="36560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7"/>
          <p:cNvGrpSpPr>
            <a:grpSpLocks/>
          </p:cNvGrpSpPr>
          <p:nvPr/>
        </p:nvGrpSpPr>
        <p:grpSpPr bwMode="auto">
          <a:xfrm rot="-3183056">
            <a:off x="5754688" y="3630613"/>
            <a:ext cx="2101850" cy="946150"/>
            <a:chOff x="3640" y="1346"/>
            <a:chExt cx="1324" cy="596"/>
          </a:xfrm>
        </p:grpSpPr>
        <p:sp>
          <p:nvSpPr>
            <p:cNvPr id="102452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53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CC0000"/>
                  </a:solidFill>
                  <a:latin typeface="Arial" pitchFamily="34" charset="0"/>
                  <a:ea typeface="ＭＳ Ｐゴシック" pitchFamily="34" charset="-128"/>
                </a:rPr>
                <a:t>HTTP request</a:t>
              </a:r>
              <a:endParaRPr lang="en-US" sz="24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-3264937">
            <a:off x="5800725" y="3870325"/>
            <a:ext cx="1971675" cy="904875"/>
            <a:chOff x="4141" y="394"/>
            <a:chExt cx="1242" cy="570"/>
          </a:xfrm>
        </p:grpSpPr>
        <p:sp>
          <p:nvSpPr>
            <p:cNvPr id="102450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51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CC0000"/>
                  </a:solidFill>
                  <a:latin typeface="Arial" pitchFamily="34" charset="0"/>
                  <a:ea typeface="ＭＳ Ｐゴシック" pitchFamily="34" charset="-128"/>
                </a:rPr>
                <a:t>HTTP response</a:t>
              </a:r>
              <a:endParaRPr lang="en-US" sz="24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102413" name="Picture 43" descr="iphone_stylized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286250"/>
            <a:ext cx="38258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14" name="Group 44"/>
          <p:cNvGrpSpPr>
            <a:grpSpLocks/>
          </p:cNvGrpSpPr>
          <p:nvPr/>
        </p:nvGrpSpPr>
        <p:grpSpPr bwMode="auto">
          <a:xfrm>
            <a:off x="4757738" y="1468438"/>
            <a:ext cx="1066800" cy="1079500"/>
            <a:chOff x="-44" y="1473"/>
            <a:chExt cx="981" cy="1105"/>
          </a:xfrm>
        </p:grpSpPr>
        <p:pic>
          <p:nvPicPr>
            <p:cNvPr id="10244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4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02415" name="Group 47"/>
          <p:cNvGrpSpPr>
            <a:grpSpLocks/>
          </p:cNvGrpSpPr>
          <p:nvPr/>
        </p:nvGrpSpPr>
        <p:grpSpPr bwMode="auto">
          <a:xfrm>
            <a:off x="7878763" y="2633663"/>
            <a:ext cx="695325" cy="1282700"/>
            <a:chOff x="4140" y="429"/>
            <a:chExt cx="1425" cy="2396"/>
          </a:xfrm>
        </p:grpSpPr>
        <p:sp>
          <p:nvSpPr>
            <p:cNvPr id="102416" name="Freeform 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17" name="Rectangle 49"/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18" name="Freeform 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19" name="Freeform 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20" name="Rectangle 52"/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02421" name="Group 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2446" name="AutoShape 54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2447" name="AutoShape 55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02422" name="Rectangle 56"/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02423" name="Group 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2444" name="AutoShape 58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2445" name="AutoShape 59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02424" name="Rectangle 60"/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25" name="Rectangle 61"/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02426" name="Group 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2442" name="AutoShape 6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2443" name="AutoShape 64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02427" name="Freeform 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02428" name="Group 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2440" name="AutoShape 6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2441" name="AutoShape 68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02429" name="Rectangle 69"/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0" name="Freeform 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1" name="Freeform 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2" name="Oval 72"/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3" name="Freeform 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4" name="AutoShape 74"/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5" name="AutoShape 75"/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6" name="Oval 76"/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7" name="Oval 77"/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2438" name="Oval 78"/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9" name="Rectangle 79"/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326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speed matters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Impact on user experience</a:t>
            </a:r>
          </a:p>
          <a:p>
            <a:pPr lvl="1"/>
            <a:r>
              <a:rPr lang="en-US" dirty="0" smtClean="0"/>
              <a:t>Users navigating away from pages</a:t>
            </a:r>
          </a:p>
          <a:p>
            <a:pPr lvl="1"/>
            <a:r>
              <a:rPr lang="en-US" dirty="0" smtClean="0"/>
              <a:t>Video startup delay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178" y="2602184"/>
            <a:ext cx="5139420" cy="403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8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speed matters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6336718" cy="5105400"/>
          </a:xfrm>
        </p:spPr>
        <p:txBody>
          <a:bodyPr/>
          <a:lstStyle/>
          <a:p>
            <a:r>
              <a:rPr lang="en-US" dirty="0" smtClean="0"/>
              <a:t>Impact on user experience</a:t>
            </a:r>
          </a:p>
          <a:p>
            <a:pPr lvl="1"/>
            <a:r>
              <a:rPr lang="en-US" dirty="0" smtClean="0"/>
              <a:t>Users navigating away from pages</a:t>
            </a:r>
          </a:p>
          <a:p>
            <a:pPr lvl="1"/>
            <a:r>
              <a:rPr lang="en-US" dirty="0" smtClean="0"/>
              <a:t>Video startup delay</a:t>
            </a:r>
          </a:p>
          <a:p>
            <a:r>
              <a:rPr lang="en-US" dirty="0" smtClean="0"/>
              <a:t>Impact on revenue</a:t>
            </a:r>
          </a:p>
          <a:p>
            <a:pPr lvl="1"/>
            <a:r>
              <a:rPr lang="en-US" dirty="0" smtClean="0"/>
              <a:t>Amazon: </a:t>
            </a:r>
            <a:r>
              <a:rPr lang="en-US" dirty="0"/>
              <a:t>increased revenue 1% for every </a:t>
            </a:r>
            <a:r>
              <a:rPr lang="en-US" dirty="0" smtClean="0"/>
              <a:t>100ms reduction </a:t>
            </a:r>
            <a:r>
              <a:rPr lang="en-US" dirty="0"/>
              <a:t>in </a:t>
            </a:r>
            <a:r>
              <a:rPr lang="en-US" dirty="0" smtClean="0"/>
              <a:t>page load time (PLT)</a:t>
            </a:r>
            <a:endParaRPr lang="en-US" dirty="0" smtClean="0"/>
          </a:p>
          <a:p>
            <a:pPr lvl="1"/>
            <a:r>
              <a:rPr lang="en-US" dirty="0" smtClean="0"/>
              <a:t>Shopzilla</a:t>
            </a:r>
            <a:r>
              <a:rPr lang="en-US" dirty="0"/>
              <a:t>:</a:t>
            </a:r>
            <a:r>
              <a:rPr lang="en-US" dirty="0" smtClean="0"/>
              <a:t>12</a:t>
            </a:r>
            <a:r>
              <a:rPr lang="en-US" dirty="0"/>
              <a:t>% increase in revenue by reducing PLT from 6 </a:t>
            </a:r>
            <a:r>
              <a:rPr lang="en-US" dirty="0" smtClean="0"/>
              <a:t>seconds </a:t>
            </a:r>
            <a:r>
              <a:rPr lang="en-US" dirty="0"/>
              <a:t>to 1.2 seconds </a:t>
            </a:r>
          </a:p>
          <a:p>
            <a:r>
              <a:rPr lang="en-US" dirty="0" smtClean="0"/>
              <a:t>Ping from BOS to LAX: ~100ms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502" y="3529588"/>
            <a:ext cx="2463992" cy="246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3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Strawman</a:t>
            </a:r>
            <a:r>
              <a:rPr lang="en-US" dirty="0" smtClean="0"/>
              <a:t> solution: Web caches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ISP uses a </a:t>
            </a:r>
            <a:r>
              <a:rPr lang="en-US" dirty="0" err="1" smtClean="0"/>
              <a:t>middlebox</a:t>
            </a:r>
            <a:r>
              <a:rPr lang="en-US" dirty="0" smtClean="0"/>
              <a:t> that caches Web content</a:t>
            </a:r>
          </a:p>
          <a:p>
            <a:pPr lvl="1"/>
            <a:r>
              <a:rPr lang="en-US" dirty="0" smtClean="0"/>
              <a:t>Better performance – content is closer to users</a:t>
            </a:r>
          </a:p>
          <a:p>
            <a:pPr lvl="1"/>
            <a:r>
              <a:rPr lang="en-US" dirty="0" smtClean="0"/>
              <a:t>Lower cost – content traverses network boundary once</a:t>
            </a:r>
          </a:p>
          <a:p>
            <a:pPr lvl="1"/>
            <a:r>
              <a:rPr lang="en-US" dirty="0" smtClean="0"/>
              <a:t>Does this solve the problem?</a:t>
            </a:r>
          </a:p>
          <a:p>
            <a:pPr lvl="1"/>
            <a:endParaRPr lang="en-US" dirty="0"/>
          </a:p>
          <a:p>
            <a:r>
              <a:rPr lang="en-US" dirty="0" smtClean="0"/>
              <a:t>No!</a:t>
            </a:r>
          </a:p>
          <a:p>
            <a:pPr lvl="1"/>
            <a:r>
              <a:rPr lang="en-US" dirty="0" smtClean="0"/>
              <a:t>Size of all Web content is too </a:t>
            </a:r>
            <a:r>
              <a:rPr lang="en-US" dirty="0" smtClean="0"/>
              <a:t>large </a:t>
            </a:r>
            <a:r>
              <a:rPr lang="en-US" dirty="0" smtClean="0">
                <a:sym typeface="Wingdings"/>
              </a:rPr>
              <a:t></a:t>
            </a:r>
            <a:endParaRPr lang="en-US" dirty="0" smtClean="0"/>
          </a:p>
          <a:p>
            <a:pPr lvl="1"/>
            <a:r>
              <a:rPr lang="en-US" dirty="0" smtClean="0"/>
              <a:t>Web </a:t>
            </a:r>
            <a:r>
              <a:rPr lang="en-US" dirty="0" smtClean="0"/>
              <a:t>content is </a:t>
            </a:r>
            <a:r>
              <a:rPr lang="en-US" b="1" dirty="0" smtClean="0"/>
              <a:t>dynamic </a:t>
            </a:r>
            <a:r>
              <a:rPr lang="en-US" dirty="0" smtClean="0"/>
              <a:t>and </a:t>
            </a:r>
            <a:r>
              <a:rPr lang="en-US" b="1" dirty="0" smtClean="0"/>
              <a:t>customized</a:t>
            </a:r>
            <a:endParaRPr lang="en-US" dirty="0" smtClean="0"/>
          </a:p>
          <a:p>
            <a:pPr lvl="2"/>
            <a:r>
              <a:rPr lang="en-US" dirty="0" smtClean="0"/>
              <a:t>Can’t cache banking content</a:t>
            </a:r>
          </a:p>
          <a:p>
            <a:pPr lvl="2"/>
            <a:r>
              <a:rPr lang="en-US" dirty="0" smtClean="0"/>
              <a:t>What does it mean to cache search results?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2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296633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Motivation</a:t>
            </a:r>
            <a:endParaRPr lang="en-US" sz="3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b="1" dirty="0" smtClean="0"/>
              <a:t>CDN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Prominent example: Akamai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CDN?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02156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Content Delivery Network</a:t>
            </a:r>
          </a:p>
          <a:p>
            <a:pPr lvl="1"/>
            <a:r>
              <a:rPr lang="en-US" dirty="0" smtClean="0"/>
              <a:t>Also sometimes called Content Distribution Network</a:t>
            </a:r>
          </a:p>
          <a:p>
            <a:pPr lvl="1"/>
            <a:r>
              <a:rPr lang="en-US" dirty="0" smtClean="0"/>
              <a:t>At least half of the world’s bits are delivered by a CDN</a:t>
            </a:r>
          </a:p>
          <a:p>
            <a:pPr lvl="2"/>
            <a:r>
              <a:rPr lang="en-US" dirty="0" smtClean="0"/>
              <a:t>Probably closer to 80/90%</a:t>
            </a:r>
          </a:p>
          <a:p>
            <a:pPr lvl="2"/>
            <a:endParaRPr lang="en-US" dirty="0"/>
          </a:p>
          <a:p>
            <a:r>
              <a:rPr lang="en-US" dirty="0" smtClean="0"/>
              <a:t>Primary Goals</a:t>
            </a:r>
          </a:p>
          <a:p>
            <a:pPr lvl="1"/>
            <a:r>
              <a:rPr lang="en-US" dirty="0" smtClean="0"/>
              <a:t>Create replicas of content throughout the Internet</a:t>
            </a:r>
          </a:p>
          <a:p>
            <a:pPr lvl="1"/>
            <a:r>
              <a:rPr lang="en-US" dirty="0" smtClean="0"/>
              <a:t>Ensure that replicas are always available</a:t>
            </a:r>
          </a:p>
          <a:p>
            <a:pPr lvl="1"/>
            <a:r>
              <a:rPr lang="en-US" dirty="0" smtClean="0"/>
              <a:t>Directly clients to replicas that will give good performance</a:t>
            </a:r>
          </a:p>
        </p:txBody>
      </p:sp>
    </p:spTree>
    <p:extLst>
      <p:ext uri="{BB962C8B-B14F-4D97-AF65-F5344CB8AC3E}">
        <p14:creationId xmlns:p14="http://schemas.microsoft.com/office/powerpoint/2010/main" val="36382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Components of a CDN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Distributed servers</a:t>
            </a:r>
          </a:p>
          <a:p>
            <a:pPr lvl="1"/>
            <a:r>
              <a:rPr lang="en-US" dirty="0" smtClean="0"/>
              <a:t>Usually located inside of other ISPs</a:t>
            </a:r>
          </a:p>
          <a:p>
            <a:pPr lvl="1"/>
            <a:r>
              <a:rPr lang="en-US" dirty="0" smtClean="0"/>
              <a:t>Often located in IXPs (coming up next)</a:t>
            </a:r>
          </a:p>
          <a:p>
            <a:r>
              <a:rPr lang="en-US" dirty="0" smtClean="0"/>
              <a:t>High-speed network connecting them</a:t>
            </a:r>
          </a:p>
          <a:p>
            <a:r>
              <a:rPr lang="en-US" dirty="0" smtClean="0"/>
              <a:t>Clients (eyeballs)</a:t>
            </a:r>
          </a:p>
          <a:p>
            <a:pPr lvl="1"/>
            <a:r>
              <a:rPr lang="en-US" dirty="0" smtClean="0"/>
              <a:t>Can be located anywhere in the world</a:t>
            </a:r>
          </a:p>
          <a:p>
            <a:pPr lvl="1"/>
            <a:r>
              <a:rPr lang="en-US" dirty="0" smtClean="0"/>
              <a:t>They want fast Web performance</a:t>
            </a:r>
          </a:p>
          <a:p>
            <a:r>
              <a:rPr lang="en-US" dirty="0" smtClean="0"/>
              <a:t>Glue</a:t>
            </a:r>
          </a:p>
          <a:p>
            <a:pPr lvl="1"/>
            <a:r>
              <a:rPr lang="en-US" dirty="0" smtClean="0"/>
              <a:t>Something that binds clients to “nearby” replica servers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1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CDNs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Akamai</a:t>
            </a:r>
          </a:p>
          <a:p>
            <a:pPr lvl="1"/>
            <a:r>
              <a:rPr lang="en-US" dirty="0"/>
              <a:t>147K+ servers, 1200+ networks, 650+ cities, 92 countries</a:t>
            </a:r>
          </a:p>
          <a:p>
            <a:r>
              <a:rPr lang="en-US" dirty="0" smtClean="0"/>
              <a:t>Limelight</a:t>
            </a:r>
          </a:p>
          <a:p>
            <a:pPr lvl="1"/>
            <a:r>
              <a:rPr lang="en-US" dirty="0" smtClean="0"/>
              <a:t>Well provisioned delivery </a:t>
            </a:r>
            <a:r>
              <a:rPr lang="en-US" dirty="0"/>
              <a:t>centers, </a:t>
            </a:r>
            <a:r>
              <a:rPr lang="en-US" dirty="0" smtClean="0"/>
              <a:t>interconnected </a:t>
            </a:r>
            <a:r>
              <a:rPr lang="en-US" dirty="0"/>
              <a:t>via a private fiber-optic </a:t>
            </a:r>
            <a:r>
              <a:rPr lang="en-US" dirty="0" smtClean="0"/>
              <a:t>connected to 700+ access networks </a:t>
            </a:r>
            <a:endParaRPr lang="en-US" dirty="0"/>
          </a:p>
          <a:p>
            <a:r>
              <a:rPr lang="en-US" dirty="0" err="1" smtClean="0"/>
              <a:t>Edgecast</a:t>
            </a:r>
            <a:endParaRPr lang="en-US" dirty="0" smtClean="0"/>
          </a:p>
          <a:p>
            <a:pPr lvl="1"/>
            <a:r>
              <a:rPr lang="en-US" dirty="0" smtClean="0"/>
              <a:t>30+ </a:t>
            </a:r>
            <a:r>
              <a:rPr lang="en-US" dirty="0" err="1" smtClean="0"/>
              <a:t>PoPs</a:t>
            </a:r>
            <a:r>
              <a:rPr lang="en-US" dirty="0" smtClean="0"/>
              <a:t>, 5 continents, 2000+ direct connections</a:t>
            </a:r>
            <a:endParaRPr lang="en-US" dirty="0"/>
          </a:p>
          <a:p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Google, Facebook, AWS, AT&amp;T, Level3, Brokers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6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 CDN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Servers are deployed in clusters for reliability</a:t>
            </a:r>
          </a:p>
          <a:p>
            <a:pPr lvl="1"/>
            <a:r>
              <a:rPr lang="en-US" dirty="0" smtClean="0"/>
              <a:t>Some may be offline</a:t>
            </a:r>
          </a:p>
          <a:p>
            <a:pPr lvl="2"/>
            <a:r>
              <a:rPr lang="en-US" dirty="0" smtClean="0"/>
              <a:t>Could be due to failure</a:t>
            </a:r>
          </a:p>
          <a:p>
            <a:pPr lvl="2"/>
            <a:r>
              <a:rPr lang="en-US" dirty="0" smtClean="0"/>
              <a:t>Also could be “suspended” (e.g., to save power or for upgrade)</a:t>
            </a:r>
          </a:p>
          <a:p>
            <a:r>
              <a:rPr lang="en-US" dirty="0" smtClean="0"/>
              <a:t>Could be multiple clusters per location (e.g., in multiple racks)</a:t>
            </a:r>
          </a:p>
          <a:p>
            <a:r>
              <a:rPr lang="en-US" dirty="0" smtClean="0"/>
              <a:t>Server locations</a:t>
            </a:r>
          </a:p>
          <a:p>
            <a:pPr lvl="1"/>
            <a:r>
              <a:rPr lang="en-US" dirty="0" smtClean="0"/>
              <a:t>Well-connected points of presence (</a:t>
            </a:r>
            <a:r>
              <a:rPr lang="en-US" dirty="0" err="1" smtClean="0"/>
              <a:t>PoPs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Inside of ISPs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809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clients to servers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CDNs need a way to send clients to the “best” server</a:t>
            </a:r>
          </a:p>
          <a:p>
            <a:pPr lvl="1"/>
            <a:r>
              <a:rPr lang="en-US" dirty="0" smtClean="0"/>
              <a:t>The best server can change over time</a:t>
            </a:r>
          </a:p>
          <a:p>
            <a:pPr lvl="1"/>
            <a:r>
              <a:rPr lang="en-US" dirty="0" smtClean="0"/>
              <a:t>And this depends on client location, network conditions, server load, …</a:t>
            </a:r>
          </a:p>
          <a:p>
            <a:pPr lvl="1"/>
            <a:r>
              <a:rPr lang="en-US" dirty="0" smtClean="0"/>
              <a:t>What existing technology can we use for this?</a:t>
            </a:r>
          </a:p>
          <a:p>
            <a:endParaRPr lang="en-US" dirty="0" smtClean="0"/>
          </a:p>
          <a:p>
            <a:r>
              <a:rPr lang="en-US" dirty="0" smtClean="0"/>
              <a:t>DNS-based redirection</a:t>
            </a:r>
          </a:p>
          <a:p>
            <a:pPr lvl="1"/>
            <a:r>
              <a:rPr lang="en-US" dirty="0" smtClean="0"/>
              <a:t>Clients request </a:t>
            </a:r>
            <a:r>
              <a:rPr lang="en-US" dirty="0" smtClean="0">
                <a:hlinkClick r:id="rId2"/>
              </a:rPr>
              <a:t>www.foo.com</a:t>
            </a:r>
            <a:endParaRPr lang="en-US" dirty="0" smtClean="0"/>
          </a:p>
          <a:p>
            <a:pPr lvl="1"/>
            <a:r>
              <a:rPr lang="en-US" dirty="0" smtClean="0"/>
              <a:t>DNS server directs client to one or more IPs based on request IP</a:t>
            </a:r>
          </a:p>
          <a:p>
            <a:pPr lvl="1"/>
            <a:r>
              <a:rPr lang="en-US" dirty="0" smtClean="0"/>
              <a:t>Use short TTL to limit the effect of caching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6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 redirection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err="1">
                <a:latin typeface="Courier New"/>
                <a:cs typeface="Courier New"/>
              </a:rPr>
              <a:t>choffnes</a:t>
            </a:r>
            <a:r>
              <a:rPr lang="en-US" sz="1200" dirty="0">
                <a:latin typeface="Courier New"/>
                <a:cs typeface="Courier New"/>
              </a:rPr>
              <a:t>$ dig </a:t>
            </a:r>
            <a:r>
              <a:rPr lang="en-US" sz="1200" dirty="0" err="1">
                <a:latin typeface="Courier New"/>
                <a:cs typeface="Courier New"/>
              </a:rPr>
              <a:t>www.fox.com</a:t>
            </a:r>
            <a:endParaRPr lang="en-US" sz="12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2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pl-PL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pl-PL" sz="1200" dirty="0">
                <a:latin typeface="Courier New"/>
                <a:cs typeface="Courier New"/>
              </a:rPr>
              <a:t>;; ANSWER SECTION:</a:t>
            </a:r>
          </a:p>
          <a:p>
            <a:pPr marL="0" indent="0">
              <a:buNone/>
            </a:pPr>
            <a:r>
              <a:rPr lang="pl-PL" sz="1200" dirty="0" err="1">
                <a:latin typeface="Courier New"/>
                <a:cs typeface="Courier New"/>
              </a:rPr>
              <a:t>www.fox.com</a:t>
            </a:r>
            <a:r>
              <a:rPr lang="pl-PL" sz="1200" dirty="0">
                <a:latin typeface="Courier New"/>
                <a:cs typeface="Courier New"/>
              </a:rPr>
              <a:t>.		510	IN	CNAME	</a:t>
            </a:r>
            <a:r>
              <a:rPr lang="pl-PL" sz="1200" dirty="0" err="1">
                <a:latin typeface="Courier New"/>
                <a:cs typeface="Courier New"/>
              </a:rPr>
              <a:t>www.fox-rma.com.edgesuite.net</a:t>
            </a:r>
            <a:r>
              <a:rPr lang="pl-PL" sz="1200" dirty="0">
                <a:latin typeface="Courier New"/>
                <a:cs typeface="Courier New"/>
              </a:rPr>
              <a:t>.</a:t>
            </a:r>
          </a:p>
          <a:p>
            <a:pPr marL="0" indent="0">
              <a:buNone/>
            </a:pPr>
            <a:r>
              <a:rPr lang="pl-PL" sz="1200" dirty="0" err="1">
                <a:latin typeface="Courier New"/>
                <a:cs typeface="Courier New"/>
              </a:rPr>
              <a:t>www.fox-rma.com.edgesuite.net</a:t>
            </a:r>
            <a:r>
              <a:rPr lang="pl-PL" sz="1200" dirty="0">
                <a:latin typeface="Courier New"/>
                <a:cs typeface="Courier New"/>
              </a:rPr>
              <a:t>. 5139 IN	CNAME	a2047.w7.akamai.net.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23.62.96.128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23.62.96.144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23.62.96.193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23.62.96.162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23.62.96.185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23.62.96.154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23.62.96.169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23.62.96.152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23.62.96.186</a:t>
            </a:r>
          </a:p>
          <a:p>
            <a:pPr marL="0" indent="0">
              <a:buNone/>
            </a:pPr>
            <a:endParaRPr lang="hr-HR" sz="12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2824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47663"/>
            <a:ext cx="7772400" cy="795337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HTTP overview (continued)</a:t>
            </a:r>
          </a:p>
        </p:txBody>
      </p:sp>
      <p:sp>
        <p:nvSpPr>
          <p:cNvPr id="1044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44513" y="1511300"/>
            <a:ext cx="3971925" cy="4648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uses TCP:</a:t>
            </a:r>
          </a:p>
          <a:p>
            <a:r>
              <a:rPr lang="en-US" sz="2400" smtClean="0">
                <a:ea typeface="ＭＳ Ｐゴシック" pitchFamily="34" charset="-128"/>
              </a:rPr>
              <a:t>client initiates TCP connection (creates socket) to server,  port 80</a:t>
            </a:r>
          </a:p>
          <a:p>
            <a:r>
              <a:rPr lang="en-US" sz="2400" smtClean="0">
                <a:ea typeface="ＭＳ Ｐゴシック" pitchFamily="34" charset="-128"/>
              </a:rPr>
              <a:t>server accepts TCP connection from client</a:t>
            </a:r>
          </a:p>
          <a:p>
            <a:r>
              <a:rPr lang="en-US" sz="2400" smtClean="0">
                <a:ea typeface="ＭＳ Ｐゴシック" pitchFamily="34" charset="-128"/>
              </a:rPr>
              <a:t>HTTP messages (application-layer protocol messages) exchanged between browser (HTTP client) and Web server (HTTP server)</a:t>
            </a:r>
          </a:p>
          <a:p>
            <a:r>
              <a:rPr lang="en-US" sz="2400" smtClean="0">
                <a:ea typeface="ＭＳ Ｐゴシック" pitchFamily="34" charset="-128"/>
              </a:rPr>
              <a:t>TCP connection closed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4455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377765" y="1776037"/>
            <a:ext cx="4646706" cy="1447800"/>
          </a:xfrm>
        </p:spPr>
        <p:txBody>
          <a:bodyPr>
            <a:normAutofit lnSpcReduction="10000"/>
          </a:bodyPr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sz="2800" i="1" dirty="0" smtClean="0">
                <a:solidFill>
                  <a:srgbClr val="CC0000"/>
                </a:solidFill>
                <a:ea typeface="ＭＳ Ｐゴシック" pitchFamily="34" charset="-128"/>
              </a:rPr>
              <a:t>HTTP is </a:t>
            </a:r>
            <a:r>
              <a:rPr lang="ja-JP" altLang="en-US" sz="2800" i="1" dirty="0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z="2800" i="1" dirty="0" smtClean="0">
                <a:solidFill>
                  <a:srgbClr val="CC0000"/>
                </a:solidFill>
                <a:ea typeface="ＭＳ Ｐゴシック" pitchFamily="34" charset="-128"/>
              </a:rPr>
              <a:t>stateless</a:t>
            </a:r>
            <a:r>
              <a:rPr lang="ja-JP" altLang="en-US" sz="2800" i="1" dirty="0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sz="2800" i="1" dirty="0" smtClean="0">
                <a:solidFill>
                  <a:srgbClr val="CC0000"/>
                </a:solidFill>
                <a:ea typeface="ＭＳ Ｐゴシック" pitchFamily="34" charset="-128"/>
              </a:rPr>
              <a:t> (in theory…)</a:t>
            </a:r>
            <a:endParaRPr lang="en-US" altLang="ja-JP" sz="2800" i="1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>
              <a:lnSpc>
                <a:spcPct val="75000"/>
              </a:lnSpc>
            </a:pPr>
            <a:r>
              <a:rPr lang="en-US" sz="2400" dirty="0" smtClean="0">
                <a:ea typeface="ＭＳ Ｐゴシック" pitchFamily="34" charset="-128"/>
              </a:rPr>
              <a:t>server maintains no information about past client requests</a:t>
            </a:r>
          </a:p>
        </p:txBody>
      </p:sp>
      <p:sp>
        <p:nvSpPr>
          <p:cNvPr id="104450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A904BE7E-5957-4093-92B8-2E956CB0265B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1" name="Rectangle 7"/>
          <p:cNvSpPr>
            <a:spLocks noChangeArrowheads="1"/>
          </p:cNvSpPr>
          <p:nvPr/>
        </p:nvSpPr>
        <p:spPr bwMode="auto">
          <a:xfrm>
            <a:off x="4781550" y="3400425"/>
            <a:ext cx="3838575" cy="2711450"/>
          </a:xfrm>
          <a:prstGeom prst="rect">
            <a:avLst/>
          </a:prstGeom>
          <a:solidFill>
            <a:srgbClr val="FFFFFF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04452" name="Rectangle 9"/>
          <p:cNvSpPr>
            <a:spLocks noChangeArrowheads="1"/>
          </p:cNvSpPr>
          <p:nvPr/>
        </p:nvSpPr>
        <p:spPr bwMode="auto">
          <a:xfrm>
            <a:off x="7667625" y="3238500"/>
            <a:ext cx="828675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04456" name="Rectangle 6"/>
          <p:cNvSpPr>
            <a:spLocks noChangeArrowheads="1"/>
          </p:cNvSpPr>
          <p:nvPr/>
        </p:nvSpPr>
        <p:spPr bwMode="auto">
          <a:xfrm>
            <a:off x="4919663" y="3463925"/>
            <a:ext cx="37528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protocols that maintain </a:t>
            </a:r>
            <a:r>
              <a:rPr lang="ja-JP" altLang="en-US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state</a:t>
            </a:r>
            <a:r>
              <a:rPr lang="ja-JP" altLang="en-US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”</a:t>
            </a:r>
            <a:r>
              <a:rPr lang="en-US" altLang="ja-JP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 are complex!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past history (state) must be maintained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if server/client crashes, their views of </a:t>
            </a:r>
            <a:r>
              <a:rPr lang="ja-JP" altLang="en-US" sz="20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state</a:t>
            </a:r>
            <a:r>
              <a:rPr lang="ja-JP" altLang="en-US" sz="20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”</a:t>
            </a:r>
            <a:r>
              <a:rPr lang="en-US" altLang="ja-JP" sz="20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 may be inconsistent, must be reconciled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endParaRPr lang="en-US" sz="2000" dirty="0">
              <a:solidFill>
                <a:srgbClr val="000000"/>
              </a:solidFill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104457" name="Text Box 8"/>
          <p:cNvSpPr txBox="1">
            <a:spLocks noChangeArrowheads="1"/>
          </p:cNvSpPr>
          <p:nvPr/>
        </p:nvSpPr>
        <p:spPr bwMode="auto">
          <a:xfrm>
            <a:off x="7677150" y="3160713"/>
            <a:ext cx="76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aside</a:t>
            </a:r>
          </a:p>
        </p:txBody>
      </p:sp>
      <p:pic>
        <p:nvPicPr>
          <p:cNvPr id="104458" name="Picture 1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1020763"/>
            <a:ext cx="63992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728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Redirection Considerations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Uses existing, scalable DNS infrastructure</a:t>
            </a:r>
          </a:p>
          <a:p>
            <a:pPr lvl="1"/>
            <a:r>
              <a:rPr lang="en-US" dirty="0" smtClean="0"/>
              <a:t>URLs can stay essentially the same</a:t>
            </a:r>
          </a:p>
          <a:p>
            <a:pPr lvl="1"/>
            <a:r>
              <a:rPr lang="en-US" dirty="0" smtClean="0"/>
              <a:t>TTLs can control “freshness” </a:t>
            </a:r>
          </a:p>
          <a:p>
            <a:pPr lvl="1"/>
            <a:endParaRPr lang="en-US" dirty="0"/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DNS servers see only the DNS </a:t>
            </a:r>
            <a:r>
              <a:rPr lang="en-US" dirty="0" smtClean="0"/>
              <a:t>resolver IP</a:t>
            </a:r>
            <a:endParaRPr lang="en-US" dirty="0" smtClean="0"/>
          </a:p>
          <a:p>
            <a:pPr lvl="2"/>
            <a:r>
              <a:rPr lang="en-US" dirty="0" smtClean="0"/>
              <a:t>Assumes that client and DNS server are close. Is this accurate?</a:t>
            </a:r>
          </a:p>
          <a:p>
            <a:pPr lvl="1"/>
            <a:r>
              <a:rPr lang="en-US" dirty="0" smtClean="0"/>
              <a:t>Small TTLs are often ignored</a:t>
            </a:r>
          </a:p>
          <a:p>
            <a:pPr lvl="1"/>
            <a:r>
              <a:rPr lang="en-US" dirty="0" smtClean="0"/>
              <a:t>Content </a:t>
            </a:r>
            <a:r>
              <a:rPr lang="en-US" dirty="0" smtClean="0"/>
              <a:t>owner must give up </a:t>
            </a:r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Unicast addresses can limit reliability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7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 </a:t>
            </a:r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 err="1" smtClean="0"/>
              <a:t>Anycast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Anycast</a:t>
            </a:r>
            <a:r>
              <a:rPr lang="en-US" dirty="0" smtClean="0"/>
              <a:t> address</a:t>
            </a:r>
          </a:p>
          <a:p>
            <a:pPr lvl="1"/>
            <a:r>
              <a:rPr lang="en-US" dirty="0" smtClean="0"/>
              <a:t>An IP address in a prefix </a:t>
            </a:r>
            <a:br>
              <a:rPr lang="en-US" dirty="0" smtClean="0"/>
            </a:br>
            <a:r>
              <a:rPr lang="en-US" dirty="0" smtClean="0"/>
              <a:t>announced from multiple </a:t>
            </a:r>
            <a:br>
              <a:rPr lang="en-US" dirty="0" smtClean="0"/>
            </a:br>
            <a:r>
              <a:rPr lang="en-US" dirty="0" smtClean="0"/>
              <a:t>locations</a:t>
            </a:r>
            <a:endParaRPr lang="en-US" dirty="0"/>
          </a:p>
        </p:txBody>
      </p:sp>
      <p:cxnSp>
        <p:nvCxnSpPr>
          <p:cNvPr id="6" name="Straight Connector 5"/>
          <p:cNvCxnSpPr>
            <a:endCxn id="5" idx="3"/>
          </p:cNvCxnSpPr>
          <p:nvPr/>
        </p:nvCxnSpPr>
        <p:spPr>
          <a:xfrm flipH="1">
            <a:off x="2767565" y="5037114"/>
            <a:ext cx="551704" cy="47917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141150" y="5453317"/>
            <a:ext cx="1252829" cy="1101331"/>
            <a:chOff x="486852" y="5321145"/>
            <a:chExt cx="1917987" cy="1276191"/>
          </a:xfrm>
        </p:grpSpPr>
        <p:sp>
          <p:nvSpPr>
            <p:cNvPr id="5" name="Cloud 4"/>
            <p:cNvSpPr/>
            <p:nvPr/>
          </p:nvSpPr>
          <p:spPr>
            <a:xfrm>
              <a:off x="486852" y="5321145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Text Box 62"/>
            <p:cNvSpPr txBox="1">
              <a:spLocks noChangeArrowheads="1"/>
            </p:cNvSpPr>
            <p:nvPr/>
          </p:nvSpPr>
          <p:spPr bwMode="auto">
            <a:xfrm>
              <a:off x="995499" y="5743576"/>
              <a:ext cx="1065397" cy="424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itchFamily="34" charset="0"/>
                </a:rPr>
                <a:t>AS 1</a:t>
              </a:r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83344" y="4047626"/>
            <a:ext cx="1252829" cy="1101331"/>
            <a:chOff x="486852" y="5321145"/>
            <a:chExt cx="1917987" cy="1276191"/>
          </a:xfrm>
        </p:grpSpPr>
        <p:sp>
          <p:nvSpPr>
            <p:cNvPr id="17" name="Cloud 16"/>
            <p:cNvSpPr/>
            <p:nvPr/>
          </p:nvSpPr>
          <p:spPr>
            <a:xfrm>
              <a:off x="486852" y="5321145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8" name="Text Box 62"/>
            <p:cNvSpPr txBox="1">
              <a:spLocks noChangeArrowheads="1"/>
            </p:cNvSpPr>
            <p:nvPr/>
          </p:nvSpPr>
          <p:spPr bwMode="auto">
            <a:xfrm>
              <a:off x="995499" y="5743576"/>
              <a:ext cx="1261934" cy="424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itchFamily="34" charset="0"/>
                </a:rPr>
                <a:t>AS 31</a:t>
              </a:r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64752" y="2759326"/>
            <a:ext cx="1252829" cy="1101331"/>
            <a:chOff x="486852" y="5321145"/>
            <a:chExt cx="1917987" cy="1276191"/>
          </a:xfrm>
        </p:grpSpPr>
        <p:sp>
          <p:nvSpPr>
            <p:cNvPr id="20" name="Cloud 19"/>
            <p:cNvSpPr/>
            <p:nvPr/>
          </p:nvSpPr>
          <p:spPr>
            <a:xfrm>
              <a:off x="486852" y="5321145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Text Box 62"/>
            <p:cNvSpPr txBox="1">
              <a:spLocks noChangeArrowheads="1"/>
            </p:cNvSpPr>
            <p:nvPr/>
          </p:nvSpPr>
          <p:spPr bwMode="auto">
            <a:xfrm>
              <a:off x="995499" y="5743576"/>
              <a:ext cx="1261934" cy="424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itchFamily="34" charset="0"/>
                </a:rPr>
                <a:t>AS 41</a:t>
              </a:r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05788" y="3637412"/>
            <a:ext cx="1252829" cy="1101331"/>
            <a:chOff x="486852" y="5321145"/>
            <a:chExt cx="1917987" cy="1276191"/>
          </a:xfrm>
        </p:grpSpPr>
        <p:sp>
          <p:nvSpPr>
            <p:cNvPr id="23" name="Cloud 22"/>
            <p:cNvSpPr/>
            <p:nvPr/>
          </p:nvSpPr>
          <p:spPr>
            <a:xfrm>
              <a:off x="486852" y="5321145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 Box 62"/>
            <p:cNvSpPr txBox="1">
              <a:spLocks noChangeArrowheads="1"/>
            </p:cNvSpPr>
            <p:nvPr/>
          </p:nvSpPr>
          <p:spPr bwMode="auto">
            <a:xfrm>
              <a:off x="995499" y="5743576"/>
              <a:ext cx="1261934" cy="424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itchFamily="34" charset="0"/>
                </a:rPr>
                <a:t>AS 32</a:t>
              </a:r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88355" y="5273199"/>
            <a:ext cx="1252829" cy="1101331"/>
            <a:chOff x="486852" y="5321145"/>
            <a:chExt cx="1917987" cy="1276191"/>
          </a:xfrm>
        </p:grpSpPr>
        <p:sp>
          <p:nvSpPr>
            <p:cNvPr id="26" name="Cloud 25"/>
            <p:cNvSpPr/>
            <p:nvPr/>
          </p:nvSpPr>
          <p:spPr>
            <a:xfrm>
              <a:off x="486852" y="5321145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7" name="Text Box 62"/>
            <p:cNvSpPr txBox="1">
              <a:spLocks noChangeArrowheads="1"/>
            </p:cNvSpPr>
            <p:nvPr/>
          </p:nvSpPr>
          <p:spPr bwMode="auto">
            <a:xfrm>
              <a:off x="995499" y="5743576"/>
              <a:ext cx="1065397" cy="424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itchFamily="34" charset="0"/>
                </a:rPr>
                <a:t>AS 3</a:t>
              </a:r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72532" y="4753272"/>
            <a:ext cx="1252829" cy="1101331"/>
            <a:chOff x="862659" y="4678100"/>
            <a:chExt cx="1917987" cy="1276191"/>
          </a:xfrm>
        </p:grpSpPr>
        <p:sp>
          <p:nvSpPr>
            <p:cNvPr id="29" name="Cloud 28"/>
            <p:cNvSpPr/>
            <p:nvPr/>
          </p:nvSpPr>
          <p:spPr>
            <a:xfrm>
              <a:off x="862659" y="4678100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Text Box 62"/>
            <p:cNvSpPr txBox="1">
              <a:spLocks noChangeArrowheads="1"/>
            </p:cNvSpPr>
            <p:nvPr/>
          </p:nvSpPr>
          <p:spPr bwMode="auto">
            <a:xfrm>
              <a:off x="1273268" y="5088165"/>
              <a:ext cx="1261934" cy="424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itchFamily="34" charset="0"/>
                </a:rPr>
                <a:t>AS 20</a:t>
              </a:r>
              <a:endParaRPr lang="en-US" b="1" dirty="0">
                <a:latin typeface="Arial" pitchFamily="34" charset="0"/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H="1">
            <a:off x="6254314" y="4485172"/>
            <a:ext cx="280476" cy="3171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225547" y="4471506"/>
            <a:ext cx="1097882" cy="80531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043836" y="3578065"/>
            <a:ext cx="477301" cy="33850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215792" y="3546049"/>
            <a:ext cx="728736" cy="58395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3994764" y="5535311"/>
            <a:ext cx="1252829" cy="1101331"/>
            <a:chOff x="862659" y="4678100"/>
            <a:chExt cx="1917987" cy="1276191"/>
          </a:xfrm>
        </p:grpSpPr>
        <p:sp>
          <p:nvSpPr>
            <p:cNvPr id="44" name="Cloud 43"/>
            <p:cNvSpPr/>
            <p:nvPr/>
          </p:nvSpPr>
          <p:spPr>
            <a:xfrm>
              <a:off x="862659" y="4678100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5" name="Text Box 62"/>
            <p:cNvSpPr txBox="1">
              <a:spLocks noChangeArrowheads="1"/>
            </p:cNvSpPr>
            <p:nvPr/>
          </p:nvSpPr>
          <p:spPr bwMode="auto">
            <a:xfrm>
              <a:off x="1273268" y="5088165"/>
              <a:ext cx="1065397" cy="424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itchFamily="34" charset="0"/>
                </a:rPr>
                <a:t>AS 2</a:t>
              </a:r>
              <a:endParaRPr lang="en-US" b="1" dirty="0">
                <a:latin typeface="Arial" pitchFamily="34" charset="0"/>
              </a:endParaRPr>
            </a:p>
          </p:txBody>
        </p:sp>
      </p:grpSp>
      <p:cxnSp>
        <p:nvCxnSpPr>
          <p:cNvPr id="48" name="Straight Connector 47"/>
          <p:cNvCxnSpPr/>
          <p:nvPr/>
        </p:nvCxnSpPr>
        <p:spPr>
          <a:xfrm flipH="1">
            <a:off x="5136640" y="5523336"/>
            <a:ext cx="280476" cy="3171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4" idx="3"/>
          </p:cNvCxnSpPr>
          <p:nvPr/>
        </p:nvCxnSpPr>
        <p:spPr>
          <a:xfrm>
            <a:off x="3954929" y="4979072"/>
            <a:ext cx="666250" cy="61920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567" y="1741348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 flipH="1">
            <a:off x="6423985" y="2291154"/>
            <a:ext cx="2541244" cy="611590"/>
            <a:chOff x="1219200" y="4876799"/>
            <a:chExt cx="5181605" cy="1384995"/>
          </a:xfrm>
        </p:grpSpPr>
        <p:sp>
          <p:nvSpPr>
            <p:cNvPr id="53" name="Rectangular Callout 52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61311"/>
                <a:gd name="adj2" fmla="val 18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19202" y="4876799"/>
              <a:ext cx="5181603" cy="514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120.10.0.0/16</a:t>
              </a:r>
            </a:p>
          </p:txBody>
        </p:sp>
      </p:grpSp>
      <p:pic>
        <p:nvPicPr>
          <p:cNvPr id="5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97" y="5618225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oup 55"/>
          <p:cNvGrpSpPr/>
          <p:nvPr/>
        </p:nvGrpSpPr>
        <p:grpSpPr>
          <a:xfrm flipH="1">
            <a:off x="108609" y="4812706"/>
            <a:ext cx="2573261" cy="611590"/>
            <a:chOff x="9989313" y="2750079"/>
            <a:chExt cx="5246886" cy="1384995"/>
          </a:xfrm>
        </p:grpSpPr>
        <p:sp>
          <p:nvSpPr>
            <p:cNvPr id="57" name="Rectangular Callout 56"/>
            <p:cNvSpPr/>
            <p:nvPr/>
          </p:nvSpPr>
          <p:spPr>
            <a:xfrm>
              <a:off x="10054597" y="2750079"/>
              <a:ext cx="5181602" cy="1384995"/>
            </a:xfrm>
            <a:prstGeom prst="wedgeRectCallout">
              <a:avLst>
                <a:gd name="adj1" fmla="val -8406"/>
                <a:gd name="adj2" fmla="val 8914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989313" y="2895076"/>
              <a:ext cx="5181601" cy="514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120.10.0.0/16</a:t>
              </a:r>
            </a:p>
          </p:txBody>
        </p:sp>
      </p:grpSp>
      <p:cxnSp>
        <p:nvCxnSpPr>
          <p:cNvPr id="59" name="Straight Connector 58"/>
          <p:cNvCxnSpPr>
            <a:endCxn id="20" idx="3"/>
          </p:cNvCxnSpPr>
          <p:nvPr/>
        </p:nvCxnSpPr>
        <p:spPr>
          <a:xfrm flipH="1">
            <a:off x="5591167" y="2321779"/>
            <a:ext cx="509013" cy="50051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1803719" y="5942531"/>
            <a:ext cx="574603" cy="2303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7" idx="1"/>
          </p:cNvCxnSpPr>
          <p:nvPr/>
        </p:nvCxnSpPr>
        <p:spPr>
          <a:xfrm flipH="1" flipV="1">
            <a:off x="1910449" y="5933552"/>
            <a:ext cx="562949" cy="6770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5464521" y="3105509"/>
            <a:ext cx="3010023" cy="2407832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760111" y="6125644"/>
            <a:ext cx="490952" cy="437547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74" name="Freeform 73"/>
          <p:cNvSpPr/>
          <p:nvPr/>
        </p:nvSpPr>
        <p:spPr>
          <a:xfrm>
            <a:off x="3436671" y="2379823"/>
            <a:ext cx="2593912" cy="3425665"/>
          </a:xfrm>
          <a:custGeom>
            <a:avLst/>
            <a:gdLst>
              <a:gd name="connsiteX0" fmla="*/ 1290702 w 2774633"/>
              <a:gd name="connsiteY0" fmla="*/ 3797741 h 3797741"/>
              <a:gd name="connsiteX1" fmla="*/ 31301 w 2774633"/>
              <a:gd name="connsiteY1" fmla="*/ 2453088 h 3797741"/>
              <a:gd name="connsiteX2" fmla="*/ 2443374 w 2774633"/>
              <a:gd name="connsiteY2" fmla="*/ 276030 h 3797741"/>
              <a:gd name="connsiteX3" fmla="*/ 2752888 w 2774633"/>
              <a:gd name="connsiteY3" fmla="*/ 30577 h 379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4633" h="3797741">
                <a:moveTo>
                  <a:pt x="1290702" y="3797741"/>
                </a:moveTo>
                <a:cubicBezTo>
                  <a:pt x="564945" y="3418890"/>
                  <a:pt x="-160811" y="3040040"/>
                  <a:pt x="31301" y="2453088"/>
                </a:cubicBezTo>
                <a:cubicBezTo>
                  <a:pt x="223413" y="1866136"/>
                  <a:pt x="1989776" y="679782"/>
                  <a:pt x="2443374" y="276030"/>
                </a:cubicBezTo>
                <a:cubicBezTo>
                  <a:pt x="2896972" y="-127722"/>
                  <a:pt x="2752888" y="30577"/>
                  <a:pt x="2752888" y="30577"/>
                </a:cubicBezTo>
              </a:path>
            </a:pathLst>
          </a:custGeom>
          <a:ln w="76200" cmpd="sng">
            <a:headEnd type="none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8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Anycasting</a:t>
            </a:r>
            <a:r>
              <a:rPr lang="en-US" dirty="0" smtClean="0"/>
              <a:t> Considerations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do </a:t>
            </a:r>
            <a:r>
              <a:rPr lang="en-US" dirty="0" err="1" smtClean="0"/>
              <a:t>anycast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Simplifies network management</a:t>
            </a:r>
          </a:p>
          <a:p>
            <a:pPr lvl="2"/>
            <a:r>
              <a:rPr lang="en-US" dirty="0" smtClean="0"/>
              <a:t>Replica servers can be in the same network domain</a:t>
            </a:r>
          </a:p>
          <a:p>
            <a:pPr lvl="1"/>
            <a:r>
              <a:rPr lang="en-US" dirty="0" smtClean="0"/>
              <a:t>Uses best BGP path</a:t>
            </a:r>
          </a:p>
          <a:p>
            <a:pPr lvl="1"/>
            <a:endParaRPr lang="en-US" dirty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BGP path may not be optimal</a:t>
            </a:r>
          </a:p>
          <a:p>
            <a:pPr lvl="1"/>
            <a:r>
              <a:rPr lang="en-US" dirty="0" err="1" smtClean="0"/>
              <a:t>Stateful</a:t>
            </a:r>
            <a:r>
              <a:rPr lang="en-US" dirty="0" smtClean="0"/>
              <a:t> services can be complicated</a:t>
            </a:r>
          </a:p>
        </p:txBody>
      </p:sp>
    </p:spTree>
    <p:extLst>
      <p:ext uri="{BB962C8B-B14F-4D97-AF65-F5344CB8AC3E}">
        <p14:creationId xmlns:p14="http://schemas.microsoft.com/office/powerpoint/2010/main" val="258438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0860" y="1654138"/>
            <a:ext cx="8623696" cy="939123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399" y="1600200"/>
            <a:ext cx="8855521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Key goal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Send clients to server with best end-to-end performance</a:t>
            </a:r>
          </a:p>
          <a:p>
            <a:r>
              <a:rPr lang="en-US" dirty="0" smtClean="0"/>
              <a:t>Performance depends on</a:t>
            </a:r>
          </a:p>
          <a:p>
            <a:pPr lvl="1"/>
            <a:r>
              <a:rPr lang="en-US" dirty="0" smtClean="0"/>
              <a:t>Server load</a:t>
            </a:r>
          </a:p>
          <a:p>
            <a:pPr lvl="1"/>
            <a:r>
              <a:rPr lang="en-US" dirty="0" smtClean="0"/>
              <a:t>Content at that server</a:t>
            </a:r>
          </a:p>
          <a:p>
            <a:pPr lvl="1"/>
            <a:r>
              <a:rPr lang="en-US" dirty="0" smtClean="0"/>
              <a:t>Network conditions</a:t>
            </a:r>
          </a:p>
          <a:p>
            <a:pPr lvl="1"/>
            <a:endParaRPr lang="en-US" dirty="0"/>
          </a:p>
          <a:p>
            <a:r>
              <a:rPr lang="en-US" dirty="0" smtClean="0"/>
              <a:t>Optimizing for server load</a:t>
            </a:r>
          </a:p>
          <a:p>
            <a:pPr lvl="1"/>
            <a:r>
              <a:rPr lang="en-US" dirty="0" smtClean="0"/>
              <a:t>Load balancing, monitoring at servers</a:t>
            </a:r>
          </a:p>
          <a:p>
            <a:pPr lvl="1"/>
            <a:r>
              <a:rPr lang="en-US" dirty="0" smtClean="0"/>
              <a:t>Generally solved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performance: caching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Where to cache content?</a:t>
            </a:r>
          </a:p>
          <a:p>
            <a:pPr lvl="1"/>
            <a:r>
              <a:rPr lang="en-US" dirty="0" smtClean="0"/>
              <a:t>Popularity of Web objects is </a:t>
            </a:r>
            <a:r>
              <a:rPr lang="en-US" dirty="0" err="1" smtClean="0"/>
              <a:t>Zipf</a:t>
            </a:r>
            <a:r>
              <a:rPr lang="en-US" dirty="0" smtClean="0"/>
              <a:t>-like </a:t>
            </a:r>
          </a:p>
          <a:p>
            <a:pPr lvl="2"/>
            <a:r>
              <a:rPr lang="en-US" dirty="0" smtClean="0"/>
              <a:t>Also called heavy-tailed and power law</a:t>
            </a:r>
          </a:p>
          <a:p>
            <a:pPr lvl="1"/>
            <a:r>
              <a:rPr lang="en-US" dirty="0" smtClean="0"/>
              <a:t>N</a:t>
            </a:r>
            <a:r>
              <a:rPr lang="en-US" baseline="-25000" dirty="0" smtClean="0"/>
              <a:t>r</a:t>
            </a:r>
            <a:r>
              <a:rPr lang="en-US" dirty="0" smtClean="0"/>
              <a:t> ~ r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Small number of sites cover </a:t>
            </a:r>
            <a:br>
              <a:rPr lang="en-US" dirty="0" smtClean="0"/>
            </a:br>
            <a:r>
              <a:rPr lang="en-US" dirty="0" smtClean="0"/>
              <a:t>large fraction of requests</a:t>
            </a:r>
          </a:p>
          <a:p>
            <a:endParaRPr lang="en-US" dirty="0" smtClean="0"/>
          </a:p>
          <a:p>
            <a:r>
              <a:rPr lang="en-US" dirty="0" smtClean="0"/>
              <a:t>Given this observation, how </a:t>
            </a:r>
            <a:br>
              <a:rPr lang="en-US" dirty="0" smtClean="0"/>
            </a:br>
            <a:r>
              <a:rPr lang="en-US" dirty="0" smtClean="0"/>
              <a:t>should cache-replacement work?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179" y="2965039"/>
            <a:ext cx="38735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9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performance: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good solutions to server load and content</a:t>
            </a:r>
          </a:p>
          <a:p>
            <a:pPr lvl="1"/>
            <a:r>
              <a:rPr lang="en-US" dirty="0" smtClean="0"/>
              <a:t>What about network performance?</a:t>
            </a:r>
          </a:p>
          <a:p>
            <a:endParaRPr lang="en-US" dirty="0"/>
          </a:p>
          <a:p>
            <a:r>
              <a:rPr lang="en-US" dirty="0" smtClean="0"/>
              <a:t>Key challenges for network performance</a:t>
            </a:r>
          </a:p>
          <a:p>
            <a:pPr lvl="1"/>
            <a:r>
              <a:rPr lang="en-US" dirty="0" smtClean="0"/>
              <a:t>Measuring paths is hard</a:t>
            </a:r>
          </a:p>
          <a:p>
            <a:pPr lvl="2"/>
            <a:r>
              <a:rPr lang="en-US" dirty="0" err="1" smtClean="0"/>
              <a:t>Traceroute</a:t>
            </a:r>
            <a:r>
              <a:rPr lang="en-US" dirty="0" smtClean="0"/>
              <a:t> gives us only the forward path</a:t>
            </a:r>
          </a:p>
          <a:p>
            <a:pPr lvl="2"/>
            <a:r>
              <a:rPr lang="en-US" dirty="0" smtClean="0"/>
              <a:t>Shortest path != best path</a:t>
            </a:r>
          </a:p>
          <a:p>
            <a:pPr lvl="1"/>
            <a:r>
              <a:rPr lang="en-US" dirty="0" smtClean="0"/>
              <a:t>RTT estimation is hard</a:t>
            </a:r>
          </a:p>
          <a:p>
            <a:pPr lvl="2"/>
            <a:r>
              <a:rPr lang="en-US" dirty="0" smtClean="0"/>
              <a:t>Variable network conditions</a:t>
            </a:r>
          </a:p>
          <a:p>
            <a:pPr lvl="2"/>
            <a:r>
              <a:rPr lang="en-US" dirty="0" smtClean="0"/>
              <a:t>May not represent end-to-end performance</a:t>
            </a:r>
          </a:p>
          <a:p>
            <a:pPr lvl="1"/>
            <a:r>
              <a:rPr lang="en-US" dirty="0" smtClean="0"/>
              <a:t>No access to client-perceived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2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performance: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approximation strategies</a:t>
            </a:r>
          </a:p>
          <a:p>
            <a:pPr lvl="1"/>
            <a:r>
              <a:rPr lang="en-US" dirty="0" smtClean="0"/>
              <a:t>Geographic mapping</a:t>
            </a:r>
          </a:p>
          <a:p>
            <a:pPr lvl="2"/>
            <a:r>
              <a:rPr lang="en-US" dirty="0" smtClean="0"/>
              <a:t>Hard to map IP to location</a:t>
            </a:r>
          </a:p>
          <a:p>
            <a:pPr lvl="2"/>
            <a:r>
              <a:rPr lang="en-US" dirty="0" smtClean="0"/>
              <a:t>Internet paths do not take shortest distance</a:t>
            </a:r>
          </a:p>
          <a:p>
            <a:pPr lvl="1"/>
            <a:r>
              <a:rPr lang="en-US" dirty="0" smtClean="0"/>
              <a:t>Active measurement</a:t>
            </a:r>
          </a:p>
          <a:p>
            <a:pPr lvl="2"/>
            <a:r>
              <a:rPr lang="en-US" dirty="0" smtClean="0"/>
              <a:t>Ping from all replicas to all routable prefixes</a:t>
            </a:r>
          </a:p>
          <a:p>
            <a:pPr lvl="2"/>
            <a:r>
              <a:rPr lang="en-US" dirty="0" smtClean="0"/>
              <a:t>56B * 100 servers * 500k prefixes = 500+MB of traffic per round</a:t>
            </a:r>
          </a:p>
          <a:p>
            <a:pPr lvl="1"/>
            <a:r>
              <a:rPr lang="en-US" dirty="0" smtClean="0"/>
              <a:t>Passive measurement</a:t>
            </a:r>
          </a:p>
          <a:p>
            <a:pPr lvl="2"/>
            <a:r>
              <a:rPr lang="en-US" dirty="0" smtClean="0"/>
              <a:t>Send fraction of clients to different servers, observe performance</a:t>
            </a:r>
          </a:p>
          <a:p>
            <a:pPr lvl="2"/>
            <a:r>
              <a:rPr lang="en-US" dirty="0" smtClean="0"/>
              <a:t>Downside: Some clients get bad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0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296633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Motivation</a:t>
            </a:r>
            <a:endParaRPr lang="en-US" sz="3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CDN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b="1" dirty="0" smtClean="0"/>
              <a:t>Prominent example: Akamai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1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Akamai case study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Deployment</a:t>
            </a:r>
          </a:p>
          <a:p>
            <a:pPr lvl="1"/>
            <a:r>
              <a:rPr lang="en-US" dirty="0" smtClean="0"/>
              <a:t>147K</a:t>
            </a:r>
            <a:r>
              <a:rPr lang="en-US" dirty="0"/>
              <a:t>+ servers, 1200+ networks, 650+ cities, 92 countries</a:t>
            </a:r>
          </a:p>
          <a:p>
            <a:pPr lvl="1"/>
            <a:r>
              <a:rPr lang="en-US" dirty="0"/>
              <a:t>highly </a:t>
            </a:r>
            <a:r>
              <a:rPr lang="en-US" dirty="0" smtClean="0"/>
              <a:t>hierarchical, caching depends on popularity</a:t>
            </a:r>
            <a:endParaRPr lang="en-US" dirty="0"/>
          </a:p>
          <a:p>
            <a:pPr lvl="1"/>
            <a:r>
              <a:rPr lang="en-US" dirty="0" smtClean="0"/>
              <a:t>4 </a:t>
            </a:r>
            <a:r>
              <a:rPr lang="en-US" dirty="0" err="1"/>
              <a:t>yr</a:t>
            </a:r>
            <a:r>
              <a:rPr lang="en-US" dirty="0"/>
              <a:t> depreciation of servers</a:t>
            </a:r>
          </a:p>
          <a:p>
            <a:pPr lvl="1"/>
            <a:r>
              <a:rPr lang="en-US" dirty="0" smtClean="0"/>
              <a:t>Many servers inside ISPs, who are thrilled to have </a:t>
            </a:r>
            <a:r>
              <a:rPr lang="en-US" dirty="0" smtClean="0"/>
              <a:t>them</a:t>
            </a:r>
          </a:p>
          <a:p>
            <a:pPr lvl="2"/>
            <a:r>
              <a:rPr lang="en-US" dirty="0" smtClean="0"/>
              <a:t>Why?</a:t>
            </a:r>
            <a:endParaRPr lang="en-US" dirty="0"/>
          </a:p>
          <a:p>
            <a:pPr lvl="1"/>
            <a:r>
              <a:rPr lang="en-US" dirty="0" smtClean="0"/>
              <a:t>Deployed inside100 </a:t>
            </a:r>
            <a:r>
              <a:rPr lang="en-US" dirty="0"/>
              <a:t>new networks in last few years</a:t>
            </a:r>
          </a:p>
          <a:p>
            <a:r>
              <a:rPr lang="en-US" dirty="0" smtClean="0"/>
              <a:t>Customers</a:t>
            </a:r>
          </a:p>
          <a:p>
            <a:pPr lvl="1"/>
            <a:r>
              <a:rPr lang="en-US" dirty="0" smtClean="0"/>
              <a:t>250K</a:t>
            </a:r>
            <a:r>
              <a:rPr lang="en-US" dirty="0"/>
              <a:t>+ domains: all top 60 </a:t>
            </a:r>
            <a:r>
              <a:rPr lang="en-US" dirty="0" err="1"/>
              <a:t>eCommerce</a:t>
            </a:r>
            <a:r>
              <a:rPr lang="en-US" dirty="0"/>
              <a:t> sites, all top 30 M&amp;E companies, 9 of 10 to banks, 13 of top 15 auto manufacturers</a:t>
            </a:r>
          </a:p>
          <a:p>
            <a:r>
              <a:rPr lang="en-US" dirty="0" smtClean="0"/>
              <a:t>Overall stats</a:t>
            </a:r>
          </a:p>
          <a:p>
            <a:pPr lvl="1"/>
            <a:r>
              <a:rPr lang="en-US" dirty="0" smtClean="0"/>
              <a:t>5</a:t>
            </a:r>
            <a:r>
              <a:rPr lang="en-US" dirty="0"/>
              <a:t>+ terabits/second, 30+ million hits/second, 2+ trillion deliveries/day, 100+ PB/day, 10+ million concurrent streams</a:t>
            </a:r>
          </a:p>
          <a:p>
            <a:pPr lvl="1"/>
            <a:r>
              <a:rPr lang="en-US" dirty="0"/>
              <a:t>15-30% of Web traffic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4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Somewhat old network map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085" b="10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009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HTTP connections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non-persistent HTTP</a:t>
            </a:r>
          </a:p>
          <a:p>
            <a:r>
              <a:rPr lang="en-US" dirty="0" smtClean="0">
                <a:ea typeface="ＭＳ Ｐゴシック" pitchFamily="34" charset="-128"/>
              </a:rPr>
              <a:t>at most one object sent over TCP connection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connection then closed</a:t>
            </a:r>
          </a:p>
          <a:p>
            <a:r>
              <a:rPr lang="en-US" dirty="0" smtClean="0">
                <a:ea typeface="ＭＳ Ｐゴシック" pitchFamily="34" charset="-128"/>
              </a:rPr>
              <a:t>downloading multiple objects required multiple connections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106501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495800" y="1611313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persistent HTTP</a:t>
            </a:r>
          </a:p>
          <a:p>
            <a:r>
              <a:rPr lang="en-US" smtClean="0">
                <a:ea typeface="ＭＳ Ｐゴシック" pitchFamily="34" charset="-128"/>
              </a:rPr>
              <a:t>multiple objects can be sent over single TCP connection between client, server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06498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399D2112-6490-474C-B93E-68D008AEE398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6497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06502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675" y="1031875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407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Akamizing</a:t>
            </a:r>
            <a:r>
              <a:rPr lang="en-US" dirty="0" smtClean="0"/>
              <a:t> Links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Embedded URLs are Converted to ARLs </a:t>
            </a:r>
          </a:p>
          <a:p>
            <a:pPr marL="0" indent="0">
              <a:buNone/>
            </a:pP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&lt;</a:t>
            </a:r>
            <a:r>
              <a:rPr lang="en-US" sz="1800" dirty="0">
                <a:latin typeface="Courier New"/>
                <a:cs typeface="Courier New"/>
              </a:rPr>
              <a:t>html&gt; 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&lt;head&gt; 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&lt;title&gt;Welcome to </a:t>
            </a:r>
            <a:r>
              <a:rPr lang="en-US" sz="1800" dirty="0" err="1">
                <a:latin typeface="Courier New"/>
                <a:cs typeface="Courier New"/>
              </a:rPr>
              <a:t>xyz.com</a:t>
            </a:r>
            <a:r>
              <a:rPr lang="en-US" sz="1800" dirty="0">
                <a:latin typeface="Courier New"/>
                <a:cs typeface="Courier New"/>
              </a:rPr>
              <a:t>!&lt;/title&gt; 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&lt;/head&gt; 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&lt;body&gt; 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&lt;</a:t>
            </a:r>
            <a:r>
              <a:rPr lang="en-US" sz="1800" dirty="0" err="1">
                <a:latin typeface="Courier New"/>
                <a:cs typeface="Courier New"/>
              </a:rPr>
              <a:t>img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src</a:t>
            </a:r>
            <a:r>
              <a:rPr lang="en-US" sz="1800" dirty="0">
                <a:latin typeface="Courier New"/>
                <a:cs typeface="Courier New"/>
              </a:rPr>
              <a:t>=</a:t>
            </a:r>
            <a:r>
              <a:rPr lang="en-US" sz="1800" dirty="0" smtClean="0">
                <a:latin typeface="Courier New"/>
                <a:cs typeface="Courier New"/>
              </a:rPr>
              <a:t>“http</a:t>
            </a:r>
            <a:r>
              <a:rPr lang="en-US" sz="1800" dirty="0">
                <a:latin typeface="Courier New"/>
                <a:cs typeface="Courier New"/>
              </a:rPr>
              <a:t>://</a:t>
            </a:r>
            <a:r>
              <a:rPr lang="en-US" sz="1800" dirty="0" err="1">
                <a:latin typeface="Courier New"/>
                <a:cs typeface="Courier New"/>
              </a:rPr>
              <a:t>www.xyz.com</a:t>
            </a:r>
            <a:r>
              <a:rPr lang="en-US" sz="1800" dirty="0" smtClean="0">
                <a:latin typeface="Courier New"/>
                <a:cs typeface="Courier New"/>
              </a:rPr>
              <a:t>/logos/</a:t>
            </a:r>
            <a:r>
              <a:rPr lang="en-US" sz="1800" dirty="0" err="1" smtClean="0">
                <a:latin typeface="Courier New"/>
                <a:cs typeface="Courier New"/>
              </a:rPr>
              <a:t>logo.gif</a:t>
            </a:r>
            <a:r>
              <a:rPr lang="en-US" sz="1800" dirty="0" smtClean="0">
                <a:latin typeface="Courier New"/>
                <a:cs typeface="Courier New"/>
              </a:rPr>
              <a:t>”</a:t>
            </a:r>
            <a:r>
              <a:rPr lang="en-US" sz="1800" dirty="0">
                <a:latin typeface="Courier New"/>
                <a:cs typeface="Courier New"/>
              </a:rPr>
              <a:t>&gt; 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&lt;</a:t>
            </a:r>
            <a:r>
              <a:rPr lang="en-US" sz="1800" dirty="0" err="1">
                <a:latin typeface="Courier New"/>
                <a:cs typeface="Courier New"/>
              </a:rPr>
              <a:t>img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src</a:t>
            </a:r>
            <a:r>
              <a:rPr lang="en-US" sz="1800" dirty="0">
                <a:latin typeface="Courier New"/>
                <a:cs typeface="Courier New"/>
              </a:rPr>
              <a:t>=“http://</a:t>
            </a:r>
            <a:r>
              <a:rPr lang="en-US" sz="1800" dirty="0" err="1">
                <a:latin typeface="Courier New"/>
                <a:cs typeface="Courier New"/>
              </a:rPr>
              <a:t>www.xyz.com</a:t>
            </a:r>
            <a:r>
              <a:rPr lang="en-US" sz="1800" dirty="0">
                <a:latin typeface="Courier New"/>
                <a:cs typeface="Courier New"/>
              </a:rPr>
              <a:t>/</a:t>
            </a:r>
            <a:r>
              <a:rPr lang="en-US" sz="1800" dirty="0" err="1">
                <a:latin typeface="Courier New"/>
                <a:cs typeface="Courier New"/>
              </a:rPr>
              <a:t>jpgs</a:t>
            </a:r>
            <a:r>
              <a:rPr lang="en-US" sz="1800" dirty="0">
                <a:latin typeface="Courier New"/>
                <a:cs typeface="Courier New"/>
              </a:rPr>
              <a:t>/navbar1.jpg”&gt; 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&lt;h1&gt;Welcome to our Web site!&lt;/h1&gt;</a:t>
            </a:r>
            <a:br>
              <a:rPr lang="en-US" sz="1800" dirty="0">
                <a:latin typeface="Courier New"/>
                <a:cs typeface="Courier New"/>
              </a:rPr>
            </a:br>
            <a:r>
              <a:rPr lang="en-US" sz="1800" dirty="0">
                <a:latin typeface="Courier New"/>
                <a:cs typeface="Courier New"/>
              </a:rPr>
              <a:t>&lt;a </a:t>
            </a:r>
            <a:r>
              <a:rPr lang="en-US" sz="1800" dirty="0" err="1">
                <a:latin typeface="Courier New"/>
                <a:cs typeface="Courier New"/>
              </a:rPr>
              <a:t>href</a:t>
            </a:r>
            <a:r>
              <a:rPr lang="en-US" sz="1800" dirty="0">
                <a:latin typeface="Courier New"/>
                <a:cs typeface="Courier New"/>
              </a:rPr>
              <a:t>=“page2.html”&gt;Click here to enter&lt;/a&gt; &lt;/body&gt;</a:t>
            </a:r>
            <a:br>
              <a:rPr lang="en-US" sz="1800" dirty="0">
                <a:latin typeface="Courier New"/>
                <a:cs typeface="Courier New"/>
              </a:rPr>
            </a:br>
            <a:r>
              <a:rPr lang="en-US" sz="1800" dirty="0">
                <a:latin typeface="Courier New"/>
                <a:cs typeface="Courier New"/>
              </a:rPr>
              <a:t>&lt;/html&gt; 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61494" y="4492850"/>
            <a:ext cx="448261" cy="10672"/>
          </a:xfrm>
          <a:prstGeom prst="line">
            <a:avLst/>
          </a:prstGeom>
          <a:ln w="381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3801" y="4880031"/>
            <a:ext cx="448261" cy="10672"/>
          </a:xfrm>
          <a:prstGeom prst="line">
            <a:avLst/>
          </a:prstGeom>
          <a:ln w="381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742933" y="4055304"/>
            <a:ext cx="629701" cy="373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838989" y="4087320"/>
            <a:ext cx="544318" cy="7683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1287" y="3841869"/>
            <a:ext cx="661719" cy="3414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6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DNS Redirection</a:t>
            </a:r>
            <a:endParaRPr lang="en-US" altLang="zh-TW" sz="4000" dirty="0">
              <a:ea typeface="新細明體" charset="0"/>
              <a:cs typeface="新細明體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 dirty="0">
                <a:ea typeface="新細明體" charset="0"/>
                <a:cs typeface="新細明體" charset="0"/>
              </a:rPr>
              <a:t>Web </a:t>
            </a:r>
            <a:r>
              <a:rPr lang="en-US" altLang="zh-TW" sz="2400" dirty="0" smtClean="0">
                <a:ea typeface="新細明體" charset="0"/>
                <a:cs typeface="新細明體" charset="0"/>
              </a:rPr>
              <a:t>client’s </a:t>
            </a:r>
            <a:r>
              <a:rPr lang="en-US" altLang="zh-TW" sz="2400" dirty="0">
                <a:ea typeface="新細明體" charset="0"/>
                <a:cs typeface="新細明體" charset="0"/>
              </a:rPr>
              <a:t>request redirected to </a:t>
            </a:r>
            <a:r>
              <a:rPr lang="en-US" altLang="zh-TW" sz="2400" dirty="0" smtClean="0">
                <a:ea typeface="新細明體" charset="0"/>
                <a:cs typeface="新細明體" charset="0"/>
              </a:rPr>
              <a:t>‘close’ </a:t>
            </a:r>
            <a:r>
              <a:rPr lang="en-US" altLang="zh-TW" sz="2400" dirty="0">
                <a:ea typeface="新細明體" charset="0"/>
                <a:cs typeface="新細明體" charset="0"/>
              </a:rPr>
              <a:t>by server</a:t>
            </a:r>
          </a:p>
          <a:p>
            <a:pPr lvl="1"/>
            <a:r>
              <a:rPr lang="en-US" altLang="zh-TW" sz="2000" dirty="0">
                <a:ea typeface="新細明體" charset="0"/>
                <a:cs typeface="新細明體" charset="0"/>
              </a:rPr>
              <a:t>Client gets web </a:t>
            </a:r>
            <a:r>
              <a:rPr lang="en-US" altLang="zh-TW" sz="2000" dirty="0" smtClean="0">
                <a:ea typeface="新細明體" charset="0"/>
                <a:cs typeface="新細明體" charset="0"/>
              </a:rPr>
              <a:t>site’s </a:t>
            </a:r>
            <a:r>
              <a:rPr lang="en-US" altLang="zh-TW" sz="2000" dirty="0">
                <a:ea typeface="新細明體" charset="0"/>
                <a:cs typeface="新細明體" charset="0"/>
              </a:rPr>
              <a:t>DNS CNAME entry with domain name in CDN network</a:t>
            </a:r>
          </a:p>
          <a:p>
            <a:pPr lvl="1"/>
            <a:r>
              <a:rPr lang="en-US" altLang="zh-TW" sz="2000" dirty="0">
                <a:ea typeface="新細明體" charset="0"/>
                <a:cs typeface="新細明體" charset="0"/>
              </a:rPr>
              <a:t>Hierarchy of </a:t>
            </a:r>
            <a:r>
              <a:rPr lang="en-US" altLang="zh-TW" sz="2000" dirty="0" smtClean="0">
                <a:ea typeface="新細明體" charset="0"/>
                <a:cs typeface="新細明體" charset="0"/>
              </a:rPr>
              <a:t>CDN’s  </a:t>
            </a:r>
            <a:r>
              <a:rPr lang="en-US" altLang="zh-TW" sz="2000" dirty="0">
                <a:ea typeface="新細明體" charset="0"/>
                <a:cs typeface="新細明體" charset="0"/>
              </a:rPr>
              <a:t>DNS servers direct client to 2 nearby servers</a:t>
            </a:r>
          </a:p>
        </p:txBody>
      </p:sp>
      <p:grpSp>
        <p:nvGrpSpPr>
          <p:cNvPr id="99333" name="Group 5"/>
          <p:cNvGrpSpPr>
            <a:grpSpLocks/>
          </p:cNvGrpSpPr>
          <p:nvPr/>
        </p:nvGrpSpPr>
        <p:grpSpPr bwMode="auto">
          <a:xfrm>
            <a:off x="3810000" y="3886200"/>
            <a:ext cx="1833563" cy="1219200"/>
            <a:chOff x="2544" y="2640"/>
            <a:chExt cx="610" cy="440"/>
          </a:xfrm>
        </p:grpSpPr>
        <p:grpSp>
          <p:nvGrpSpPr>
            <p:cNvPr id="99334" name="Group 6"/>
            <p:cNvGrpSpPr>
              <a:grpSpLocks/>
            </p:cNvGrpSpPr>
            <p:nvPr/>
          </p:nvGrpSpPr>
          <p:grpSpPr bwMode="auto">
            <a:xfrm>
              <a:off x="2544" y="2640"/>
              <a:ext cx="610" cy="440"/>
              <a:chOff x="1680" y="1488"/>
              <a:chExt cx="1728" cy="1248"/>
            </a:xfrm>
          </p:grpSpPr>
          <p:sp>
            <p:nvSpPr>
              <p:cNvPr id="99335" name="Oval 7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1056" cy="9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36" name="Oval 8"/>
              <p:cNvSpPr>
                <a:spLocks noChangeArrowheads="1"/>
              </p:cNvSpPr>
              <p:nvPr/>
            </p:nvSpPr>
            <p:spPr bwMode="auto">
              <a:xfrm>
                <a:off x="1680" y="1536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37" name="Oval 9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38" name="Oval 10"/>
              <p:cNvSpPr>
                <a:spLocks noChangeArrowheads="1"/>
              </p:cNvSpPr>
              <p:nvPr/>
            </p:nvSpPr>
            <p:spPr bwMode="auto">
              <a:xfrm>
                <a:off x="2352" y="1488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39" name="Oval 11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40" name="Oval 12"/>
              <p:cNvSpPr>
                <a:spLocks noChangeArrowheads="1"/>
              </p:cNvSpPr>
              <p:nvPr/>
            </p:nvSpPr>
            <p:spPr bwMode="auto">
              <a:xfrm>
                <a:off x="2016" y="1968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41" name="Oval 13"/>
              <p:cNvSpPr>
                <a:spLocks noChangeArrowheads="1"/>
              </p:cNvSpPr>
              <p:nvPr/>
            </p:nvSpPr>
            <p:spPr bwMode="auto">
              <a:xfrm>
                <a:off x="2544" y="1584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42" name="Oval 14"/>
              <p:cNvSpPr>
                <a:spLocks noChangeArrowheads="1"/>
              </p:cNvSpPr>
              <p:nvPr/>
            </p:nvSpPr>
            <p:spPr bwMode="auto">
              <a:xfrm>
                <a:off x="1824" y="1632"/>
                <a:ext cx="1200" cy="8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43" name="Oval 15"/>
              <p:cNvSpPr>
                <a:spLocks noChangeArrowheads="1"/>
              </p:cNvSpPr>
              <p:nvPr/>
            </p:nvSpPr>
            <p:spPr bwMode="auto">
              <a:xfrm>
                <a:off x="2208" y="1632"/>
                <a:ext cx="960" cy="7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44" name="Oval 16"/>
              <p:cNvSpPr>
                <a:spLocks noChangeArrowheads="1"/>
              </p:cNvSpPr>
              <p:nvPr/>
            </p:nvSpPr>
            <p:spPr bwMode="auto">
              <a:xfrm>
                <a:off x="2160" y="1584"/>
                <a:ext cx="1200" cy="8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345" name="Text Box 17"/>
            <p:cNvSpPr txBox="1">
              <a:spLocks noChangeArrowheads="1"/>
            </p:cNvSpPr>
            <p:nvPr/>
          </p:nvSpPr>
          <p:spPr bwMode="auto">
            <a:xfrm>
              <a:off x="2630" y="2749"/>
              <a:ext cx="61" cy="132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rgbClr val="DBDBDB">
                  <a:alpha val="74998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endParaRPr lang="en-US" sz="1800" b="1">
                <a:latin typeface="Comic Sans MS" charset="0"/>
              </a:endParaRPr>
            </a:p>
          </p:txBody>
        </p:sp>
      </p:grpSp>
      <p:grpSp>
        <p:nvGrpSpPr>
          <p:cNvPr id="99346" name="Group 18"/>
          <p:cNvGrpSpPr>
            <a:grpSpLocks/>
          </p:cNvGrpSpPr>
          <p:nvPr/>
        </p:nvGrpSpPr>
        <p:grpSpPr bwMode="auto">
          <a:xfrm flipH="1">
            <a:off x="3581400" y="3048000"/>
            <a:ext cx="1833563" cy="1219200"/>
            <a:chOff x="2544" y="2640"/>
            <a:chExt cx="610" cy="440"/>
          </a:xfrm>
        </p:grpSpPr>
        <p:grpSp>
          <p:nvGrpSpPr>
            <p:cNvPr id="99347" name="Group 19"/>
            <p:cNvGrpSpPr>
              <a:grpSpLocks/>
            </p:cNvGrpSpPr>
            <p:nvPr/>
          </p:nvGrpSpPr>
          <p:grpSpPr bwMode="auto">
            <a:xfrm>
              <a:off x="2544" y="2640"/>
              <a:ext cx="610" cy="440"/>
              <a:chOff x="1680" y="1488"/>
              <a:chExt cx="1728" cy="1248"/>
            </a:xfrm>
          </p:grpSpPr>
          <p:sp>
            <p:nvSpPr>
              <p:cNvPr id="99348" name="Oval 20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1056" cy="9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49" name="Oval 21"/>
              <p:cNvSpPr>
                <a:spLocks noChangeArrowheads="1"/>
              </p:cNvSpPr>
              <p:nvPr/>
            </p:nvSpPr>
            <p:spPr bwMode="auto">
              <a:xfrm>
                <a:off x="1680" y="1536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0" name="Oval 22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1" name="Oval 23"/>
              <p:cNvSpPr>
                <a:spLocks noChangeArrowheads="1"/>
              </p:cNvSpPr>
              <p:nvPr/>
            </p:nvSpPr>
            <p:spPr bwMode="auto">
              <a:xfrm>
                <a:off x="2352" y="1488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2" name="Oval 24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3" name="Oval 25"/>
              <p:cNvSpPr>
                <a:spLocks noChangeArrowheads="1"/>
              </p:cNvSpPr>
              <p:nvPr/>
            </p:nvSpPr>
            <p:spPr bwMode="auto">
              <a:xfrm>
                <a:off x="2016" y="1968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4" name="Oval 26"/>
              <p:cNvSpPr>
                <a:spLocks noChangeArrowheads="1"/>
              </p:cNvSpPr>
              <p:nvPr/>
            </p:nvSpPr>
            <p:spPr bwMode="auto">
              <a:xfrm>
                <a:off x="2544" y="1584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5" name="Oval 27"/>
              <p:cNvSpPr>
                <a:spLocks noChangeArrowheads="1"/>
              </p:cNvSpPr>
              <p:nvPr/>
            </p:nvSpPr>
            <p:spPr bwMode="auto">
              <a:xfrm>
                <a:off x="1824" y="1632"/>
                <a:ext cx="1200" cy="8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6" name="Oval 28"/>
              <p:cNvSpPr>
                <a:spLocks noChangeArrowheads="1"/>
              </p:cNvSpPr>
              <p:nvPr/>
            </p:nvSpPr>
            <p:spPr bwMode="auto">
              <a:xfrm>
                <a:off x="2208" y="1632"/>
                <a:ext cx="960" cy="7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7" name="Oval 29"/>
              <p:cNvSpPr>
                <a:spLocks noChangeArrowheads="1"/>
              </p:cNvSpPr>
              <p:nvPr/>
            </p:nvSpPr>
            <p:spPr bwMode="auto">
              <a:xfrm>
                <a:off x="2160" y="1584"/>
                <a:ext cx="1200" cy="8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358" name="Text Box 30"/>
            <p:cNvSpPr txBox="1">
              <a:spLocks noChangeArrowheads="1"/>
            </p:cNvSpPr>
            <p:nvPr/>
          </p:nvSpPr>
          <p:spPr bwMode="auto">
            <a:xfrm>
              <a:off x="3005" y="2749"/>
              <a:ext cx="61" cy="132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rgbClr val="DBDBDB">
                  <a:alpha val="74998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endParaRPr lang="en-US" sz="1800" b="1">
                <a:latin typeface="Comic Sans MS" charset="0"/>
              </a:endParaRPr>
            </a:p>
          </p:txBody>
        </p:sp>
      </p:grpSp>
      <p:grpSp>
        <p:nvGrpSpPr>
          <p:cNvPr id="99359" name="Group 31"/>
          <p:cNvGrpSpPr>
            <a:grpSpLocks/>
          </p:cNvGrpSpPr>
          <p:nvPr/>
        </p:nvGrpSpPr>
        <p:grpSpPr bwMode="auto">
          <a:xfrm flipH="1">
            <a:off x="5257800" y="3276600"/>
            <a:ext cx="1833563" cy="1219200"/>
            <a:chOff x="2544" y="2640"/>
            <a:chExt cx="610" cy="440"/>
          </a:xfrm>
        </p:grpSpPr>
        <p:grpSp>
          <p:nvGrpSpPr>
            <p:cNvPr id="99360" name="Group 32"/>
            <p:cNvGrpSpPr>
              <a:grpSpLocks/>
            </p:cNvGrpSpPr>
            <p:nvPr/>
          </p:nvGrpSpPr>
          <p:grpSpPr bwMode="auto">
            <a:xfrm>
              <a:off x="2544" y="2640"/>
              <a:ext cx="610" cy="440"/>
              <a:chOff x="1680" y="1488"/>
              <a:chExt cx="1728" cy="1248"/>
            </a:xfrm>
          </p:grpSpPr>
          <p:sp>
            <p:nvSpPr>
              <p:cNvPr id="99361" name="Oval 33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1056" cy="9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2" name="Oval 34"/>
              <p:cNvSpPr>
                <a:spLocks noChangeArrowheads="1"/>
              </p:cNvSpPr>
              <p:nvPr/>
            </p:nvSpPr>
            <p:spPr bwMode="auto">
              <a:xfrm>
                <a:off x="1680" y="1536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3" name="Oval 35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4" name="Oval 36"/>
              <p:cNvSpPr>
                <a:spLocks noChangeArrowheads="1"/>
              </p:cNvSpPr>
              <p:nvPr/>
            </p:nvSpPr>
            <p:spPr bwMode="auto">
              <a:xfrm>
                <a:off x="2352" y="1488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5" name="Oval 37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6" name="Oval 38"/>
              <p:cNvSpPr>
                <a:spLocks noChangeArrowheads="1"/>
              </p:cNvSpPr>
              <p:nvPr/>
            </p:nvSpPr>
            <p:spPr bwMode="auto">
              <a:xfrm>
                <a:off x="2016" y="1968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7" name="Oval 39"/>
              <p:cNvSpPr>
                <a:spLocks noChangeArrowheads="1"/>
              </p:cNvSpPr>
              <p:nvPr/>
            </p:nvSpPr>
            <p:spPr bwMode="auto">
              <a:xfrm>
                <a:off x="2544" y="1584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8" name="Oval 40"/>
              <p:cNvSpPr>
                <a:spLocks noChangeArrowheads="1"/>
              </p:cNvSpPr>
              <p:nvPr/>
            </p:nvSpPr>
            <p:spPr bwMode="auto">
              <a:xfrm>
                <a:off x="1824" y="1632"/>
                <a:ext cx="1200" cy="8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9" name="Oval 41"/>
              <p:cNvSpPr>
                <a:spLocks noChangeArrowheads="1"/>
              </p:cNvSpPr>
              <p:nvPr/>
            </p:nvSpPr>
            <p:spPr bwMode="auto">
              <a:xfrm>
                <a:off x="2208" y="1632"/>
                <a:ext cx="960" cy="7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70" name="Oval 42"/>
              <p:cNvSpPr>
                <a:spLocks noChangeArrowheads="1"/>
              </p:cNvSpPr>
              <p:nvPr/>
            </p:nvSpPr>
            <p:spPr bwMode="auto">
              <a:xfrm>
                <a:off x="2160" y="1584"/>
                <a:ext cx="1200" cy="8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371" name="Text Box 43"/>
            <p:cNvSpPr txBox="1">
              <a:spLocks noChangeArrowheads="1"/>
            </p:cNvSpPr>
            <p:nvPr/>
          </p:nvSpPr>
          <p:spPr bwMode="auto">
            <a:xfrm>
              <a:off x="3005" y="2749"/>
              <a:ext cx="61" cy="132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rgbClr val="DBDBDB">
                  <a:alpha val="74998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endParaRPr lang="en-US" sz="1800" b="1">
                <a:latin typeface="Comic Sans MS" charset="0"/>
              </a:endParaRPr>
            </a:p>
          </p:txBody>
        </p:sp>
      </p:grpSp>
      <p:pic>
        <p:nvPicPr>
          <p:cNvPr id="99372" name="Picture 44" descr="MPj039594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838200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73" name="Text Box 45"/>
          <p:cNvSpPr txBox="1">
            <a:spLocks noChangeArrowheads="1"/>
          </p:cNvSpPr>
          <p:nvPr/>
        </p:nvSpPr>
        <p:spPr bwMode="auto">
          <a:xfrm>
            <a:off x="6400800" y="32766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2000">
                <a:latin typeface="Arial" charset="0"/>
              </a:rPr>
              <a:t>Internet</a:t>
            </a:r>
          </a:p>
        </p:txBody>
      </p:sp>
      <p:sp>
        <p:nvSpPr>
          <p:cNvPr id="99374" name="mainfrm"/>
          <p:cNvSpPr>
            <a:spLocks noEditPoints="1" noChangeArrowheads="1"/>
          </p:cNvSpPr>
          <p:nvPr/>
        </p:nvSpPr>
        <p:spPr bwMode="auto">
          <a:xfrm>
            <a:off x="6324600" y="4191000"/>
            <a:ext cx="228600" cy="4476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0603 w 21600"/>
              <a:gd name="T9" fmla="*/ 21600 h 21600"/>
              <a:gd name="T10" fmla="*/ 10800 w 21600"/>
              <a:gd name="T11" fmla="*/ 21600 h 21600"/>
              <a:gd name="T12" fmla="*/ 1163 w 21600"/>
              <a:gd name="T13" fmla="*/ 21600 h 21600"/>
              <a:gd name="T14" fmla="*/ 0 w 21600"/>
              <a:gd name="T15" fmla="*/ 10800 h 21600"/>
              <a:gd name="T16" fmla="*/ 332 w 21600"/>
              <a:gd name="T17" fmla="*/ 22174 h 21600"/>
              <a:gd name="T18" fmla="*/ 21579 w 21600"/>
              <a:gd name="T19" fmla="*/ 279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539AD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75" name="mainfrm"/>
          <p:cNvSpPr>
            <a:spLocks noEditPoints="1" noChangeArrowheads="1"/>
          </p:cNvSpPr>
          <p:nvPr/>
        </p:nvSpPr>
        <p:spPr bwMode="auto">
          <a:xfrm>
            <a:off x="6629400" y="4724400"/>
            <a:ext cx="228600" cy="4476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0603 w 21600"/>
              <a:gd name="T9" fmla="*/ 21600 h 21600"/>
              <a:gd name="T10" fmla="*/ 10800 w 21600"/>
              <a:gd name="T11" fmla="*/ 21600 h 21600"/>
              <a:gd name="T12" fmla="*/ 1163 w 21600"/>
              <a:gd name="T13" fmla="*/ 21600 h 21600"/>
              <a:gd name="T14" fmla="*/ 0 w 21600"/>
              <a:gd name="T15" fmla="*/ 10800 h 21600"/>
              <a:gd name="T16" fmla="*/ 332 w 21600"/>
              <a:gd name="T17" fmla="*/ 22174 h 21600"/>
              <a:gd name="T18" fmla="*/ 21579 w 21600"/>
              <a:gd name="T19" fmla="*/ 279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539AD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99380" name="AutoShape 52"/>
          <p:cNvCxnSpPr>
            <a:cxnSpLocks noChangeShapeType="1"/>
            <a:stCxn id="99390" idx="7"/>
          </p:cNvCxnSpPr>
          <p:nvPr/>
        </p:nvCxnSpPr>
        <p:spPr bwMode="auto">
          <a:xfrm rot="10800000">
            <a:off x="3848100" y="4343400"/>
            <a:ext cx="1485900" cy="995363"/>
          </a:xfrm>
          <a:prstGeom prst="curvedConnector2">
            <a:avLst/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381" name="AutoShape 53"/>
          <p:cNvCxnSpPr>
            <a:cxnSpLocks noChangeShapeType="1"/>
            <a:stCxn id="99390" idx="7"/>
          </p:cNvCxnSpPr>
          <p:nvPr/>
        </p:nvCxnSpPr>
        <p:spPr bwMode="auto">
          <a:xfrm rot="10800000">
            <a:off x="4267200" y="3276600"/>
            <a:ext cx="1066800" cy="2062163"/>
          </a:xfrm>
          <a:prstGeom prst="curvedConnector2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382" name="AutoShape 54"/>
          <p:cNvCxnSpPr>
            <a:cxnSpLocks noChangeShapeType="1"/>
            <a:stCxn id="99390" idx="7"/>
          </p:cNvCxnSpPr>
          <p:nvPr/>
        </p:nvCxnSpPr>
        <p:spPr bwMode="auto">
          <a:xfrm rot="10800000">
            <a:off x="5143500" y="3724275"/>
            <a:ext cx="190500" cy="1614488"/>
          </a:xfrm>
          <a:prstGeom prst="curvedConnector2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383" name="AutoShape 55"/>
          <p:cNvCxnSpPr>
            <a:cxnSpLocks noChangeShapeType="1"/>
            <a:stCxn id="99390" idx="3"/>
          </p:cNvCxnSpPr>
          <p:nvPr/>
        </p:nvCxnSpPr>
        <p:spPr bwMode="auto">
          <a:xfrm flipV="1">
            <a:off x="5562600" y="4333875"/>
            <a:ext cx="217488" cy="1004888"/>
          </a:xfrm>
          <a:prstGeom prst="curvedConnector2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384" name="AutoShape 56"/>
          <p:cNvCxnSpPr>
            <a:cxnSpLocks noChangeShapeType="1"/>
            <a:stCxn id="99372" idx="0"/>
            <a:endCxn id="99374" idx="7"/>
          </p:cNvCxnSpPr>
          <p:nvPr/>
        </p:nvCxnSpPr>
        <p:spPr bwMode="auto">
          <a:xfrm rot="16200000">
            <a:off x="5960269" y="4664869"/>
            <a:ext cx="614362" cy="114300"/>
          </a:xfrm>
          <a:prstGeom prst="curvedConnector2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385" name="AutoShape 57"/>
          <p:cNvCxnSpPr>
            <a:cxnSpLocks noChangeShapeType="1"/>
            <a:stCxn id="99372" idx="0"/>
            <a:endCxn id="99375" idx="7"/>
          </p:cNvCxnSpPr>
          <p:nvPr/>
        </p:nvCxnSpPr>
        <p:spPr bwMode="auto">
          <a:xfrm rot="16200000">
            <a:off x="6379369" y="4779169"/>
            <a:ext cx="80962" cy="419100"/>
          </a:xfrm>
          <a:prstGeom prst="curvedConnector2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9386" name="AutoShape 58"/>
          <p:cNvSpPr>
            <a:spLocks noChangeArrowheads="1"/>
          </p:cNvSpPr>
          <p:nvPr/>
        </p:nvSpPr>
        <p:spPr bwMode="auto">
          <a:xfrm>
            <a:off x="5943600" y="5105400"/>
            <a:ext cx="533400" cy="5334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88" name="Text Box 60"/>
          <p:cNvSpPr txBox="1">
            <a:spLocks noChangeArrowheads="1"/>
          </p:cNvSpPr>
          <p:nvPr/>
        </p:nvSpPr>
        <p:spPr bwMode="auto">
          <a:xfrm>
            <a:off x="6172200" y="5638800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1200" b="1">
                <a:latin typeface="Arial" charset="0"/>
              </a:rPr>
              <a:t>Web client</a:t>
            </a:r>
          </a:p>
        </p:txBody>
      </p:sp>
      <p:sp>
        <p:nvSpPr>
          <p:cNvPr id="99389" name="Text Box 61"/>
          <p:cNvSpPr txBox="1">
            <a:spLocks noChangeArrowheads="1"/>
          </p:cNvSpPr>
          <p:nvPr/>
        </p:nvSpPr>
        <p:spPr bwMode="auto">
          <a:xfrm>
            <a:off x="5181600" y="2819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1200" b="1">
                <a:latin typeface="Arial" charset="0"/>
              </a:rPr>
              <a:t>Hierarchy of CDN DNS servers </a:t>
            </a:r>
          </a:p>
        </p:txBody>
      </p:sp>
      <p:sp>
        <p:nvSpPr>
          <p:cNvPr id="99390" name="mainfrm"/>
          <p:cNvSpPr>
            <a:spLocks noEditPoints="1" noChangeArrowheads="1"/>
          </p:cNvSpPr>
          <p:nvPr/>
        </p:nvSpPr>
        <p:spPr bwMode="auto">
          <a:xfrm>
            <a:off x="5334000" y="5114925"/>
            <a:ext cx="228600" cy="4476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0603 w 21600"/>
              <a:gd name="T9" fmla="*/ 21600 h 21600"/>
              <a:gd name="T10" fmla="*/ 10800 w 21600"/>
              <a:gd name="T11" fmla="*/ 21600 h 21600"/>
              <a:gd name="T12" fmla="*/ 1163 w 21600"/>
              <a:gd name="T13" fmla="*/ 21600 h 21600"/>
              <a:gd name="T14" fmla="*/ 0 w 21600"/>
              <a:gd name="T15" fmla="*/ 10800 h 21600"/>
              <a:gd name="T16" fmla="*/ 332 w 21600"/>
              <a:gd name="T17" fmla="*/ 22174 h 21600"/>
              <a:gd name="T18" fmla="*/ 21579 w 21600"/>
              <a:gd name="T19" fmla="*/ 279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539AD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91" name="Text Box 63"/>
          <p:cNvSpPr txBox="1">
            <a:spLocks noChangeArrowheads="1"/>
          </p:cNvSpPr>
          <p:nvPr/>
        </p:nvSpPr>
        <p:spPr bwMode="auto">
          <a:xfrm>
            <a:off x="2895600" y="3352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1200" b="1">
                <a:latin typeface="Arial" charset="0"/>
              </a:rPr>
              <a:t>Customer DNS servers </a:t>
            </a:r>
          </a:p>
        </p:txBody>
      </p:sp>
      <p:sp>
        <p:nvSpPr>
          <p:cNvPr id="99392" name="Freeform 64"/>
          <p:cNvSpPr>
            <a:spLocks/>
          </p:cNvSpPr>
          <p:nvPr/>
        </p:nvSpPr>
        <p:spPr bwMode="auto">
          <a:xfrm flipV="1">
            <a:off x="5562600" y="5410200"/>
            <a:ext cx="533400" cy="152400"/>
          </a:xfrm>
          <a:custGeom>
            <a:avLst/>
            <a:gdLst>
              <a:gd name="T0" fmla="*/ 336 w 336"/>
              <a:gd name="T1" fmla="*/ 104 h 152"/>
              <a:gd name="T2" fmla="*/ 144 w 336"/>
              <a:gd name="T3" fmla="*/ 8 h 152"/>
              <a:gd name="T4" fmla="*/ 0 w 336"/>
              <a:gd name="T5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152">
                <a:moveTo>
                  <a:pt x="336" y="104"/>
                </a:moveTo>
                <a:cubicBezTo>
                  <a:pt x="268" y="52"/>
                  <a:pt x="200" y="0"/>
                  <a:pt x="144" y="8"/>
                </a:cubicBezTo>
                <a:cubicBezTo>
                  <a:pt x="88" y="16"/>
                  <a:pt x="44" y="84"/>
                  <a:pt x="0" y="152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93" name="Text Box 65"/>
          <p:cNvSpPr txBox="1">
            <a:spLocks noChangeArrowheads="1"/>
          </p:cNvSpPr>
          <p:nvPr/>
        </p:nvSpPr>
        <p:spPr bwMode="auto">
          <a:xfrm>
            <a:off x="5638800" y="55626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1200" b="1">
                <a:latin typeface="Arial" charset="0"/>
              </a:rPr>
              <a:t>(1)</a:t>
            </a:r>
          </a:p>
        </p:txBody>
      </p:sp>
      <p:sp>
        <p:nvSpPr>
          <p:cNvPr id="99394" name="Text Box 66"/>
          <p:cNvSpPr txBox="1">
            <a:spLocks noChangeArrowheads="1"/>
          </p:cNvSpPr>
          <p:nvPr/>
        </p:nvSpPr>
        <p:spPr bwMode="auto">
          <a:xfrm>
            <a:off x="4038600" y="46482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1200" b="1">
                <a:latin typeface="Arial" charset="0"/>
              </a:rPr>
              <a:t>(2)</a:t>
            </a:r>
          </a:p>
        </p:txBody>
      </p:sp>
      <p:sp>
        <p:nvSpPr>
          <p:cNvPr id="99395" name="Text Box 67"/>
          <p:cNvSpPr txBox="1">
            <a:spLocks noChangeArrowheads="1"/>
          </p:cNvSpPr>
          <p:nvPr/>
        </p:nvSpPr>
        <p:spPr bwMode="auto">
          <a:xfrm>
            <a:off x="4343400" y="38862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1200" b="1">
                <a:latin typeface="Arial" charset="0"/>
              </a:rPr>
              <a:t>(3)</a:t>
            </a:r>
          </a:p>
        </p:txBody>
      </p:sp>
      <p:sp>
        <p:nvSpPr>
          <p:cNvPr id="99396" name="Text Box 68"/>
          <p:cNvSpPr txBox="1">
            <a:spLocks noChangeArrowheads="1"/>
          </p:cNvSpPr>
          <p:nvPr/>
        </p:nvSpPr>
        <p:spPr bwMode="auto">
          <a:xfrm>
            <a:off x="5105400" y="42672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1200" b="1">
                <a:latin typeface="Arial" charset="0"/>
              </a:rPr>
              <a:t>(4)</a:t>
            </a:r>
          </a:p>
        </p:txBody>
      </p:sp>
      <p:sp>
        <p:nvSpPr>
          <p:cNvPr id="99397" name="Text Box 69"/>
          <p:cNvSpPr txBox="1">
            <a:spLocks noChangeArrowheads="1"/>
          </p:cNvSpPr>
          <p:nvPr/>
        </p:nvSpPr>
        <p:spPr bwMode="auto">
          <a:xfrm>
            <a:off x="5715000" y="44958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1200" b="1">
                <a:latin typeface="Arial" charset="0"/>
              </a:rPr>
              <a:t>(5)</a:t>
            </a:r>
          </a:p>
        </p:txBody>
      </p:sp>
      <p:sp>
        <p:nvSpPr>
          <p:cNvPr id="99398" name="Text Box 70"/>
          <p:cNvSpPr txBox="1">
            <a:spLocks noChangeArrowheads="1"/>
          </p:cNvSpPr>
          <p:nvPr/>
        </p:nvSpPr>
        <p:spPr bwMode="auto">
          <a:xfrm>
            <a:off x="6172200" y="4678363"/>
            <a:ext cx="38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1200" b="1">
                <a:latin typeface="Arial" charset="0"/>
              </a:rPr>
              <a:t>(6)</a:t>
            </a:r>
          </a:p>
        </p:txBody>
      </p:sp>
      <p:sp>
        <p:nvSpPr>
          <p:cNvPr id="99399" name="Text Box 71"/>
          <p:cNvSpPr txBox="1">
            <a:spLocks noChangeArrowheads="1"/>
          </p:cNvSpPr>
          <p:nvPr/>
        </p:nvSpPr>
        <p:spPr bwMode="auto">
          <a:xfrm>
            <a:off x="4800600" y="5440363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1200" b="1">
                <a:latin typeface="Arial" charset="0"/>
              </a:rPr>
              <a:t>LDNS</a:t>
            </a:r>
          </a:p>
        </p:txBody>
      </p:sp>
      <p:sp>
        <p:nvSpPr>
          <p:cNvPr id="99400" name="AutoShape 72"/>
          <p:cNvSpPr>
            <a:spLocks noChangeArrowheads="1"/>
          </p:cNvSpPr>
          <p:nvPr/>
        </p:nvSpPr>
        <p:spPr bwMode="auto">
          <a:xfrm>
            <a:off x="2286000" y="5257800"/>
            <a:ext cx="2362200" cy="609600"/>
          </a:xfrm>
          <a:prstGeom prst="wedgeRectCallout">
            <a:avLst>
              <a:gd name="adj1" fmla="val 61894"/>
              <a:gd name="adj2" fmla="val -14060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1600">
                <a:latin typeface="Arial" charset="0"/>
              </a:rPr>
              <a:t>Client requests translation for yahoo</a:t>
            </a:r>
          </a:p>
        </p:txBody>
      </p:sp>
      <p:sp>
        <p:nvSpPr>
          <p:cNvPr id="99401" name="AutoShape 73"/>
          <p:cNvSpPr>
            <a:spLocks noChangeArrowheads="1"/>
          </p:cNvSpPr>
          <p:nvPr/>
        </p:nvSpPr>
        <p:spPr bwMode="auto">
          <a:xfrm>
            <a:off x="990600" y="4648200"/>
            <a:ext cx="2819400" cy="609600"/>
          </a:xfrm>
          <a:prstGeom prst="wedgeRectCallout">
            <a:avLst>
              <a:gd name="adj1" fmla="val 59968"/>
              <a:gd name="adj2" fmla="val -14060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1600">
                <a:latin typeface="Arial" charset="0"/>
              </a:rPr>
              <a:t>Client gets CNAME entry with domain name in Akamai</a:t>
            </a:r>
          </a:p>
        </p:txBody>
      </p:sp>
      <p:sp>
        <p:nvSpPr>
          <p:cNvPr id="99403" name="AutoShape 75"/>
          <p:cNvSpPr>
            <a:spLocks noChangeArrowheads="1"/>
          </p:cNvSpPr>
          <p:nvPr/>
        </p:nvSpPr>
        <p:spPr bwMode="auto">
          <a:xfrm>
            <a:off x="2590800" y="4419600"/>
            <a:ext cx="3048000" cy="609600"/>
          </a:xfrm>
          <a:prstGeom prst="wedgeRectCallout">
            <a:avLst>
              <a:gd name="adj1" fmla="val 62968"/>
              <a:gd name="adj2" fmla="val 21356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1600">
                <a:latin typeface="Arial" charset="0"/>
              </a:rPr>
              <a:t>Client is given 2 nearby web replica servers (fault tolerance)</a:t>
            </a:r>
          </a:p>
        </p:txBody>
      </p:sp>
      <p:pic>
        <p:nvPicPr>
          <p:cNvPr id="99404" name="Picture 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9906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9405" name="Picture 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9906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9406" name="Picture 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9906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9387" name="Text Box 59"/>
          <p:cNvSpPr txBox="1">
            <a:spLocks noChangeArrowheads="1"/>
          </p:cNvSpPr>
          <p:nvPr/>
        </p:nvSpPr>
        <p:spPr bwMode="auto">
          <a:xfrm>
            <a:off x="6019800" y="3810000"/>
            <a:ext cx="1752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1200" b="1">
                <a:latin typeface="Arial" charset="0"/>
              </a:rPr>
              <a:t>Web replica servers</a:t>
            </a:r>
          </a:p>
        </p:txBody>
      </p:sp>
      <p:pic>
        <p:nvPicPr>
          <p:cNvPr id="99407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9906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9402" name="AutoShape 74"/>
          <p:cNvSpPr>
            <a:spLocks noChangeArrowheads="1"/>
          </p:cNvSpPr>
          <p:nvPr/>
        </p:nvSpPr>
        <p:spPr bwMode="auto">
          <a:xfrm>
            <a:off x="1600200" y="3733800"/>
            <a:ext cx="2819400" cy="609600"/>
          </a:xfrm>
          <a:prstGeom prst="wedgeRectCallout">
            <a:avLst>
              <a:gd name="adj1" fmla="val 64019"/>
              <a:gd name="adj2" fmla="val 21356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1600">
                <a:latin typeface="Arial" charset="0"/>
              </a:rPr>
              <a:t>Multiple redirections to find nearby edge servers</a:t>
            </a:r>
          </a:p>
        </p:txBody>
      </p:sp>
      <p:sp>
        <p:nvSpPr>
          <p:cNvPr id="7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3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00" grpId="0" animBg="1"/>
      <p:bldP spid="99400" grpId="1" animBg="1"/>
      <p:bldP spid="99401" grpId="0" animBg="1"/>
      <p:bldP spid="99401" grpId="1" animBg="1"/>
      <p:bldP spid="99403" grpId="0" animBg="1"/>
      <p:bldP spid="99402" grpId="0" animBg="1"/>
      <p:bldP spid="99402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Clients to Servers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Maps IP address of client’s name server and type of content being requested (e.g., “g” in a212.g.akamai.net) to an Akamai cluster. </a:t>
            </a:r>
          </a:p>
          <a:p>
            <a:r>
              <a:rPr lang="en-US" dirty="0" smtClean="0"/>
              <a:t>Special </a:t>
            </a:r>
            <a:r>
              <a:rPr lang="en-US" dirty="0"/>
              <a:t>cases: Akamai Accelerated Network Partners (AANPs) </a:t>
            </a:r>
            <a:endParaRPr lang="en-US" dirty="0" smtClean="0"/>
          </a:p>
          <a:p>
            <a:pPr lvl="1"/>
            <a:r>
              <a:rPr lang="en-US" dirty="0" smtClean="0"/>
              <a:t>Probably uses internal network paths</a:t>
            </a:r>
          </a:p>
          <a:p>
            <a:pPr lvl="1"/>
            <a:r>
              <a:rPr lang="en-US" dirty="0" smtClean="0"/>
              <a:t>Also may require special “compute” nodes</a:t>
            </a:r>
            <a:endParaRPr lang="en-US" dirty="0"/>
          </a:p>
          <a:p>
            <a:r>
              <a:rPr lang="en-US" dirty="0" smtClean="0"/>
              <a:t>General </a:t>
            </a:r>
            <a:r>
              <a:rPr lang="en-US" dirty="0"/>
              <a:t>case: “Core Point” analysis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5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points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Core point X is the first router at which all paths to </a:t>
            </a:r>
            <a:r>
              <a:rPr lang="en-US" dirty="0" err="1"/>
              <a:t>nameservers</a:t>
            </a:r>
            <a:r>
              <a:rPr lang="en-US" dirty="0"/>
              <a:t> 1, 2, 3, and 4 intersect. </a:t>
            </a:r>
          </a:p>
          <a:p>
            <a:r>
              <a:rPr lang="en-US" dirty="0" err="1" smtClean="0"/>
              <a:t>Traceroute</a:t>
            </a:r>
            <a:r>
              <a:rPr lang="en-US" dirty="0" smtClean="0"/>
              <a:t> </a:t>
            </a:r>
            <a:r>
              <a:rPr lang="en-US" dirty="0"/>
              <a:t>once per day from 300 clusters to 280,000 </a:t>
            </a:r>
            <a:r>
              <a:rPr lang="en-US" dirty="0" err="1"/>
              <a:t>nameservers</a:t>
            </a:r>
            <a:r>
              <a:rPr lang="en-US" dirty="0"/>
              <a:t>. </a:t>
            </a:r>
            <a:endParaRPr lang="en-US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02" y="3731915"/>
            <a:ext cx="7239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Points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280,000 </a:t>
            </a:r>
            <a:r>
              <a:rPr lang="en-US" dirty="0" err="1"/>
              <a:t>nameservers</a:t>
            </a:r>
            <a:r>
              <a:rPr lang="en-US" dirty="0"/>
              <a:t> (98.8% of requests) reduced </a:t>
            </a:r>
            <a:r>
              <a:rPr lang="en-US" dirty="0" smtClean="0"/>
              <a:t>to 30,000 </a:t>
            </a:r>
            <a:r>
              <a:rPr lang="en-US" dirty="0"/>
              <a:t>core </a:t>
            </a:r>
            <a:r>
              <a:rPr lang="en-US" dirty="0" smtClean="0"/>
              <a:t>points</a:t>
            </a:r>
          </a:p>
          <a:p>
            <a:r>
              <a:rPr lang="en-US" dirty="0" smtClean="0"/>
              <a:t>ping </a:t>
            </a:r>
            <a:r>
              <a:rPr lang="en-US" dirty="0"/>
              <a:t>core points every 6 minutes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6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clusters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6991" b="69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825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future challenges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Mobile networks</a:t>
            </a:r>
          </a:p>
          <a:p>
            <a:pPr lvl="1"/>
            <a:r>
              <a:rPr lang="en-US" dirty="0" smtClean="0"/>
              <a:t>Latency in cell networks is higher</a:t>
            </a:r>
          </a:p>
          <a:p>
            <a:pPr lvl="1"/>
            <a:r>
              <a:rPr lang="en-US" dirty="0" smtClean="0"/>
              <a:t>Internal network structure is more </a:t>
            </a:r>
            <a:r>
              <a:rPr lang="en-US" dirty="0" smtClean="0"/>
              <a:t>opaque</a:t>
            </a:r>
          </a:p>
          <a:p>
            <a:pPr lvl="2"/>
            <a:r>
              <a:rPr lang="en-US" dirty="0" smtClean="0"/>
              <a:t>Is this AT&amp;T mobile client in Seattle or NYC?</a:t>
            </a:r>
            <a:endParaRPr lang="en-US" dirty="0" smtClean="0"/>
          </a:p>
          <a:p>
            <a:r>
              <a:rPr lang="en-US" dirty="0" smtClean="0"/>
              <a:t>Video</a:t>
            </a:r>
          </a:p>
          <a:p>
            <a:pPr lvl="1"/>
            <a:r>
              <a:rPr lang="en-US" dirty="0" smtClean="0"/>
              <a:t>4k/8k UHD = 16-30K Kbps compressed</a:t>
            </a:r>
          </a:p>
          <a:p>
            <a:pPr lvl="1"/>
            <a:r>
              <a:rPr lang="en-US" dirty="0" smtClean="0"/>
              <a:t>25K </a:t>
            </a:r>
            <a:r>
              <a:rPr lang="en-US" dirty="0" err="1" smtClean="0"/>
              <a:t>Tbps</a:t>
            </a:r>
            <a:r>
              <a:rPr lang="en-US" dirty="0" smtClean="0"/>
              <a:t> projected</a:t>
            </a:r>
          </a:p>
          <a:p>
            <a:pPr lvl="1"/>
            <a:r>
              <a:rPr lang="en-US" dirty="0" smtClean="0"/>
              <a:t>Big data center networks not enough (5 </a:t>
            </a:r>
            <a:r>
              <a:rPr lang="en-US" dirty="0" err="1" smtClean="0"/>
              <a:t>Tbps</a:t>
            </a:r>
            <a:r>
              <a:rPr lang="en-US" dirty="0" smtClean="0"/>
              <a:t> each)</a:t>
            </a:r>
          </a:p>
          <a:p>
            <a:pPr lvl="1"/>
            <a:r>
              <a:rPr lang="en-US" dirty="0" smtClean="0"/>
              <a:t>Multicast (from end systems) potential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2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Administravia</a:t>
            </a:r>
            <a:r>
              <a:rPr lang="en-US" dirty="0" smtClean="0"/>
              <a:t>/next 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Assignment 2</a:t>
            </a:r>
          </a:p>
          <a:p>
            <a:pPr lvl="1"/>
            <a:r>
              <a:rPr lang="en-US" dirty="0" smtClean="0"/>
              <a:t>Updated trace 1 in the assignment folder.</a:t>
            </a:r>
          </a:p>
          <a:p>
            <a:pPr lvl="1"/>
            <a:r>
              <a:rPr lang="en-US" dirty="0" smtClean="0"/>
              <a:t>Submission details will be available by Friday</a:t>
            </a:r>
          </a:p>
          <a:p>
            <a:pPr lvl="1"/>
            <a:r>
              <a:rPr lang="en-US" dirty="0" smtClean="0"/>
              <a:t>Try capturing your own traces for testing as well </a:t>
            </a:r>
            <a:r>
              <a:rPr lang="en-US" dirty="0" smtClean="0">
                <a:sym typeface="Wingdings"/>
              </a:rPr>
              <a:t></a:t>
            </a:r>
          </a:p>
          <a:p>
            <a:pPr lvl="1"/>
            <a:r>
              <a:rPr lang="en-US" dirty="0" smtClean="0">
                <a:sym typeface="Wingdings"/>
              </a:rPr>
              <a:t>Questions?</a:t>
            </a:r>
          </a:p>
          <a:p>
            <a:r>
              <a:rPr lang="en-US" dirty="0" smtClean="0">
                <a:sym typeface="Wingdings"/>
              </a:rPr>
              <a:t>Midterm:</a:t>
            </a:r>
          </a:p>
          <a:p>
            <a:pPr lvl="1"/>
            <a:r>
              <a:rPr lang="en-US" dirty="0" smtClean="0">
                <a:sym typeface="Wingdings"/>
              </a:rPr>
              <a:t>Next class. 80 minutes </a:t>
            </a:r>
            <a:r>
              <a:rPr lang="en-US" b="1" dirty="0" smtClean="0">
                <a:sym typeface="Wingdings"/>
              </a:rPr>
              <a:t>8:30</a:t>
            </a:r>
            <a:r>
              <a:rPr lang="en-US" dirty="0" smtClean="0">
                <a:sym typeface="Wingdings"/>
              </a:rPr>
              <a:t>-</a:t>
            </a:r>
            <a:r>
              <a:rPr lang="en-US" b="1" dirty="0" smtClean="0">
                <a:sym typeface="Wingdings"/>
              </a:rPr>
              <a:t>9:50</a:t>
            </a:r>
          </a:p>
          <a:p>
            <a:pPr lvl="1"/>
            <a:r>
              <a:rPr lang="en-US" dirty="0" smtClean="0">
                <a:sym typeface="Wingdings"/>
              </a:rPr>
              <a:t>closed book, no calculators</a:t>
            </a:r>
          </a:p>
          <a:p>
            <a:pPr lvl="1"/>
            <a:r>
              <a:rPr lang="en-US" b="1" dirty="0" smtClean="0">
                <a:sym typeface="Wingdings"/>
              </a:rPr>
              <a:t>Please arrive on time (regardless of when you arrive the exam will end at the same time!)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446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D64EC1-5AC3-8C4E-A9E9-B6E54FBBD78E}" type="slidenum">
              <a:rPr kumimoji="0" lang="en-US" sz="1400"/>
              <a:pPr eaLnBrk="1" hangingPunct="1"/>
              <a:t>7</a:t>
            </a:fld>
            <a:endParaRPr kumimoji="0" 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Example Web Page</a:t>
            </a:r>
            <a:endParaRPr lang="en-CA" dirty="0">
              <a:latin typeface="Arial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362200" y="1447800"/>
            <a:ext cx="4248150" cy="4572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en-CA" sz="2400">
              <a:latin typeface="Times New Roman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327275" y="1533525"/>
            <a:ext cx="3340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800" b="1">
                <a:latin typeface="Times New Roman" charset="0"/>
              </a:rPr>
              <a:t>Harry Potter Movies</a:t>
            </a:r>
            <a:endParaRPr kumimoji="0" lang="en-CA" sz="2800" b="1">
              <a:latin typeface="Times New Roman" charset="0"/>
            </a:endParaRPr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5505450" y="2190750"/>
            <a:ext cx="62865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Oval 6"/>
          <p:cNvSpPr>
            <a:spLocks noChangeArrowheads="1"/>
          </p:cNvSpPr>
          <p:nvPr/>
        </p:nvSpPr>
        <p:spPr bwMode="auto">
          <a:xfrm>
            <a:off x="5676900" y="2457450"/>
            <a:ext cx="1333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Oval 7"/>
          <p:cNvSpPr>
            <a:spLocks noChangeArrowheads="1"/>
          </p:cNvSpPr>
          <p:nvPr/>
        </p:nvSpPr>
        <p:spPr bwMode="auto">
          <a:xfrm>
            <a:off x="5867400" y="2438400"/>
            <a:ext cx="1333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8"/>
          <p:cNvSpPr>
            <a:spLocks noChangeShapeType="1"/>
          </p:cNvSpPr>
          <p:nvPr/>
        </p:nvSpPr>
        <p:spPr bwMode="auto">
          <a:xfrm flipH="1" flipV="1">
            <a:off x="5543550" y="2438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9"/>
          <p:cNvSpPr>
            <a:spLocks noChangeShapeType="1"/>
          </p:cNvSpPr>
          <p:nvPr/>
        </p:nvSpPr>
        <p:spPr bwMode="auto">
          <a:xfrm>
            <a:off x="5829300" y="2533650"/>
            <a:ext cx="3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0"/>
          <p:cNvSpPr>
            <a:spLocks noChangeShapeType="1"/>
          </p:cNvSpPr>
          <p:nvPr/>
        </p:nvSpPr>
        <p:spPr bwMode="auto">
          <a:xfrm flipV="1">
            <a:off x="6000750" y="2381250"/>
            <a:ext cx="952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1"/>
          <p:cNvSpPr>
            <a:spLocks noChangeShapeType="1"/>
          </p:cNvSpPr>
          <p:nvPr/>
        </p:nvSpPr>
        <p:spPr bwMode="auto">
          <a:xfrm>
            <a:off x="5772150" y="2876550"/>
            <a:ext cx="13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 flipV="1">
            <a:off x="5905500" y="2781300"/>
            <a:ext cx="5715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 flipH="1" flipV="1">
            <a:off x="5676900" y="2819400"/>
            <a:ext cx="952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Text Box 14"/>
          <p:cNvSpPr txBox="1">
            <a:spLocks noChangeArrowheads="1"/>
          </p:cNvSpPr>
          <p:nvPr/>
        </p:nvSpPr>
        <p:spPr bwMode="auto">
          <a:xfrm>
            <a:off x="2528888" y="1981200"/>
            <a:ext cx="25003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As you all know,</a:t>
            </a:r>
          </a:p>
          <a:p>
            <a:r>
              <a:rPr kumimoji="0" lang="en-US" sz="2400">
                <a:latin typeface="Times New Roman" charset="0"/>
              </a:rPr>
              <a:t>the new HP book</a:t>
            </a:r>
          </a:p>
          <a:p>
            <a:r>
              <a:rPr kumimoji="0" lang="en-US" sz="2400">
                <a:latin typeface="Times New Roman" charset="0"/>
              </a:rPr>
              <a:t>will be out in June</a:t>
            </a:r>
          </a:p>
          <a:p>
            <a:r>
              <a:rPr kumimoji="0" lang="en-US" sz="2400">
                <a:latin typeface="Times New Roman" charset="0"/>
              </a:rPr>
              <a:t>and then there will</a:t>
            </a:r>
          </a:p>
          <a:p>
            <a:r>
              <a:rPr kumimoji="0" lang="en-US" sz="2400">
                <a:latin typeface="Times New Roman" charset="0"/>
              </a:rPr>
              <a:t>be a new movie</a:t>
            </a:r>
          </a:p>
          <a:p>
            <a:r>
              <a:rPr kumimoji="0" lang="en-US" sz="2400">
                <a:latin typeface="Times New Roman" charset="0"/>
              </a:rPr>
              <a:t>shortly after that…</a:t>
            </a:r>
          </a:p>
          <a:p>
            <a:endParaRPr kumimoji="0" lang="en-US" sz="2400">
              <a:latin typeface="Times New Roman" charset="0"/>
            </a:endParaRPr>
          </a:p>
          <a:p>
            <a:endParaRPr kumimoji="0" lang="en-US" sz="2400">
              <a:latin typeface="Times New Roman" charset="0"/>
            </a:endParaRPr>
          </a:p>
          <a:p>
            <a:r>
              <a:rPr kumimoji="0" lang="ja-JP" altLang="en-US" sz="2400">
                <a:latin typeface="Times New Roman" charset="0"/>
              </a:rPr>
              <a:t>“</a:t>
            </a:r>
            <a:r>
              <a:rPr kumimoji="0" lang="en-US" sz="2400">
                <a:latin typeface="Times New Roman" charset="0"/>
              </a:rPr>
              <a:t>Harry Potter and</a:t>
            </a:r>
          </a:p>
          <a:p>
            <a:r>
              <a:rPr kumimoji="0" lang="en-US" sz="2400">
                <a:latin typeface="Times New Roman" charset="0"/>
              </a:rPr>
              <a:t>the Bathtub Ring</a:t>
            </a:r>
            <a:r>
              <a:rPr kumimoji="0" lang="ja-JP" altLang="en-US" sz="2400">
                <a:latin typeface="Times New Roman" charset="0"/>
              </a:rPr>
              <a:t>”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6160" name="AutoShape 15"/>
          <p:cNvSpPr>
            <a:spLocks noChangeArrowheads="1"/>
          </p:cNvSpPr>
          <p:nvPr/>
        </p:nvSpPr>
        <p:spPr bwMode="auto">
          <a:xfrm flipH="1">
            <a:off x="5619750" y="2228850"/>
            <a:ext cx="228600" cy="285750"/>
          </a:xfrm>
          <a:prstGeom prst="lightningBol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61" name="Picture 16" descr="so02067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962400"/>
            <a:ext cx="17430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593725" y="2727325"/>
            <a:ext cx="1392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page.html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6163" name="Text Box 18"/>
          <p:cNvSpPr txBox="1">
            <a:spLocks noChangeArrowheads="1"/>
          </p:cNvSpPr>
          <p:nvPr/>
        </p:nvSpPr>
        <p:spPr bwMode="auto">
          <a:xfrm>
            <a:off x="6708775" y="2270125"/>
            <a:ext cx="146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hpface.jpg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6164" name="Text Box 19"/>
          <p:cNvSpPr txBox="1">
            <a:spLocks noChangeArrowheads="1"/>
          </p:cNvSpPr>
          <p:nvPr/>
        </p:nvSpPr>
        <p:spPr bwMode="auto">
          <a:xfrm>
            <a:off x="6710363" y="4267200"/>
            <a:ext cx="1290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castle.gif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6165" name="Line 20"/>
          <p:cNvSpPr>
            <a:spLocks noChangeShapeType="1"/>
          </p:cNvSpPr>
          <p:nvPr/>
        </p:nvSpPr>
        <p:spPr bwMode="auto">
          <a:xfrm>
            <a:off x="1428750" y="3295650"/>
            <a:ext cx="933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Line 21"/>
          <p:cNvSpPr>
            <a:spLocks noChangeShapeType="1"/>
          </p:cNvSpPr>
          <p:nvPr/>
        </p:nvSpPr>
        <p:spPr bwMode="auto">
          <a:xfrm flipH="1" flipV="1">
            <a:off x="6096000" y="2819400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Line 22"/>
          <p:cNvSpPr>
            <a:spLocks noChangeShapeType="1"/>
          </p:cNvSpPr>
          <p:nvPr/>
        </p:nvSpPr>
        <p:spPr bwMode="auto">
          <a:xfrm flipH="1">
            <a:off x="6230938" y="4778375"/>
            <a:ext cx="127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9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316C0B-32C3-6C4A-92A0-582548B90FDE}" type="slidenum">
              <a:rPr kumimoji="0" lang="en-US" sz="1400"/>
              <a:pPr eaLnBrk="1" hangingPunct="1"/>
              <a:t>8</a:t>
            </a:fld>
            <a:endParaRPr kumimoji="0" lang="en-US" sz="1400"/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>
            <a:off x="1790700" y="89535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>
            <a:off x="3657600" y="8763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089025" y="384175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Client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3203575" y="307975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Server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5299075" y="1870075"/>
            <a:ext cx="33147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The </a:t>
            </a:r>
            <a:r>
              <a:rPr kumimoji="0" lang="ja-JP" altLang="en-US" sz="2400">
                <a:latin typeface="Times New Roman" charset="0"/>
              </a:rPr>
              <a:t>“</a:t>
            </a:r>
            <a:r>
              <a:rPr kumimoji="0" lang="en-US" sz="2400">
                <a:latin typeface="Times New Roman" charset="0"/>
              </a:rPr>
              <a:t>classic</a:t>
            </a:r>
            <a:r>
              <a:rPr kumimoji="0" lang="ja-JP" altLang="en-US" sz="2400">
                <a:latin typeface="Times New Roman" charset="0"/>
              </a:rPr>
              <a:t>”</a:t>
            </a:r>
            <a:r>
              <a:rPr kumimoji="0" lang="en-US" sz="2400">
                <a:latin typeface="Times New Roman" charset="0"/>
              </a:rPr>
              <a:t> approach</a:t>
            </a:r>
          </a:p>
          <a:p>
            <a:r>
              <a:rPr kumimoji="0" lang="en-US" sz="2400">
                <a:latin typeface="Times New Roman" charset="0"/>
              </a:rPr>
              <a:t>in HTTP/1.0 is to use one</a:t>
            </a:r>
          </a:p>
          <a:p>
            <a:r>
              <a:rPr kumimoji="0" lang="en-US" sz="2400">
                <a:latin typeface="Times New Roman" charset="0"/>
              </a:rPr>
              <a:t>HTTP request per TCP</a:t>
            </a:r>
          </a:p>
          <a:p>
            <a:r>
              <a:rPr kumimoji="0" lang="en-US" sz="2400">
                <a:latin typeface="Times New Roman" charset="0"/>
              </a:rPr>
              <a:t>connection, serially.</a:t>
            </a:r>
            <a:endParaRPr kumimoji="0" lang="en-CA" sz="2400">
              <a:latin typeface="Times New Roman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725" y="841375"/>
            <a:ext cx="3521075" cy="1905000"/>
            <a:chOff x="134" y="530"/>
            <a:chExt cx="2218" cy="1200"/>
          </a:xfrm>
        </p:grpSpPr>
        <p:grpSp>
          <p:nvGrpSpPr>
            <p:cNvPr id="7205" name="Group 8"/>
            <p:cNvGrpSpPr>
              <a:grpSpLocks/>
            </p:cNvGrpSpPr>
            <p:nvPr/>
          </p:nvGrpSpPr>
          <p:grpSpPr bwMode="auto">
            <a:xfrm>
              <a:off x="134" y="530"/>
              <a:ext cx="2218" cy="1200"/>
              <a:chOff x="134" y="530"/>
              <a:chExt cx="2218" cy="1200"/>
            </a:xfrm>
          </p:grpSpPr>
          <p:grpSp>
            <p:nvGrpSpPr>
              <p:cNvPr id="7207" name="Group 9"/>
              <p:cNvGrpSpPr>
                <a:grpSpLocks/>
              </p:cNvGrpSpPr>
              <p:nvPr/>
            </p:nvGrpSpPr>
            <p:grpSpPr bwMode="auto">
              <a:xfrm>
                <a:off x="134" y="530"/>
                <a:ext cx="2218" cy="1200"/>
                <a:chOff x="134" y="530"/>
                <a:chExt cx="2218" cy="1200"/>
              </a:xfrm>
            </p:grpSpPr>
            <p:sp>
              <p:nvSpPr>
                <p:cNvPr id="7209" name="Line 10"/>
                <p:cNvSpPr>
                  <a:spLocks noChangeShapeType="1"/>
                </p:cNvSpPr>
                <p:nvPr/>
              </p:nvSpPr>
              <p:spPr bwMode="auto">
                <a:xfrm>
                  <a:off x="1104" y="6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0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116" y="7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1" name="Line 12"/>
                <p:cNvSpPr>
                  <a:spLocks noChangeShapeType="1"/>
                </p:cNvSpPr>
                <p:nvPr/>
              </p:nvSpPr>
              <p:spPr bwMode="auto">
                <a:xfrm>
                  <a:off x="1152" y="8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2" name="Rectangle 13"/>
                <p:cNvSpPr>
                  <a:spLocks noChangeArrowheads="1"/>
                </p:cNvSpPr>
                <p:nvPr/>
              </p:nvSpPr>
              <p:spPr bwMode="auto">
                <a:xfrm>
                  <a:off x="1128" y="10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721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128" y="14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4" name="Line 15"/>
                <p:cNvSpPr>
                  <a:spLocks noChangeShapeType="1"/>
                </p:cNvSpPr>
                <p:nvPr/>
              </p:nvSpPr>
              <p:spPr bwMode="auto">
                <a:xfrm>
                  <a:off x="1140" y="15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5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116" y="16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06" y="530"/>
                  <a:ext cx="90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SYN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721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34" y="1442"/>
                  <a:ext cx="8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FIN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</p:grpSp>
          <p:sp>
            <p:nvSpPr>
              <p:cNvPr id="7208" name="Text Box 19"/>
              <p:cNvSpPr txBox="1">
                <a:spLocks noChangeArrowheads="1"/>
              </p:cNvSpPr>
              <p:nvPr/>
            </p:nvSpPr>
            <p:spPr bwMode="auto">
              <a:xfrm>
                <a:off x="1214" y="1046"/>
                <a:ext cx="87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page.html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  <p:sp>
          <p:nvSpPr>
            <p:cNvPr id="7206" name="Text Box 20"/>
            <p:cNvSpPr txBox="1">
              <a:spLocks noChangeArrowheads="1"/>
            </p:cNvSpPr>
            <p:nvPr/>
          </p:nvSpPr>
          <p:spPr bwMode="auto">
            <a:xfrm>
              <a:off x="866" y="86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50825" y="2708275"/>
            <a:ext cx="3521075" cy="1905000"/>
            <a:chOff x="158" y="1706"/>
            <a:chExt cx="2218" cy="1200"/>
          </a:xfrm>
        </p:grpSpPr>
        <p:grpSp>
          <p:nvGrpSpPr>
            <p:cNvPr id="7192" name="Group 22"/>
            <p:cNvGrpSpPr>
              <a:grpSpLocks/>
            </p:cNvGrpSpPr>
            <p:nvPr/>
          </p:nvGrpSpPr>
          <p:grpSpPr bwMode="auto">
            <a:xfrm>
              <a:off x="158" y="1706"/>
              <a:ext cx="2218" cy="1200"/>
              <a:chOff x="158" y="1706"/>
              <a:chExt cx="2218" cy="1200"/>
            </a:xfrm>
          </p:grpSpPr>
          <p:grpSp>
            <p:nvGrpSpPr>
              <p:cNvPr id="7194" name="Group 23"/>
              <p:cNvGrpSpPr>
                <a:grpSpLocks/>
              </p:cNvGrpSpPr>
              <p:nvPr/>
            </p:nvGrpSpPr>
            <p:grpSpPr bwMode="auto">
              <a:xfrm>
                <a:off x="158" y="1706"/>
                <a:ext cx="2218" cy="1200"/>
                <a:chOff x="134" y="530"/>
                <a:chExt cx="2218" cy="1200"/>
              </a:xfrm>
            </p:grpSpPr>
            <p:sp>
              <p:nvSpPr>
                <p:cNvPr id="7196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6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7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116" y="7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8" name="Line 26"/>
                <p:cNvSpPr>
                  <a:spLocks noChangeShapeType="1"/>
                </p:cNvSpPr>
                <p:nvPr/>
              </p:nvSpPr>
              <p:spPr bwMode="auto">
                <a:xfrm>
                  <a:off x="1152" y="8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128" y="10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720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128" y="14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1" name="Line 29"/>
                <p:cNvSpPr>
                  <a:spLocks noChangeShapeType="1"/>
                </p:cNvSpPr>
                <p:nvPr/>
              </p:nvSpPr>
              <p:spPr bwMode="auto">
                <a:xfrm>
                  <a:off x="1140" y="15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116" y="16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06" y="530"/>
                  <a:ext cx="90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SYN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720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34" y="1442"/>
                  <a:ext cx="8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FIN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</p:grpSp>
          <p:sp>
            <p:nvSpPr>
              <p:cNvPr id="7195" name="Text Box 33"/>
              <p:cNvSpPr txBox="1">
                <a:spLocks noChangeArrowheads="1"/>
              </p:cNvSpPr>
              <p:nvPr/>
            </p:nvSpPr>
            <p:spPr bwMode="auto">
              <a:xfrm>
                <a:off x="1202" y="2246"/>
                <a:ext cx="9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hpface.jpg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  <p:sp>
          <p:nvSpPr>
            <p:cNvPr id="7193" name="Text Box 34"/>
            <p:cNvSpPr txBox="1">
              <a:spLocks noChangeArrowheads="1"/>
            </p:cNvSpPr>
            <p:nvPr/>
          </p:nvSpPr>
          <p:spPr bwMode="auto">
            <a:xfrm>
              <a:off x="830" y="205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50825" y="4689475"/>
            <a:ext cx="3521075" cy="1905000"/>
            <a:chOff x="158" y="2954"/>
            <a:chExt cx="2218" cy="1200"/>
          </a:xfrm>
        </p:grpSpPr>
        <p:grpSp>
          <p:nvGrpSpPr>
            <p:cNvPr id="7179" name="Group 36"/>
            <p:cNvGrpSpPr>
              <a:grpSpLocks/>
            </p:cNvGrpSpPr>
            <p:nvPr/>
          </p:nvGrpSpPr>
          <p:grpSpPr bwMode="auto">
            <a:xfrm>
              <a:off x="158" y="2954"/>
              <a:ext cx="2218" cy="1200"/>
              <a:chOff x="158" y="2954"/>
              <a:chExt cx="2218" cy="1200"/>
            </a:xfrm>
          </p:grpSpPr>
          <p:grpSp>
            <p:nvGrpSpPr>
              <p:cNvPr id="7181" name="Group 37"/>
              <p:cNvGrpSpPr>
                <a:grpSpLocks/>
              </p:cNvGrpSpPr>
              <p:nvPr/>
            </p:nvGrpSpPr>
            <p:grpSpPr bwMode="auto">
              <a:xfrm>
                <a:off x="158" y="2954"/>
                <a:ext cx="2218" cy="1200"/>
                <a:chOff x="134" y="530"/>
                <a:chExt cx="2218" cy="1200"/>
              </a:xfrm>
            </p:grpSpPr>
            <p:sp>
              <p:nvSpPr>
                <p:cNvPr id="7183" name="Line 38"/>
                <p:cNvSpPr>
                  <a:spLocks noChangeShapeType="1"/>
                </p:cNvSpPr>
                <p:nvPr/>
              </p:nvSpPr>
              <p:spPr bwMode="auto">
                <a:xfrm>
                  <a:off x="1104" y="6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4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116" y="7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5" name="Line 40"/>
                <p:cNvSpPr>
                  <a:spLocks noChangeShapeType="1"/>
                </p:cNvSpPr>
                <p:nvPr/>
              </p:nvSpPr>
              <p:spPr bwMode="auto">
                <a:xfrm>
                  <a:off x="1152" y="8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6" name="Rectangle 41"/>
                <p:cNvSpPr>
                  <a:spLocks noChangeArrowheads="1"/>
                </p:cNvSpPr>
                <p:nvPr/>
              </p:nvSpPr>
              <p:spPr bwMode="auto">
                <a:xfrm>
                  <a:off x="1128" y="10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718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128" y="14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8" name="Line 43"/>
                <p:cNvSpPr>
                  <a:spLocks noChangeShapeType="1"/>
                </p:cNvSpPr>
                <p:nvPr/>
              </p:nvSpPr>
              <p:spPr bwMode="auto">
                <a:xfrm>
                  <a:off x="1140" y="15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9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116" y="16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0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06" y="530"/>
                  <a:ext cx="90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SYN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7191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34" y="1442"/>
                  <a:ext cx="8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FIN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</p:grpSp>
          <p:sp>
            <p:nvSpPr>
              <p:cNvPr id="7182" name="Text Box 47"/>
              <p:cNvSpPr txBox="1">
                <a:spLocks noChangeArrowheads="1"/>
              </p:cNvSpPr>
              <p:nvPr/>
            </p:nvSpPr>
            <p:spPr bwMode="auto">
              <a:xfrm>
                <a:off x="1226" y="3518"/>
                <a:ext cx="8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castle.gif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  <p:sp>
          <p:nvSpPr>
            <p:cNvPr id="7180" name="Text Box 48"/>
            <p:cNvSpPr txBox="1">
              <a:spLocks noChangeArrowheads="1"/>
            </p:cNvSpPr>
            <p:nvPr/>
          </p:nvSpPr>
          <p:spPr bwMode="auto">
            <a:xfrm>
              <a:off x="854" y="333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751294" y="268941"/>
            <a:ext cx="405223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/>
              <a:t>Non-Persistent HTTP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28283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CBED35-035F-A142-880A-EF12B8BFEE8E}" type="slidenum">
              <a:rPr kumimoji="0" lang="en-US" sz="1400"/>
              <a:pPr eaLnBrk="1" hangingPunct="1"/>
              <a:t>9</a:t>
            </a:fld>
            <a:endParaRPr kumimoji="0" lang="en-US" sz="1400"/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1752600" y="89535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3657600" y="8763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089025" y="384175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Client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3203575" y="307975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Server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4975225" y="346075"/>
            <a:ext cx="33797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 u="sng">
                <a:latin typeface="Times New Roman" charset="0"/>
              </a:rPr>
              <a:t>Concurrent (parallel) TCP</a:t>
            </a:r>
          </a:p>
          <a:p>
            <a:r>
              <a:rPr kumimoji="0" lang="en-US" sz="2400" u="sng">
                <a:latin typeface="Times New Roman" charset="0"/>
              </a:rPr>
              <a:t>connections</a:t>
            </a:r>
            <a:r>
              <a:rPr kumimoji="0" lang="en-US" sz="2400">
                <a:latin typeface="Times New Roman" charset="0"/>
              </a:rPr>
              <a:t> can be used</a:t>
            </a:r>
          </a:p>
          <a:p>
            <a:r>
              <a:rPr kumimoji="0" lang="en-US" sz="2400">
                <a:latin typeface="Times New Roman" charset="0"/>
              </a:rPr>
              <a:t>to make things faster.</a:t>
            </a:r>
            <a:endParaRPr kumimoji="0" lang="en-CA" sz="2400">
              <a:latin typeface="Times New Roman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725" y="841375"/>
            <a:ext cx="3521075" cy="1905000"/>
            <a:chOff x="134" y="530"/>
            <a:chExt cx="2218" cy="1200"/>
          </a:xfrm>
        </p:grpSpPr>
        <p:grpSp>
          <p:nvGrpSpPr>
            <p:cNvPr id="8235" name="Group 8"/>
            <p:cNvGrpSpPr>
              <a:grpSpLocks/>
            </p:cNvGrpSpPr>
            <p:nvPr/>
          </p:nvGrpSpPr>
          <p:grpSpPr bwMode="auto">
            <a:xfrm>
              <a:off x="134" y="530"/>
              <a:ext cx="2218" cy="1200"/>
              <a:chOff x="134" y="530"/>
              <a:chExt cx="2218" cy="1200"/>
            </a:xfrm>
          </p:grpSpPr>
          <p:grpSp>
            <p:nvGrpSpPr>
              <p:cNvPr id="8237" name="Group 9"/>
              <p:cNvGrpSpPr>
                <a:grpSpLocks/>
              </p:cNvGrpSpPr>
              <p:nvPr/>
            </p:nvGrpSpPr>
            <p:grpSpPr bwMode="auto">
              <a:xfrm>
                <a:off x="134" y="530"/>
                <a:ext cx="2218" cy="1200"/>
                <a:chOff x="134" y="530"/>
                <a:chExt cx="2218" cy="1200"/>
              </a:xfrm>
            </p:grpSpPr>
            <p:sp>
              <p:nvSpPr>
                <p:cNvPr id="8239" name="Line 10"/>
                <p:cNvSpPr>
                  <a:spLocks noChangeShapeType="1"/>
                </p:cNvSpPr>
                <p:nvPr/>
              </p:nvSpPr>
              <p:spPr bwMode="auto">
                <a:xfrm>
                  <a:off x="1104" y="6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0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116" y="7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1" name="Line 12"/>
                <p:cNvSpPr>
                  <a:spLocks noChangeShapeType="1"/>
                </p:cNvSpPr>
                <p:nvPr/>
              </p:nvSpPr>
              <p:spPr bwMode="auto">
                <a:xfrm>
                  <a:off x="1152" y="8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2" name="Rectangle 13"/>
                <p:cNvSpPr>
                  <a:spLocks noChangeArrowheads="1"/>
                </p:cNvSpPr>
                <p:nvPr/>
              </p:nvSpPr>
              <p:spPr bwMode="auto">
                <a:xfrm>
                  <a:off x="1128" y="10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824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128" y="14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4" name="Line 15"/>
                <p:cNvSpPr>
                  <a:spLocks noChangeShapeType="1"/>
                </p:cNvSpPr>
                <p:nvPr/>
              </p:nvSpPr>
              <p:spPr bwMode="auto">
                <a:xfrm>
                  <a:off x="1140" y="15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5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116" y="16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06" y="530"/>
                  <a:ext cx="90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SYN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824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34" y="1442"/>
                  <a:ext cx="8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FIN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</p:grpSp>
          <p:sp>
            <p:nvSpPr>
              <p:cNvPr id="8238" name="Text Box 19"/>
              <p:cNvSpPr txBox="1">
                <a:spLocks noChangeArrowheads="1"/>
              </p:cNvSpPr>
              <p:nvPr/>
            </p:nvSpPr>
            <p:spPr bwMode="auto">
              <a:xfrm>
                <a:off x="1214" y="1046"/>
                <a:ext cx="87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page.html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  <p:sp>
          <p:nvSpPr>
            <p:cNvPr id="8236" name="Text Box 20"/>
            <p:cNvSpPr txBox="1">
              <a:spLocks noChangeArrowheads="1"/>
            </p:cNvSpPr>
            <p:nvPr/>
          </p:nvSpPr>
          <p:spPr bwMode="auto">
            <a:xfrm>
              <a:off x="866" y="86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sp>
        <p:nvSpPr>
          <p:cNvPr id="8201" name="Line 21"/>
          <p:cNvSpPr>
            <a:spLocks noChangeShapeType="1"/>
          </p:cNvSpPr>
          <p:nvPr/>
        </p:nvSpPr>
        <p:spPr bwMode="auto">
          <a:xfrm>
            <a:off x="4171950" y="2038350"/>
            <a:ext cx="0" cy="459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22"/>
          <p:cNvSpPr>
            <a:spLocks noChangeShapeType="1"/>
          </p:cNvSpPr>
          <p:nvPr/>
        </p:nvSpPr>
        <p:spPr bwMode="auto">
          <a:xfrm>
            <a:off x="6057900" y="2000250"/>
            <a:ext cx="0" cy="459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23"/>
          <p:cNvSpPr>
            <a:spLocks noChangeShapeType="1"/>
          </p:cNvSpPr>
          <p:nvPr/>
        </p:nvSpPr>
        <p:spPr bwMode="auto">
          <a:xfrm>
            <a:off x="6724650" y="1905000"/>
            <a:ext cx="0" cy="459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24"/>
          <p:cNvSpPr>
            <a:spLocks noChangeShapeType="1"/>
          </p:cNvSpPr>
          <p:nvPr/>
        </p:nvSpPr>
        <p:spPr bwMode="auto">
          <a:xfrm>
            <a:off x="8610600" y="1828800"/>
            <a:ext cx="0" cy="459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270625" y="2041525"/>
            <a:ext cx="2416175" cy="1809750"/>
            <a:chOff x="3950" y="1286"/>
            <a:chExt cx="1522" cy="1140"/>
          </a:xfrm>
        </p:grpSpPr>
        <p:sp>
          <p:nvSpPr>
            <p:cNvPr id="8224" name="Line 26"/>
            <p:cNvSpPr>
              <a:spLocks noChangeShapeType="1"/>
            </p:cNvSpPr>
            <p:nvPr/>
          </p:nvSpPr>
          <p:spPr bwMode="auto">
            <a:xfrm>
              <a:off x="4224" y="1356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27"/>
            <p:cNvSpPr>
              <a:spLocks noChangeShapeType="1"/>
            </p:cNvSpPr>
            <p:nvPr/>
          </p:nvSpPr>
          <p:spPr bwMode="auto">
            <a:xfrm flipH="1">
              <a:off x="4236" y="1488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28"/>
            <p:cNvSpPr>
              <a:spLocks noChangeShapeType="1"/>
            </p:cNvSpPr>
            <p:nvPr/>
          </p:nvSpPr>
          <p:spPr bwMode="auto">
            <a:xfrm>
              <a:off x="4272" y="1572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Rectangle 29"/>
            <p:cNvSpPr>
              <a:spLocks noChangeArrowheads="1"/>
            </p:cNvSpPr>
            <p:nvPr/>
          </p:nvSpPr>
          <p:spPr bwMode="auto">
            <a:xfrm>
              <a:off x="4248" y="1728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8228" name="Line 30"/>
            <p:cNvSpPr>
              <a:spLocks noChangeShapeType="1"/>
            </p:cNvSpPr>
            <p:nvPr/>
          </p:nvSpPr>
          <p:spPr bwMode="auto">
            <a:xfrm flipH="1">
              <a:off x="4248" y="216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Line 31"/>
            <p:cNvSpPr>
              <a:spLocks noChangeShapeType="1"/>
            </p:cNvSpPr>
            <p:nvPr/>
          </p:nvSpPr>
          <p:spPr bwMode="auto">
            <a:xfrm>
              <a:off x="4260" y="2244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32"/>
            <p:cNvSpPr>
              <a:spLocks noChangeShapeType="1"/>
            </p:cNvSpPr>
            <p:nvPr/>
          </p:nvSpPr>
          <p:spPr bwMode="auto">
            <a:xfrm flipH="1">
              <a:off x="4236" y="2364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Text Box 33"/>
            <p:cNvSpPr txBox="1">
              <a:spLocks noChangeArrowheads="1"/>
            </p:cNvSpPr>
            <p:nvPr/>
          </p:nvSpPr>
          <p:spPr bwMode="auto">
            <a:xfrm>
              <a:off x="4322" y="1802"/>
              <a:ext cx="8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castle.gif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8232" name="Text Box 34"/>
            <p:cNvSpPr txBox="1">
              <a:spLocks noChangeArrowheads="1"/>
            </p:cNvSpPr>
            <p:nvPr/>
          </p:nvSpPr>
          <p:spPr bwMode="auto">
            <a:xfrm>
              <a:off x="3962" y="156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8233" name="Text Box 35"/>
            <p:cNvSpPr txBox="1">
              <a:spLocks noChangeArrowheads="1"/>
            </p:cNvSpPr>
            <p:nvPr/>
          </p:nvSpPr>
          <p:spPr bwMode="auto">
            <a:xfrm>
              <a:off x="3974" y="213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F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8234" name="Text Box 36"/>
            <p:cNvSpPr txBox="1">
              <a:spLocks noChangeArrowheads="1"/>
            </p:cNvSpPr>
            <p:nvPr/>
          </p:nvSpPr>
          <p:spPr bwMode="auto">
            <a:xfrm>
              <a:off x="3950" y="128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S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736975" y="1889125"/>
            <a:ext cx="2397125" cy="1981200"/>
            <a:chOff x="2354" y="1190"/>
            <a:chExt cx="1510" cy="1248"/>
          </a:xfrm>
        </p:grpSpPr>
        <p:sp>
          <p:nvSpPr>
            <p:cNvPr id="8211" name="Text Box 38"/>
            <p:cNvSpPr txBox="1">
              <a:spLocks noChangeArrowheads="1"/>
            </p:cNvSpPr>
            <p:nvPr/>
          </p:nvSpPr>
          <p:spPr bwMode="auto">
            <a:xfrm>
              <a:off x="2354" y="157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  <p:grpSp>
          <p:nvGrpSpPr>
            <p:cNvPr id="8212" name="Group 39"/>
            <p:cNvGrpSpPr>
              <a:grpSpLocks/>
            </p:cNvGrpSpPr>
            <p:nvPr/>
          </p:nvGrpSpPr>
          <p:grpSpPr bwMode="auto">
            <a:xfrm>
              <a:off x="2390" y="1190"/>
              <a:ext cx="1474" cy="1248"/>
              <a:chOff x="2390" y="1190"/>
              <a:chExt cx="1474" cy="1248"/>
            </a:xfrm>
          </p:grpSpPr>
          <p:grpSp>
            <p:nvGrpSpPr>
              <p:cNvPr id="8213" name="Group 40"/>
              <p:cNvGrpSpPr>
                <a:grpSpLocks/>
              </p:cNvGrpSpPr>
              <p:nvPr/>
            </p:nvGrpSpPr>
            <p:grpSpPr bwMode="auto">
              <a:xfrm>
                <a:off x="2616" y="1356"/>
                <a:ext cx="1248" cy="1056"/>
                <a:chOff x="2604" y="1548"/>
                <a:chExt cx="1248" cy="1056"/>
              </a:xfrm>
            </p:grpSpPr>
            <p:sp>
              <p:nvSpPr>
                <p:cNvPr id="8216" name="Line 41"/>
                <p:cNvSpPr>
                  <a:spLocks noChangeShapeType="1"/>
                </p:cNvSpPr>
                <p:nvPr/>
              </p:nvSpPr>
              <p:spPr bwMode="auto">
                <a:xfrm>
                  <a:off x="2604" y="15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2616" y="16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8" name="Line 43"/>
                <p:cNvSpPr>
                  <a:spLocks noChangeShapeType="1"/>
                </p:cNvSpPr>
                <p:nvPr/>
              </p:nvSpPr>
              <p:spPr bwMode="auto">
                <a:xfrm>
                  <a:off x="2652" y="17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9" name="Rectangle 44"/>
                <p:cNvSpPr>
                  <a:spLocks noChangeArrowheads="1"/>
                </p:cNvSpPr>
                <p:nvPr/>
              </p:nvSpPr>
              <p:spPr bwMode="auto">
                <a:xfrm>
                  <a:off x="2628" y="19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8220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2628" y="23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1" name="Line 46"/>
                <p:cNvSpPr>
                  <a:spLocks noChangeShapeType="1"/>
                </p:cNvSpPr>
                <p:nvPr/>
              </p:nvSpPr>
              <p:spPr bwMode="auto">
                <a:xfrm>
                  <a:off x="2640" y="24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2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616" y="25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3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678" y="1970"/>
                  <a:ext cx="92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hpface.jpg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</p:grpSp>
          <p:sp>
            <p:nvSpPr>
              <p:cNvPr id="8214" name="Text Box 49"/>
              <p:cNvSpPr txBox="1">
                <a:spLocks noChangeArrowheads="1"/>
              </p:cNvSpPr>
              <p:nvPr/>
            </p:nvSpPr>
            <p:spPr bwMode="auto">
              <a:xfrm>
                <a:off x="2426" y="119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S</a:t>
                </a:r>
                <a:endParaRPr kumimoji="0" lang="en-CA" sz="2400">
                  <a:latin typeface="Times New Roman" charset="0"/>
                </a:endParaRPr>
              </a:p>
            </p:txBody>
          </p:sp>
          <p:sp>
            <p:nvSpPr>
              <p:cNvPr id="8215" name="Text Box 50"/>
              <p:cNvSpPr txBox="1">
                <a:spLocks noChangeArrowheads="1"/>
              </p:cNvSpPr>
              <p:nvPr/>
            </p:nvSpPr>
            <p:spPr bwMode="auto">
              <a:xfrm>
                <a:off x="2390" y="215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F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</p:grpSp>
      <p:sp>
        <p:nvSpPr>
          <p:cNvPr id="8207" name="Text Box 51"/>
          <p:cNvSpPr txBox="1">
            <a:spLocks noChangeArrowheads="1"/>
          </p:cNvSpPr>
          <p:nvPr/>
        </p:nvSpPr>
        <p:spPr bwMode="auto">
          <a:xfrm>
            <a:off x="3984625" y="14509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8208" name="Text Box 52"/>
          <p:cNvSpPr txBox="1">
            <a:spLocks noChangeArrowheads="1"/>
          </p:cNvSpPr>
          <p:nvPr/>
        </p:nvSpPr>
        <p:spPr bwMode="auto">
          <a:xfrm>
            <a:off x="5851525" y="14890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S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8209" name="Text Box 53"/>
          <p:cNvSpPr txBox="1">
            <a:spLocks noChangeArrowheads="1"/>
          </p:cNvSpPr>
          <p:nvPr/>
        </p:nvSpPr>
        <p:spPr bwMode="auto">
          <a:xfrm>
            <a:off x="6556375" y="14509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8210" name="Text Box 54"/>
          <p:cNvSpPr txBox="1">
            <a:spLocks noChangeArrowheads="1"/>
          </p:cNvSpPr>
          <p:nvPr/>
        </p:nvSpPr>
        <p:spPr bwMode="auto">
          <a:xfrm>
            <a:off x="8347075" y="14700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S</a:t>
            </a:r>
            <a:endParaRPr kumimoji="0" lang="en-CA" sz="2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7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112479</TotalTime>
  <Words>3556</Words>
  <Application>Microsoft Macintosh PowerPoint</Application>
  <PresentationFormat>On-screen Show (4:3)</PresentationFormat>
  <Paragraphs>826</Paragraphs>
  <Slides>67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Median</vt:lpstr>
      <vt:lpstr>CSE 390 – Advanced Computer Networks</vt:lpstr>
      <vt:lpstr>Outline</vt:lpstr>
      <vt:lpstr>Web and HTTP</vt:lpstr>
      <vt:lpstr>HTTP overview</vt:lpstr>
      <vt:lpstr>HTTP overview (continued)</vt:lpstr>
      <vt:lpstr>HTTP connections</vt:lpstr>
      <vt:lpstr>Example Web Page</vt:lpstr>
      <vt:lpstr>PowerPoint Presentation</vt:lpstr>
      <vt:lpstr>PowerPoint Presentation</vt:lpstr>
      <vt:lpstr>Persistent HTTP</vt:lpstr>
      <vt:lpstr>Non-persistent HTTP: response time</vt:lpstr>
      <vt:lpstr>PowerPoint Presentation</vt:lpstr>
      <vt:lpstr>PowerPoint Presentation</vt:lpstr>
      <vt:lpstr>Outline</vt:lpstr>
      <vt:lpstr>HTTP request message</vt:lpstr>
      <vt:lpstr>HTTP request message: general format</vt:lpstr>
      <vt:lpstr>Uploading form input</vt:lpstr>
      <vt:lpstr>Method types</vt:lpstr>
      <vt:lpstr>HTTP response message</vt:lpstr>
      <vt:lpstr>HTTP response status codes</vt:lpstr>
      <vt:lpstr>Trying out HTTP (client side) for yourself</vt:lpstr>
      <vt:lpstr>Outline</vt:lpstr>
      <vt:lpstr>User-server state: cookies</vt:lpstr>
      <vt:lpstr>Cookies: keeping “state” (cont.)</vt:lpstr>
      <vt:lpstr>Cookies (continued)</vt:lpstr>
      <vt:lpstr>Cookies + Third Parties</vt:lpstr>
      <vt:lpstr>How it works</vt:lpstr>
      <vt:lpstr>This has been going on for a while…</vt:lpstr>
      <vt:lpstr>More recent results (2011)</vt:lpstr>
      <vt:lpstr>What can we do about it?</vt:lpstr>
      <vt:lpstr>CSE 390 – Advanced Computer Networks</vt:lpstr>
      <vt:lpstr>Outline</vt:lpstr>
      <vt:lpstr>Content in today’s Internet</vt:lpstr>
      <vt:lpstr>Evolution of Serving Web Content</vt:lpstr>
      <vt:lpstr>Replicated Web service</vt:lpstr>
      <vt:lpstr>Load Balancers</vt:lpstr>
      <vt:lpstr>Load balancing: Are we done?</vt:lpstr>
      <vt:lpstr>Popping up: HTTP performance</vt:lpstr>
      <vt:lpstr>Server placement</vt:lpstr>
      <vt:lpstr>Why speed matters</vt:lpstr>
      <vt:lpstr>Why speed matters</vt:lpstr>
      <vt:lpstr>Strawman solution: Web caches</vt:lpstr>
      <vt:lpstr>Outline</vt:lpstr>
      <vt:lpstr>What is a CDN?</vt:lpstr>
      <vt:lpstr>Key Components of a CDN</vt:lpstr>
      <vt:lpstr>Examples of CDNs</vt:lpstr>
      <vt:lpstr>Inside a CDN</vt:lpstr>
      <vt:lpstr>Mapping clients to servers</vt:lpstr>
      <vt:lpstr>CDN redirection example</vt:lpstr>
      <vt:lpstr>DNS Redirection Considerations</vt:lpstr>
      <vt:lpstr>CDN Using Anycast</vt:lpstr>
      <vt:lpstr>Anycasting Considerations</vt:lpstr>
      <vt:lpstr>Optimizing Performance</vt:lpstr>
      <vt:lpstr>Optimizing performance: caching</vt:lpstr>
      <vt:lpstr>Optimizing performance: Network</vt:lpstr>
      <vt:lpstr>Optimizing performance: Network</vt:lpstr>
      <vt:lpstr>Outline</vt:lpstr>
      <vt:lpstr>Akamai case study</vt:lpstr>
      <vt:lpstr>Somewhat old network map</vt:lpstr>
      <vt:lpstr>Akamizing Links</vt:lpstr>
      <vt:lpstr>DNS Redirection</vt:lpstr>
      <vt:lpstr>Mapping Clients to Servers</vt:lpstr>
      <vt:lpstr>Core points</vt:lpstr>
      <vt:lpstr>Core Points</vt:lpstr>
      <vt:lpstr>Server clusters</vt:lpstr>
      <vt:lpstr>Key future challenges</vt:lpstr>
      <vt:lpstr>Administravia/next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Phillipa Gill</cp:lastModifiedBy>
  <cp:revision>1018</cp:revision>
  <cp:lastPrinted>2012-08-22T04:00:45Z</cp:lastPrinted>
  <dcterms:created xsi:type="dcterms:W3CDTF">2012-01-03T02:22:46Z</dcterms:created>
  <dcterms:modified xsi:type="dcterms:W3CDTF">2014-10-06T15:26:22Z</dcterms:modified>
</cp:coreProperties>
</file>