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56"/>
  </p:notesMasterIdLst>
  <p:handoutMasterIdLst>
    <p:handoutMasterId r:id="rId57"/>
  </p:handoutMasterIdLst>
  <p:sldIdLst>
    <p:sldId id="388" r:id="rId2"/>
    <p:sldId id="441" r:id="rId3"/>
    <p:sldId id="442" r:id="rId4"/>
    <p:sldId id="390" r:id="rId5"/>
    <p:sldId id="392" r:id="rId6"/>
    <p:sldId id="391" r:id="rId7"/>
    <p:sldId id="393" r:id="rId8"/>
    <p:sldId id="394" r:id="rId9"/>
    <p:sldId id="395" r:id="rId10"/>
    <p:sldId id="396" r:id="rId11"/>
    <p:sldId id="438" r:id="rId12"/>
    <p:sldId id="397" r:id="rId13"/>
    <p:sldId id="400" r:id="rId14"/>
    <p:sldId id="402" r:id="rId15"/>
    <p:sldId id="401" r:id="rId16"/>
    <p:sldId id="437" r:id="rId17"/>
    <p:sldId id="403" r:id="rId18"/>
    <p:sldId id="404" r:id="rId19"/>
    <p:sldId id="405" r:id="rId20"/>
    <p:sldId id="406" r:id="rId21"/>
    <p:sldId id="407" r:id="rId22"/>
    <p:sldId id="399" r:id="rId23"/>
    <p:sldId id="408" r:id="rId24"/>
    <p:sldId id="409" r:id="rId25"/>
    <p:sldId id="410" r:id="rId26"/>
    <p:sldId id="411" r:id="rId27"/>
    <p:sldId id="412" r:id="rId28"/>
    <p:sldId id="413" r:id="rId29"/>
    <p:sldId id="414" r:id="rId30"/>
    <p:sldId id="415" r:id="rId31"/>
    <p:sldId id="421" r:id="rId32"/>
    <p:sldId id="416" r:id="rId33"/>
    <p:sldId id="417" r:id="rId34"/>
    <p:sldId id="419" r:id="rId35"/>
    <p:sldId id="445" r:id="rId36"/>
    <p:sldId id="443" r:id="rId37"/>
    <p:sldId id="444" r:id="rId38"/>
    <p:sldId id="440" r:id="rId39"/>
    <p:sldId id="422" r:id="rId40"/>
    <p:sldId id="425" r:id="rId41"/>
    <p:sldId id="424" r:id="rId42"/>
    <p:sldId id="423" r:id="rId43"/>
    <p:sldId id="426" r:id="rId44"/>
    <p:sldId id="427" r:id="rId45"/>
    <p:sldId id="428" r:id="rId46"/>
    <p:sldId id="429" r:id="rId47"/>
    <p:sldId id="430" r:id="rId48"/>
    <p:sldId id="431" r:id="rId49"/>
    <p:sldId id="432" r:id="rId50"/>
    <p:sldId id="433" r:id="rId51"/>
    <p:sldId id="434" r:id="rId52"/>
    <p:sldId id="435" r:id="rId53"/>
    <p:sldId id="439" r:id="rId54"/>
    <p:sldId id="436" r:id="rId5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441"/>
            <p14:sldId id="442"/>
            <p14:sldId id="390"/>
            <p14:sldId id="392"/>
            <p14:sldId id="391"/>
            <p14:sldId id="393"/>
            <p14:sldId id="394"/>
            <p14:sldId id="395"/>
            <p14:sldId id="396"/>
            <p14:sldId id="438"/>
            <p14:sldId id="397"/>
            <p14:sldId id="400"/>
            <p14:sldId id="402"/>
            <p14:sldId id="401"/>
            <p14:sldId id="437"/>
            <p14:sldId id="403"/>
            <p14:sldId id="404"/>
            <p14:sldId id="405"/>
            <p14:sldId id="406"/>
            <p14:sldId id="407"/>
            <p14:sldId id="399"/>
            <p14:sldId id="408"/>
            <p14:sldId id="409"/>
            <p14:sldId id="410"/>
            <p14:sldId id="411"/>
            <p14:sldId id="412"/>
            <p14:sldId id="413"/>
            <p14:sldId id="414"/>
            <p14:sldId id="415"/>
            <p14:sldId id="421"/>
            <p14:sldId id="416"/>
            <p14:sldId id="417"/>
            <p14:sldId id="419"/>
            <p14:sldId id="445"/>
            <p14:sldId id="443"/>
            <p14:sldId id="444"/>
            <p14:sldId id="440"/>
            <p14:sldId id="422"/>
            <p14:sldId id="425"/>
            <p14:sldId id="424"/>
            <p14:sldId id="423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9"/>
            <p14:sldId id="43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4" autoAdjust="0"/>
    <p:restoredTop sz="90232" autoAdjust="0"/>
  </p:normalViewPr>
  <p:slideViewPr>
    <p:cSldViewPr snapToGrid="0">
      <p:cViewPr>
        <p:scale>
          <a:sx n="112" d="100"/>
          <a:sy n="112" d="100"/>
        </p:scale>
        <p:origin x="-520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ALOHA: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Send data if you have data</a:t>
            </a:r>
            <a:r>
              <a:rPr lang="en-US" baseline="0" dirty="0" smtClean="0"/>
              <a:t> (doesn’t bother sensing the medium)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Later </a:t>
            </a:r>
            <a:r>
              <a:rPr lang="en-US" baseline="0" dirty="0" smtClean="0">
                <a:sym typeface="Wingdings"/>
              </a:rPr>
              <a:t> back off period e.g., exponential </a:t>
            </a:r>
            <a:r>
              <a:rPr lang="en-US" baseline="0" dirty="0" err="1" smtClean="0">
                <a:sym typeface="Wingdings"/>
              </a:rPr>
              <a:t>backofff</a:t>
            </a:r>
            <a:r>
              <a:rPr lang="en-US" baseline="0" dirty="0" smtClean="0">
                <a:sym typeface="Wingdings"/>
              </a:rPr>
              <a:t> etc.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31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</a:t>
            </a:r>
            <a:r>
              <a:rPr lang="en-US" baseline="0" dirty="0" smtClean="0"/>
              <a:t> bytes </a:t>
            </a:r>
            <a:r>
              <a:rPr lang="en-US" baseline="0" dirty="0" smtClean="0">
                <a:sym typeface="Wingdings"/>
              </a:rPr>
              <a:t> allows hosts on the network to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81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105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3048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8392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4634" y="1257917"/>
            <a:ext cx="595184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tonybrook.edu/~cse390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igitaltrends.com/computing/the-l-train-notwork-invading-the-last-disconnected-space-in-new-york/%23!bOE0BK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 fontScale="90000"/>
          </a:bodyPr>
          <a:lstStyle/>
          <a:p>
            <a:r>
              <a:rPr lang="en-US" sz="6000" cap="none" dirty="0" smtClean="0"/>
              <a:t>CSE390 Advanced Computer Networks</a:t>
            </a:r>
            <a:endParaRPr lang="en-US" sz="4900" cap="none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799" y="3496235"/>
            <a:ext cx="6662784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tx1"/>
                </a:solidFill>
              </a:rPr>
              <a:t>Lecture </a:t>
            </a:r>
            <a:r>
              <a:rPr lang="en-US" sz="3600" b="1" dirty="0">
                <a:solidFill>
                  <a:schemeClr val="tx1"/>
                </a:solidFill>
              </a:rPr>
              <a:t>3</a:t>
            </a:r>
            <a:r>
              <a:rPr lang="en-US" sz="3600" b="1" dirty="0" smtClean="0">
                <a:solidFill>
                  <a:schemeClr val="tx1"/>
                </a:solidFill>
              </a:rPr>
              <a:t>: Data Link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(The </a:t>
            </a:r>
            <a:r>
              <a:rPr lang="en-US" sz="3600" b="1" dirty="0" err="1" smtClean="0">
                <a:solidFill>
                  <a:schemeClr val="tx1"/>
                </a:solidFill>
              </a:rPr>
              <a:t>Etherknot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N</a:t>
            </a:r>
            <a:r>
              <a:rPr lang="en-US" sz="3600" b="1" dirty="0" err="1" smtClean="0">
                <a:solidFill>
                  <a:schemeClr val="tx1"/>
                </a:solidFill>
              </a:rPr>
              <a:t>otwork</a:t>
            </a:r>
            <a:r>
              <a:rPr lang="en-US" sz="36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2514600" y="6202437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Subtitle 4"/>
          <p:cNvSpPr txBox="1">
            <a:spLocks/>
          </p:cNvSpPr>
          <p:nvPr/>
        </p:nvSpPr>
        <p:spPr>
          <a:xfrm>
            <a:off x="2438400" y="6021009"/>
            <a:ext cx="6705600" cy="685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Based on slides from D. </a:t>
            </a:r>
            <a:r>
              <a:rPr lang="en-US" dirty="0" err="1" smtClean="0"/>
              <a:t>Choffnes</a:t>
            </a:r>
            <a:r>
              <a:rPr lang="en-US" dirty="0" smtClean="0"/>
              <a:t> Northeastern U. Revised Fall 2014 by P. Gill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046268"/>
          </a:xfrm>
        </p:spPr>
        <p:txBody>
          <a:bodyPr>
            <a:normAutofit/>
          </a:bodyPr>
          <a:lstStyle/>
          <a:p>
            <a:r>
              <a:rPr lang="en-US" b="1" dirty="0" smtClean="0"/>
              <a:t>S</a:t>
            </a:r>
            <a:r>
              <a:rPr lang="en-US" dirty="0" smtClean="0"/>
              <a:t>ynchronous </a:t>
            </a:r>
            <a:r>
              <a:rPr lang="en-US" b="1" dirty="0" smtClean="0"/>
              <a:t>O</a:t>
            </a:r>
            <a:r>
              <a:rPr lang="en-US" dirty="0" smtClean="0"/>
              <a:t>ptical </a:t>
            </a:r>
            <a:r>
              <a:rPr lang="en-US" b="1" dirty="0" smtClean="0"/>
              <a:t>Net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Transmission over very fast optical links</a:t>
            </a:r>
          </a:p>
          <a:p>
            <a:pPr lvl="1"/>
            <a:r>
              <a:rPr lang="en-US" dirty="0" smtClean="0"/>
              <a:t>STS-</a:t>
            </a:r>
            <a:r>
              <a:rPr lang="en-US" i="1" dirty="0" smtClean="0"/>
              <a:t>n</a:t>
            </a:r>
            <a:r>
              <a:rPr lang="en-US" dirty="0" smtClean="0"/>
              <a:t>, e.g. STS-1: 51.84 Mbps, STS-768: 36.7 </a:t>
            </a:r>
            <a:r>
              <a:rPr lang="en-US" dirty="0" err="1" smtClean="0"/>
              <a:t>Gbps</a:t>
            </a:r>
            <a:endParaRPr lang="en-US" dirty="0" smtClean="0"/>
          </a:p>
          <a:p>
            <a:r>
              <a:rPr lang="en-US" dirty="0" smtClean="0"/>
              <a:t>STS-1 frames based on fixed sized frames</a:t>
            </a:r>
          </a:p>
          <a:p>
            <a:pPr lvl="1"/>
            <a:r>
              <a:rPr lang="en-US" dirty="0" smtClean="0"/>
              <a:t>9*90 = 810 bytes </a:t>
            </a:r>
            <a:r>
              <a:rPr lang="en-US" dirty="0" smtClean="0">
                <a:sym typeface="Wingdings"/>
              </a:rPr>
              <a:t> after 810 bytes look for start pattern</a:t>
            </a:r>
            <a:endParaRPr lang="en-US" dirty="0" smtClean="0"/>
          </a:p>
          <a:p>
            <a:r>
              <a:rPr lang="en-US" dirty="0" smtClean="0"/>
              <a:t>Physical layer details</a:t>
            </a:r>
          </a:p>
          <a:p>
            <a:pPr lvl="1"/>
            <a:r>
              <a:rPr lang="en-US" dirty="0" smtClean="0"/>
              <a:t>Bits are encoded using NRZ</a:t>
            </a:r>
          </a:p>
          <a:p>
            <a:pPr lvl="1"/>
            <a:r>
              <a:rPr lang="en-US" dirty="0" smtClean="0"/>
              <a:t>Payload is </a:t>
            </a:r>
            <a:r>
              <a:rPr lang="en-US" dirty="0" err="1" smtClean="0"/>
              <a:t>XORed</a:t>
            </a:r>
            <a:r>
              <a:rPr lang="en-US" dirty="0" smtClean="0"/>
              <a:t> with a special 127-bit pattern to avoid long sequences of 0 and 1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Clock-based Framing: SONET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3124156" y="4205613"/>
            <a:ext cx="5497775" cy="0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246285" y="4025294"/>
            <a:ext cx="1593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90 Columns</a:t>
            </a:r>
            <a:endParaRPr lang="en-US" sz="2400" dirty="0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2941053" y="4367277"/>
            <a:ext cx="0" cy="2376304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6200000">
            <a:off x="2187248" y="5324596"/>
            <a:ext cx="1036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9 Rows</a:t>
            </a:r>
            <a:endParaRPr lang="en-US" sz="2400" dirty="0"/>
          </a:p>
        </p:txBody>
      </p:sp>
      <p:grpSp>
        <p:nvGrpSpPr>
          <p:cNvPr id="47" name="Group 46"/>
          <p:cNvGrpSpPr/>
          <p:nvPr/>
        </p:nvGrpSpPr>
        <p:grpSpPr>
          <a:xfrm>
            <a:off x="3124156" y="4405721"/>
            <a:ext cx="5497775" cy="2456606"/>
            <a:chOff x="3124156" y="4326341"/>
            <a:chExt cx="5497775" cy="2456606"/>
          </a:xfrm>
        </p:grpSpPr>
        <p:sp>
          <p:nvSpPr>
            <p:cNvPr id="7" name="Rectangle 6"/>
            <p:cNvSpPr/>
            <p:nvPr/>
          </p:nvSpPr>
          <p:spPr>
            <a:xfrm>
              <a:off x="3945300" y="4326341"/>
              <a:ext cx="4676631" cy="2456605"/>
            </a:xfrm>
            <a:prstGeom prst="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Payload</a:t>
              </a:r>
              <a:endParaRPr lang="en-US" sz="28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24156" y="4599297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124156" y="4872253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24156" y="5145209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24156" y="5418166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24156" y="5691122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24156" y="5964078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24156" y="6237034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124156" y="6509990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97112" y="4599297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97112" y="4872253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397112" y="5145209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397112" y="5418166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97112" y="5691122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397112" y="5964078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97112" y="6237034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397112" y="6509990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672343" y="4326341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672343" y="4599297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72343" y="4872253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672343" y="5145209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672343" y="5418166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672343" y="5691122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72343" y="5964078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672343" y="6237034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672343" y="6509990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124156" y="4326341"/>
              <a:ext cx="272957" cy="272957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397112" y="4326341"/>
              <a:ext cx="272957" cy="272957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 rot="16200000">
              <a:off x="2807172" y="5436088"/>
              <a:ext cx="1452835" cy="461665"/>
            </a:xfrm>
            <a:prstGeom prst="rect">
              <a:avLst/>
            </a:prstGeom>
            <a:solidFill>
              <a:schemeClr val="bg1">
                <a:alpha val="78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Overhead</a:t>
              </a:r>
              <a:endParaRPr lang="en-US" sz="2400" b="1" dirty="0"/>
            </a:p>
          </p:txBody>
        </p:sp>
      </p:grpSp>
      <p:grpSp>
        <p:nvGrpSpPr>
          <p:cNvPr id="44" name="Group 43"/>
          <p:cNvGrpSpPr/>
          <p:nvPr/>
        </p:nvGrpSpPr>
        <p:grpSpPr>
          <a:xfrm flipH="1">
            <a:off x="157295" y="4164829"/>
            <a:ext cx="2330741" cy="954107"/>
            <a:chOff x="1219200" y="4876799"/>
            <a:chExt cx="5181605" cy="1384995"/>
          </a:xfrm>
        </p:grpSpPr>
        <p:sp>
          <p:nvSpPr>
            <p:cNvPr id="45" name="Rectangular Callout 44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82423"/>
                <a:gd name="adj2" fmla="val -1911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Special start pattern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9613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1"/>
      <p:bldP spid="4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40851" y="1854959"/>
            <a:ext cx="8338782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Media Access Control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802.3 Ethernet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802.11 </a:t>
            </a:r>
            <a:r>
              <a:rPr lang="en-US" sz="3200" dirty="0" err="1" smtClean="0"/>
              <a:t>Wifi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31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Noise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physical world is inherently noisy</a:t>
            </a:r>
          </a:p>
          <a:p>
            <a:pPr lvl="1"/>
            <a:r>
              <a:rPr lang="en-US" dirty="0" smtClean="0"/>
              <a:t>Interference from electrical cables</a:t>
            </a:r>
          </a:p>
          <a:p>
            <a:pPr lvl="1"/>
            <a:r>
              <a:rPr lang="en-US" dirty="0" smtClean="0"/>
              <a:t>Cross-talk from radio transmissions, microwave ovens</a:t>
            </a:r>
          </a:p>
          <a:p>
            <a:pPr lvl="1"/>
            <a:r>
              <a:rPr lang="en-US" dirty="0" smtClean="0"/>
              <a:t>Solar storms</a:t>
            </a:r>
          </a:p>
          <a:p>
            <a:r>
              <a:rPr lang="en-US" dirty="0" smtClean="0"/>
              <a:t>How to detect bit-errors in transmissions?</a:t>
            </a:r>
          </a:p>
          <a:p>
            <a:r>
              <a:rPr lang="en-US" dirty="0" smtClean="0"/>
              <a:t>How to recover from errors?</a:t>
            </a:r>
          </a:p>
        </p:txBody>
      </p:sp>
    </p:spTree>
    <p:extLst>
      <p:ext uri="{BB962C8B-B14F-4D97-AF65-F5344CB8AC3E}">
        <p14:creationId xmlns:p14="http://schemas.microsoft.com/office/powerpoint/2010/main" val="368606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Error Detection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Idea: send two copies of each frame</a:t>
            </a:r>
          </a:p>
          <a:p>
            <a:pPr lvl="1"/>
            <a:r>
              <a:rPr lang="en-US" sz="2000" dirty="0" smtClean="0"/>
              <a:t>if (</a:t>
            </a:r>
            <a:r>
              <a:rPr lang="en-US" sz="2000" dirty="0" err="1" smtClean="0"/>
              <a:t>memcmp</a:t>
            </a:r>
            <a:r>
              <a:rPr lang="en-US" sz="2000" dirty="0" smtClean="0"/>
              <a:t>(frame1, frame2) != 0) { OH NOES, AN ERROR! }</a:t>
            </a:r>
          </a:p>
          <a:p>
            <a:r>
              <a:rPr lang="en-US" sz="2400" dirty="0" smtClean="0"/>
              <a:t>Why is this a bad idea?</a:t>
            </a:r>
          </a:p>
          <a:p>
            <a:pPr lvl="1"/>
            <a:r>
              <a:rPr lang="en-US" sz="2000" dirty="0" smtClean="0"/>
              <a:t>Extremely high overhead</a:t>
            </a:r>
          </a:p>
          <a:p>
            <a:pPr lvl="1"/>
            <a:r>
              <a:rPr lang="en-US" sz="2000" dirty="0" smtClean="0"/>
              <a:t>Poor protection against errors</a:t>
            </a:r>
          </a:p>
          <a:p>
            <a:pPr lvl="2"/>
            <a:r>
              <a:rPr lang="en-US" sz="1800" dirty="0" smtClean="0"/>
              <a:t>Twice the data means twice the chance for bit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236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Parity Bits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2" y="4595466"/>
            <a:ext cx="8839200" cy="1514902"/>
          </a:xfrm>
        </p:spPr>
        <p:txBody>
          <a:bodyPr/>
          <a:lstStyle/>
          <a:p>
            <a:r>
              <a:rPr lang="en-US" dirty="0" smtClean="0"/>
              <a:t>Detects 1-bit errors and some 2-bit errors</a:t>
            </a:r>
          </a:p>
          <a:p>
            <a:r>
              <a:rPr lang="en-US" dirty="0" smtClean="0"/>
              <a:t>Not reliable against </a:t>
            </a:r>
            <a:r>
              <a:rPr lang="en-US" dirty="0" err="1" smtClean="0"/>
              <a:t>bursty</a:t>
            </a:r>
            <a:r>
              <a:rPr lang="en-US" dirty="0" smtClean="0"/>
              <a:t> errors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04800" y="1752601"/>
            <a:ext cx="8839200" cy="11953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Idea: add extra bits to keep the number of 1s </a:t>
            </a:r>
            <a:r>
              <a:rPr lang="en-US" dirty="0" smtClean="0">
                <a:solidFill>
                  <a:schemeClr val="accent1"/>
                </a:solidFill>
              </a:rPr>
              <a:t>even</a:t>
            </a:r>
          </a:p>
          <a:p>
            <a:pPr lvl="1"/>
            <a:r>
              <a:rPr lang="en-US" dirty="0" smtClean="0"/>
              <a:t>Example: 7-bit ASCII characters + 1 parity bit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3303" y="2946483"/>
            <a:ext cx="140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0101001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785874" y="2946483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8895" y="2946483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41685" y="2946483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24235" y="2946483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79620" y="2946483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6877" y="2946483"/>
            <a:ext cx="1426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1011110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792217" y="2946483"/>
            <a:ext cx="1401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0110100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053856" y="2946483"/>
            <a:ext cx="147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1101001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209667" y="2946483"/>
            <a:ext cx="1455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0001110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534238" y="3338296"/>
            <a:ext cx="354584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0" name="Up Arrow 19"/>
          <p:cNvSpPr/>
          <p:nvPr/>
        </p:nvSpPr>
        <p:spPr>
          <a:xfrm>
            <a:off x="1540042" y="3408065"/>
            <a:ext cx="846247" cy="1003031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06942" y="3338295"/>
            <a:ext cx="524503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44860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 animBg="1"/>
      <p:bldP spid="9" grpId="0" animBg="1"/>
      <p:bldP spid="10" grpId="0" animBg="1"/>
      <p:bldP spid="11" grpId="0" animBg="1"/>
      <p:bldP spid="12" grpId="0" animBg="1"/>
      <p:bldP spid="19" grpId="0" animBg="1"/>
      <p:bldP spid="20" grpId="0" animBg="1"/>
      <p:bldP spid="20" grpId="1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Dimensional Parity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5199798"/>
            <a:ext cx="8839200" cy="1505802"/>
          </a:xfrm>
        </p:spPr>
        <p:txBody>
          <a:bodyPr>
            <a:normAutofit/>
          </a:bodyPr>
          <a:lstStyle/>
          <a:p>
            <a:r>
              <a:rPr lang="en-US" dirty="0" smtClean="0"/>
              <a:t>Can detect all 1-, 2-, and 3-bit errors, some 4-bit errors</a:t>
            </a:r>
          </a:p>
          <a:p>
            <a:r>
              <a:rPr lang="en-US" dirty="0" smtClean="0"/>
              <a:t>14% overhead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7539" y="1735807"/>
            <a:ext cx="137409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0101001</a:t>
            </a:r>
          </a:p>
          <a:p>
            <a:r>
              <a:rPr lang="en-US" sz="2400" dirty="0" smtClean="0"/>
              <a:t>1101001</a:t>
            </a:r>
          </a:p>
          <a:p>
            <a:r>
              <a:rPr lang="en-US" sz="2400" dirty="0" smtClean="0"/>
              <a:t>1011110</a:t>
            </a:r>
          </a:p>
          <a:p>
            <a:r>
              <a:rPr lang="en-US" sz="2400" dirty="0" smtClean="0"/>
              <a:t>0001110</a:t>
            </a:r>
          </a:p>
          <a:p>
            <a:r>
              <a:rPr lang="en-US" sz="2400" dirty="0" smtClean="0"/>
              <a:t>0110100</a:t>
            </a:r>
          </a:p>
          <a:p>
            <a:r>
              <a:rPr lang="en-US" sz="2400" dirty="0" smtClean="0"/>
              <a:t>1011111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683905" y="1735807"/>
            <a:ext cx="354584" cy="2308324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</a:p>
          <a:p>
            <a:r>
              <a:rPr lang="en-US" sz="2400" dirty="0" smtClean="0"/>
              <a:t>0</a:t>
            </a:r>
          </a:p>
          <a:p>
            <a:r>
              <a:rPr lang="en-US" sz="2400" dirty="0" smtClean="0"/>
              <a:t>1</a:t>
            </a:r>
          </a:p>
          <a:p>
            <a:r>
              <a:rPr lang="en-US" sz="2400" dirty="0" smtClean="0"/>
              <a:t>1</a:t>
            </a:r>
          </a:p>
          <a:p>
            <a:r>
              <a:rPr lang="en-US" sz="2400" dirty="0" smtClean="0"/>
              <a:t>1</a:t>
            </a:r>
          </a:p>
          <a:p>
            <a:r>
              <a:rPr lang="en-US" sz="2400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07539" y="4044131"/>
            <a:ext cx="137409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1111011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683905" y="4044130"/>
            <a:ext cx="3545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</a:p>
        </p:txBody>
      </p:sp>
      <p:grpSp>
        <p:nvGrpSpPr>
          <p:cNvPr id="9" name="Group 8"/>
          <p:cNvGrpSpPr/>
          <p:nvPr/>
        </p:nvGrpSpPr>
        <p:grpSpPr>
          <a:xfrm flipH="1">
            <a:off x="5592858" y="1605102"/>
            <a:ext cx="2330741" cy="954107"/>
            <a:chOff x="1219200" y="4876799"/>
            <a:chExt cx="5181605" cy="1384995"/>
          </a:xfrm>
        </p:grpSpPr>
        <p:sp>
          <p:nvSpPr>
            <p:cNvPr id="10" name="Rectangular Callout 9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77433"/>
                <a:gd name="adj2" fmla="val -767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Parity bit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for each row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 flipH="1">
            <a:off x="688005" y="3497096"/>
            <a:ext cx="2330741" cy="954107"/>
            <a:chOff x="1219200" y="4876799"/>
            <a:chExt cx="5181605" cy="1384995"/>
          </a:xfrm>
        </p:grpSpPr>
        <p:sp>
          <p:nvSpPr>
            <p:cNvPr id="13" name="Rectangular Callout 12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64857"/>
                <a:gd name="adj2" fmla="val 3380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Parity bit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for each column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 flipH="1">
            <a:off x="5592860" y="3915081"/>
            <a:ext cx="2330739" cy="954107"/>
            <a:chOff x="1606901" y="4432477"/>
            <a:chExt cx="5181601" cy="1384996"/>
          </a:xfrm>
        </p:grpSpPr>
        <p:sp>
          <p:nvSpPr>
            <p:cNvPr id="16" name="Rectangular Callout 15"/>
            <p:cNvSpPr/>
            <p:nvPr/>
          </p:nvSpPr>
          <p:spPr>
            <a:xfrm>
              <a:off x="1606901" y="4432477"/>
              <a:ext cx="5181601" cy="1384995"/>
            </a:xfrm>
            <a:prstGeom prst="wedgeRectCallout">
              <a:avLst>
                <a:gd name="adj1" fmla="val 77434"/>
                <a:gd name="adj2" fmla="val -910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06901" y="4432478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Parity bit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for the parity byte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0051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Dimensional Parity Examples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07539" y="1735807"/>
            <a:ext cx="137409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0101001</a:t>
            </a:r>
          </a:p>
          <a:p>
            <a:r>
              <a:rPr lang="en-US" sz="2400" dirty="0" smtClean="0"/>
              <a:t>1101001</a:t>
            </a:r>
          </a:p>
          <a:p>
            <a:r>
              <a:rPr lang="en-US" sz="2400" dirty="0" smtClean="0"/>
              <a:t>1011110</a:t>
            </a:r>
          </a:p>
          <a:p>
            <a:r>
              <a:rPr lang="en-US" sz="2400" dirty="0" smtClean="0"/>
              <a:t>0001110</a:t>
            </a:r>
          </a:p>
          <a:p>
            <a:r>
              <a:rPr lang="en-US" sz="2400" dirty="0" smtClean="0"/>
              <a:t>0110100</a:t>
            </a:r>
          </a:p>
          <a:p>
            <a:r>
              <a:rPr lang="en-US" sz="2400" dirty="0" smtClean="0"/>
              <a:t>1011111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683905" y="1735807"/>
            <a:ext cx="354584" cy="2308324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</a:p>
          <a:p>
            <a:r>
              <a:rPr lang="en-US" sz="2400" dirty="0" smtClean="0"/>
              <a:t>0</a:t>
            </a:r>
          </a:p>
          <a:p>
            <a:r>
              <a:rPr lang="en-US" sz="2400" dirty="0" smtClean="0"/>
              <a:t>1</a:t>
            </a:r>
          </a:p>
          <a:p>
            <a:r>
              <a:rPr lang="en-US" sz="2400" dirty="0" smtClean="0"/>
              <a:t>1</a:t>
            </a:r>
          </a:p>
          <a:p>
            <a:r>
              <a:rPr lang="en-US" sz="2400" dirty="0" smtClean="0"/>
              <a:t>1</a:t>
            </a:r>
          </a:p>
          <a:p>
            <a:r>
              <a:rPr lang="en-US" sz="2400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07539" y="4044131"/>
            <a:ext cx="137409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1111011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683905" y="4044130"/>
            <a:ext cx="356188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  <a:endParaRPr lang="en-US" sz="2400" dirty="0" smtClean="0"/>
          </a:p>
        </p:txBody>
      </p:sp>
      <p:grpSp>
        <p:nvGrpSpPr>
          <p:cNvPr id="9" name="Group 8"/>
          <p:cNvGrpSpPr/>
          <p:nvPr/>
        </p:nvGrpSpPr>
        <p:grpSpPr>
          <a:xfrm flipH="1">
            <a:off x="5335432" y="2708610"/>
            <a:ext cx="2269186" cy="954107"/>
            <a:chOff x="1219200" y="4876799"/>
            <a:chExt cx="5181605" cy="1410052"/>
          </a:xfrm>
        </p:grpSpPr>
        <p:sp>
          <p:nvSpPr>
            <p:cNvPr id="10" name="Rectangular Callout 9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66677"/>
                <a:gd name="adj2" fmla="val -767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5" y="4876799"/>
              <a:ext cx="5181600" cy="1410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Odd number of 1s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 flipH="1">
            <a:off x="2373088" y="4815394"/>
            <a:ext cx="2438380" cy="967805"/>
            <a:chOff x="1585760" y="4432477"/>
            <a:chExt cx="5202742" cy="1384995"/>
          </a:xfrm>
        </p:grpSpPr>
        <p:sp>
          <p:nvSpPr>
            <p:cNvPr id="16" name="Rectangular Callout 15"/>
            <p:cNvSpPr/>
            <p:nvPr/>
          </p:nvSpPr>
          <p:spPr>
            <a:xfrm>
              <a:off x="1585760" y="4432477"/>
              <a:ext cx="5181601" cy="1384995"/>
            </a:xfrm>
            <a:prstGeom prst="wedgeRectCallout">
              <a:avLst>
                <a:gd name="adj1" fmla="val -8178"/>
                <a:gd name="adj2" fmla="val -9040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06901" y="4432477"/>
              <a:ext cx="5181601" cy="13653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Odd Number of 1s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651407" y="2832520"/>
            <a:ext cx="354584" cy="461665"/>
            <a:chOff x="3651407" y="2832520"/>
            <a:chExt cx="354584" cy="461665"/>
          </a:xfrm>
        </p:grpSpPr>
        <p:sp>
          <p:nvSpPr>
            <p:cNvPr id="19" name="Rectangle 18"/>
            <p:cNvSpPr/>
            <p:nvPr/>
          </p:nvSpPr>
          <p:spPr>
            <a:xfrm>
              <a:off x="3743071" y="2952582"/>
              <a:ext cx="153947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51407" y="2832520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1</a:t>
              </a:r>
              <a:endParaRPr lang="en-US" sz="2400" b="1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318077" y="2839050"/>
            <a:ext cx="348172" cy="461665"/>
            <a:chOff x="3642435" y="2833280"/>
            <a:chExt cx="348172" cy="461665"/>
          </a:xfrm>
        </p:grpSpPr>
        <p:sp>
          <p:nvSpPr>
            <p:cNvPr id="23" name="Rectangle 22"/>
            <p:cNvSpPr/>
            <p:nvPr/>
          </p:nvSpPr>
          <p:spPr>
            <a:xfrm>
              <a:off x="3718488" y="2952582"/>
              <a:ext cx="196066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42435" y="2833280"/>
              <a:ext cx="348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 flipH="1">
            <a:off x="5539058" y="4793621"/>
            <a:ext cx="2222455" cy="954107"/>
            <a:chOff x="1219200" y="4876799"/>
            <a:chExt cx="5181605" cy="1410052"/>
          </a:xfrm>
        </p:grpSpPr>
        <p:sp>
          <p:nvSpPr>
            <p:cNvPr id="26" name="Rectangular Callout 25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95069"/>
                <a:gd name="adj2" fmla="val -9007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19205" y="4876799"/>
              <a:ext cx="5181600" cy="1410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Odd number of 1s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642752" y="2095163"/>
            <a:ext cx="354584" cy="461665"/>
            <a:chOff x="3651407" y="2832520"/>
            <a:chExt cx="354584" cy="461665"/>
          </a:xfrm>
        </p:grpSpPr>
        <p:sp>
          <p:nvSpPr>
            <p:cNvPr id="29" name="Rectangle 28"/>
            <p:cNvSpPr/>
            <p:nvPr/>
          </p:nvSpPr>
          <p:spPr>
            <a:xfrm>
              <a:off x="3743071" y="2952582"/>
              <a:ext cx="153947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651407" y="2832520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1</a:t>
              </a:r>
              <a:endParaRPr lang="en-US" sz="2400" b="1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 flipH="1">
            <a:off x="5341834" y="1971253"/>
            <a:ext cx="2197471" cy="954107"/>
            <a:chOff x="1219200" y="4876799"/>
            <a:chExt cx="5181605" cy="1410052"/>
          </a:xfrm>
        </p:grpSpPr>
        <p:sp>
          <p:nvSpPr>
            <p:cNvPr id="32" name="Rectangular Callout 31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66677"/>
                <a:gd name="adj2" fmla="val -767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219205" y="4876799"/>
              <a:ext cx="5181600" cy="1410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Odd number of 1s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356177" y="2105247"/>
            <a:ext cx="348172" cy="461665"/>
            <a:chOff x="3642435" y="2833280"/>
            <a:chExt cx="348172" cy="461665"/>
          </a:xfrm>
        </p:grpSpPr>
        <p:sp>
          <p:nvSpPr>
            <p:cNvPr id="35" name="Rectangle 34"/>
            <p:cNvSpPr/>
            <p:nvPr/>
          </p:nvSpPr>
          <p:spPr>
            <a:xfrm>
              <a:off x="3718488" y="2952582"/>
              <a:ext cx="196066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2435" y="2833280"/>
              <a:ext cx="348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0</a:t>
              </a:r>
              <a:endParaRPr lang="en-US" sz="2400" b="1" dirty="0" smtClean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609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Checksums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Idea:</a:t>
            </a:r>
          </a:p>
          <a:p>
            <a:pPr lvl="1"/>
            <a:r>
              <a:rPr lang="en-US" dirty="0" smtClean="0"/>
              <a:t>Add up the bytes in the data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nclude the sum in the frame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Use ones-complement arithmetic</a:t>
            </a:r>
          </a:p>
          <a:p>
            <a:r>
              <a:rPr lang="en-US" dirty="0" smtClean="0"/>
              <a:t>Lower overhead than parity: 16 bits per frame</a:t>
            </a:r>
          </a:p>
          <a:p>
            <a:r>
              <a:rPr lang="en-US" dirty="0" smtClean="0"/>
              <a:t>But, not resilient to errors</a:t>
            </a:r>
          </a:p>
          <a:p>
            <a:pPr lvl="1"/>
            <a:r>
              <a:rPr lang="en-US" dirty="0" smtClean="0"/>
              <a:t>Why?</a:t>
            </a:r>
          </a:p>
          <a:p>
            <a:r>
              <a:rPr lang="en-US" dirty="0" smtClean="0"/>
              <a:t>Used in UDP, TCP, and IP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91100" y="3286808"/>
            <a:ext cx="4798325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Data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3619" y="3286808"/>
            <a:ext cx="133748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START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68018" y="3289111"/>
            <a:ext cx="96103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END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1700" y="3286808"/>
            <a:ext cx="1986319" cy="52322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Checksu</a:t>
            </a:r>
            <a:r>
              <a:rPr lang="en-US" sz="2800" dirty="0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27068" y="5607796"/>
            <a:ext cx="140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0101001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621391" y="5607796"/>
            <a:ext cx="3557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1101001</a:t>
            </a:r>
            <a:r>
              <a:rPr lang="en-US" sz="2400" dirty="0"/>
              <a:t>= </a:t>
            </a:r>
            <a:r>
              <a:rPr lang="en-US" sz="2400" dirty="0" smtClean="0"/>
              <a:t>10010010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208001" y="5607796"/>
            <a:ext cx="388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537228" y="5603920"/>
            <a:ext cx="354584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45312" y="5603921"/>
            <a:ext cx="354584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74960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Redundancy Check (CRC)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r>
              <a:rPr lang="en-US" dirty="0" smtClean="0"/>
              <a:t>Uses field theory to compute a semi-unique value for a given message</a:t>
            </a:r>
          </a:p>
          <a:p>
            <a:r>
              <a:rPr lang="en-US" dirty="0" smtClean="0"/>
              <a:t>Much better performance than previous approaches</a:t>
            </a:r>
          </a:p>
          <a:p>
            <a:pPr lvl="1"/>
            <a:r>
              <a:rPr lang="en-US" dirty="0" smtClean="0"/>
              <a:t>Fixed size overhead per frame (usually 32-bits)</a:t>
            </a:r>
          </a:p>
          <a:p>
            <a:pPr lvl="1"/>
            <a:r>
              <a:rPr lang="en-US" dirty="0" smtClean="0"/>
              <a:t>Quick to implement in hardware</a:t>
            </a:r>
          </a:p>
          <a:p>
            <a:pPr lvl="1"/>
            <a:r>
              <a:rPr lang="en-US" dirty="0" smtClean="0"/>
              <a:t>Only 1 in 2</a:t>
            </a:r>
            <a:r>
              <a:rPr lang="en-US" baseline="30000" dirty="0" smtClean="0"/>
              <a:t>32</a:t>
            </a:r>
            <a:r>
              <a:rPr lang="en-US" dirty="0" smtClean="0"/>
              <a:t> chance of missing an error with 32-bit CRC</a:t>
            </a:r>
          </a:p>
          <a:p>
            <a:r>
              <a:rPr lang="en-US" dirty="0" smtClean="0"/>
              <a:t>Details are in the book/on Wikipedia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76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Reliability?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does a sender know that a frame was received?</a:t>
            </a:r>
          </a:p>
          <a:p>
            <a:pPr lvl="1"/>
            <a:r>
              <a:rPr lang="en-US" dirty="0" smtClean="0"/>
              <a:t>What if it has errors?</a:t>
            </a:r>
          </a:p>
          <a:p>
            <a:pPr lvl="1"/>
            <a:r>
              <a:rPr lang="en-US" dirty="0" smtClean="0"/>
              <a:t>What if it never arrives at all?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735033" y="4064807"/>
            <a:ext cx="0" cy="21836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217486" y="4064807"/>
            <a:ext cx="0" cy="21836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08286" y="3603142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13442" y="3603141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Receiver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1663433" y="495991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Time</a:t>
            </a:r>
            <a:endParaRPr lang="en-US" sz="2400" b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2735033" y="4048723"/>
            <a:ext cx="3384645" cy="769165"/>
            <a:chOff x="2707740" y="3350114"/>
            <a:chExt cx="3384645" cy="769165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 rot="565613">
              <a:off x="3976528" y="3350114"/>
              <a:ext cx="944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Frame</a:t>
              </a:r>
              <a:endParaRPr lang="en-US" sz="24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735033" y="4872480"/>
            <a:ext cx="3482453" cy="726520"/>
            <a:chOff x="2707740" y="4173871"/>
            <a:chExt cx="3482453" cy="726520"/>
          </a:xfrm>
        </p:grpSpPr>
        <p:cxnSp>
          <p:nvCxnSpPr>
            <p:cNvPr id="15" name="Straight Arrow Connector 14"/>
            <p:cNvCxnSpPr/>
            <p:nvPr/>
          </p:nvCxnSpPr>
          <p:spPr>
            <a:xfrm flipH="1">
              <a:off x="2707740" y="4173871"/>
              <a:ext cx="3482453" cy="5502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 rot="21037718">
              <a:off x="4091879" y="4438726"/>
              <a:ext cx="7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24" name="Group 23"/>
          <p:cNvGrpSpPr/>
          <p:nvPr/>
        </p:nvGrpSpPr>
        <p:grpSpPr>
          <a:xfrm flipH="1">
            <a:off x="2894927" y="6032730"/>
            <a:ext cx="3184883" cy="523220"/>
            <a:chOff x="1219204" y="4876799"/>
            <a:chExt cx="5231952" cy="1384995"/>
          </a:xfrm>
        </p:grpSpPr>
        <p:sp>
          <p:nvSpPr>
            <p:cNvPr id="25" name="Rectangular Callout 24"/>
            <p:cNvSpPr/>
            <p:nvPr/>
          </p:nvSpPr>
          <p:spPr>
            <a:xfrm>
              <a:off x="1269555" y="4876799"/>
              <a:ext cx="5181601" cy="1384995"/>
            </a:xfrm>
            <a:prstGeom prst="wedgeRectCallout">
              <a:avLst>
                <a:gd name="adj1" fmla="val -2227"/>
                <a:gd name="adj2" fmla="val -14070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19204" y="4876799"/>
              <a:ext cx="5181601" cy="7595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Acknowledgement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8149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notes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you have not, </a:t>
            </a:r>
            <a:r>
              <a:rPr lang="en-US" b="1" dirty="0" smtClean="0"/>
              <a:t>PLEASE JOIN THE PIAZZA PAGE</a:t>
            </a:r>
            <a:r>
              <a:rPr lang="en-US" dirty="0" smtClean="0"/>
              <a:t>!</a:t>
            </a:r>
          </a:p>
          <a:p>
            <a:r>
              <a:rPr lang="en-US" dirty="0" smtClean="0"/>
              <a:t>Link can be found on the course Web page:</a:t>
            </a:r>
          </a:p>
          <a:p>
            <a:pPr lvl="1"/>
            <a:r>
              <a:rPr lang="en-US" dirty="0" smtClean="0">
                <a:hlinkClick r:id="rId2"/>
              </a:rPr>
              <a:t>www.cs.stonybrook.edu/~cse390</a:t>
            </a:r>
            <a:endParaRPr lang="en-US" dirty="0" smtClean="0"/>
          </a:p>
          <a:p>
            <a:r>
              <a:rPr lang="en-US" dirty="0" smtClean="0"/>
              <a:t>Important announcements are posted there!</a:t>
            </a:r>
          </a:p>
          <a:p>
            <a:pPr lvl="1"/>
            <a:r>
              <a:rPr lang="en-US" dirty="0" smtClean="0"/>
              <a:t>E.g., discussion leads</a:t>
            </a:r>
          </a:p>
          <a:p>
            <a:endParaRPr lang="en-US" dirty="0"/>
          </a:p>
          <a:p>
            <a:r>
              <a:rPr lang="en-US" dirty="0" smtClean="0"/>
              <a:t>Assignment 1 is posted on the course Web page.</a:t>
            </a:r>
          </a:p>
          <a:p>
            <a:pPr lvl="1"/>
            <a:r>
              <a:rPr lang="en-US" dirty="0" smtClean="0"/>
              <a:t>Submission details coming soon. </a:t>
            </a:r>
          </a:p>
          <a:p>
            <a:pPr lvl="1"/>
            <a:r>
              <a:rPr lang="en-US" dirty="0" smtClean="0"/>
              <a:t>Deadline is September 10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663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Wait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960" y="1600200"/>
            <a:ext cx="4930588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Simplest form of reliability</a:t>
            </a:r>
          </a:p>
          <a:p>
            <a:r>
              <a:rPr lang="en-US" dirty="0" smtClean="0"/>
              <a:t>Example: Bluetooth</a:t>
            </a:r>
          </a:p>
          <a:p>
            <a:r>
              <a:rPr lang="en-US" dirty="0" smtClean="0"/>
              <a:t>Problems?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U</a:t>
            </a:r>
            <a:r>
              <a:rPr lang="en-US" dirty="0" smtClean="0">
                <a:solidFill>
                  <a:schemeClr val="accent1"/>
                </a:solidFill>
              </a:rPr>
              <a:t>tilization</a:t>
            </a:r>
          </a:p>
          <a:p>
            <a:pPr lvl="1"/>
            <a:r>
              <a:rPr lang="en-US" dirty="0" smtClean="0"/>
              <a:t>Can only have one frame in flight at any time</a:t>
            </a:r>
          </a:p>
          <a:p>
            <a:r>
              <a:rPr lang="en-US" dirty="0" smtClean="0"/>
              <a:t>10Gbps link and 10ms delay</a:t>
            </a:r>
          </a:p>
          <a:p>
            <a:pPr lvl="1"/>
            <a:r>
              <a:rPr lang="en-US" dirty="0" smtClean="0"/>
              <a:t>Assume packets are 1500B</a:t>
            </a:r>
          </a:p>
          <a:p>
            <a:pPr marL="0" indent="0" algn="ctr">
              <a:buNone/>
            </a:pPr>
            <a:r>
              <a:rPr lang="en-US" sz="2400" dirty="0" smtClean="0"/>
              <a:t>1500B*8bit/(2*10ms) = 600Kbps</a:t>
            </a:r>
          </a:p>
          <a:p>
            <a:pPr marL="0" indent="0" algn="ctr">
              <a:buNone/>
            </a:pPr>
            <a:r>
              <a:rPr lang="en-US" sz="2800" dirty="0" smtClean="0"/>
              <a:t>Utilization is 0.006%</a:t>
            </a:r>
          </a:p>
          <a:p>
            <a:pPr lvl="1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867826" y="2573395"/>
            <a:ext cx="0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572343" y="2573395"/>
            <a:ext cx="25615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341079" y="2111730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758749" y="2111730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Receiver</a:t>
            </a:r>
            <a:endParaRPr lang="en-US" sz="24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5867826" y="2557311"/>
            <a:ext cx="2596401" cy="769165"/>
            <a:chOff x="2707740" y="3350114"/>
            <a:chExt cx="3384645" cy="76916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565613">
              <a:off x="3976528" y="3350114"/>
              <a:ext cx="944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Frame</a:t>
              </a:r>
              <a:endParaRPr lang="en-US" sz="2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867826" y="3381068"/>
            <a:ext cx="2671431" cy="726520"/>
            <a:chOff x="2707740" y="4173871"/>
            <a:chExt cx="3482453" cy="726520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2707740" y="4173871"/>
              <a:ext cx="3482453" cy="5502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21037718">
              <a:off x="4091879" y="4438726"/>
              <a:ext cx="7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51689" y="2723522"/>
            <a:ext cx="837594" cy="1709595"/>
            <a:chOff x="2014788" y="2763244"/>
            <a:chExt cx="837594" cy="1439131"/>
          </a:xfrm>
        </p:grpSpPr>
        <p:sp>
          <p:nvSpPr>
            <p:cNvPr id="19" name="Left Brace 1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1686814" y="3251976"/>
              <a:ext cx="1117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Timeout</a:t>
              </a:r>
              <a:endParaRPr lang="en-US" sz="24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868470" y="4007691"/>
            <a:ext cx="2208062" cy="633770"/>
            <a:chOff x="2707740" y="3350114"/>
            <a:chExt cx="3384645" cy="76916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565613">
              <a:off x="3976528" y="3350114"/>
              <a:ext cx="944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Frame</a:t>
              </a:r>
              <a:endParaRPr lang="en-US" sz="2400" dirty="0"/>
            </a:p>
          </p:txBody>
        </p:sp>
      </p:grpSp>
      <p:sp>
        <p:nvSpPr>
          <p:cNvPr id="27" name="Multiply 26"/>
          <p:cNvSpPr/>
          <p:nvPr/>
        </p:nvSpPr>
        <p:spPr>
          <a:xfrm>
            <a:off x="7895898" y="4312150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22282" y="4162653"/>
            <a:ext cx="837594" cy="1709595"/>
            <a:chOff x="2014788" y="2763244"/>
            <a:chExt cx="837594" cy="1439131"/>
          </a:xfrm>
        </p:grpSpPr>
        <p:sp>
          <p:nvSpPr>
            <p:cNvPr id="29" name="Left Brace 2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1686814" y="3251976"/>
              <a:ext cx="1117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Timeout</a:t>
              </a:r>
              <a:endParaRPr lang="en-US" sz="24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868469" y="5681276"/>
            <a:ext cx="2596401" cy="769165"/>
            <a:chOff x="2707740" y="3350114"/>
            <a:chExt cx="3384645" cy="769165"/>
          </a:xfrm>
        </p:grpSpPr>
        <p:cxnSp>
          <p:nvCxnSpPr>
            <p:cNvPr id="38" name="Straight Arrow Connector 37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 rot="565613">
              <a:off x="3976528" y="3350114"/>
              <a:ext cx="944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Frame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2016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Sliding Window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2361695"/>
          </a:xfrm>
        </p:spPr>
        <p:txBody>
          <a:bodyPr>
            <a:normAutofit/>
          </a:bodyPr>
          <a:lstStyle/>
          <a:p>
            <a:r>
              <a:rPr lang="en-US" dirty="0" smtClean="0"/>
              <a:t>Allow multiple outstanding, un-</a:t>
            </a:r>
            <a:r>
              <a:rPr lang="en-US" dirty="0" err="1" smtClean="0"/>
              <a:t>ACKed</a:t>
            </a:r>
            <a:r>
              <a:rPr lang="en-US" dirty="0" smtClean="0"/>
              <a:t> frames</a:t>
            </a:r>
          </a:p>
          <a:p>
            <a:r>
              <a:rPr lang="en-US" dirty="0" smtClean="0"/>
              <a:t>Number of un-</a:t>
            </a:r>
            <a:r>
              <a:rPr lang="en-US" dirty="0" err="1" smtClean="0"/>
              <a:t>ACKed</a:t>
            </a:r>
            <a:r>
              <a:rPr lang="en-US" dirty="0" smtClean="0"/>
              <a:t> frames is called the </a:t>
            </a:r>
            <a:r>
              <a:rPr lang="en-US" dirty="0" smtClean="0">
                <a:solidFill>
                  <a:schemeClr val="accent1"/>
                </a:solidFill>
              </a:rPr>
              <a:t>window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32760" y="3193848"/>
            <a:ext cx="2271" cy="261943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215213" y="3193848"/>
            <a:ext cx="0" cy="261943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06013" y="2732183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11169" y="2732182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Receiver</a:t>
            </a:r>
            <a:endParaRPr lang="en-US" sz="24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2732760" y="3177764"/>
            <a:ext cx="3384645" cy="769165"/>
            <a:chOff x="2707740" y="3350114"/>
            <a:chExt cx="3384645" cy="76916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565613">
              <a:off x="3925232" y="3350114"/>
              <a:ext cx="10474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Frames</a:t>
              </a:r>
              <a:endParaRPr lang="en-US" sz="2400" dirty="0"/>
            </a:p>
          </p:txBody>
        </p:sp>
      </p:grpSp>
      <p:cxnSp>
        <p:nvCxnSpPr>
          <p:cNvPr id="14" name="Straight Arrow Connector 13"/>
          <p:cNvCxnSpPr/>
          <p:nvPr/>
        </p:nvCxnSpPr>
        <p:spPr>
          <a:xfrm flipH="1">
            <a:off x="2732760" y="4001521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21037718">
            <a:off x="4065604" y="4892872"/>
            <a:ext cx="816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ACKs</a:t>
            </a:r>
            <a:endParaRPr lang="en-US" sz="24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732759" y="3547911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732759" y="4205457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735031" y="3754903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735031" y="4412449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732758" y="3961895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732758" y="4619441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777785" y="2963014"/>
            <a:ext cx="837587" cy="1361358"/>
            <a:chOff x="2014795" y="1800508"/>
            <a:chExt cx="837587" cy="3148560"/>
          </a:xfrm>
        </p:grpSpPr>
        <p:sp>
          <p:nvSpPr>
            <p:cNvPr id="29" name="Left Brace 2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671348" y="3143955"/>
              <a:ext cx="31485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Window</a:t>
              </a:r>
              <a:endParaRPr lang="en-US" sz="2400" dirty="0"/>
            </a:p>
          </p:txBody>
        </p:sp>
      </p:grpSp>
      <p:sp>
        <p:nvSpPr>
          <p:cNvPr id="31" name="Content Placeholder 3"/>
          <p:cNvSpPr txBox="1">
            <a:spLocks/>
          </p:cNvSpPr>
          <p:nvPr/>
        </p:nvSpPr>
        <p:spPr>
          <a:xfrm>
            <a:off x="149920" y="5794943"/>
            <a:ext cx="8839200" cy="1180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Made famous by TCP</a:t>
            </a:r>
          </a:p>
          <a:p>
            <a:pPr lvl="1"/>
            <a:r>
              <a:rPr lang="en-US" dirty="0" smtClean="0"/>
              <a:t>We’ll look at this in more detail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45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Should </a:t>
            </a:r>
            <a:r>
              <a:rPr lang="en-US" sz="3600" dirty="0"/>
              <a:t>W</a:t>
            </a:r>
            <a:r>
              <a:rPr lang="en-US" sz="3600" dirty="0" smtClean="0"/>
              <a:t>e Error Check in the Data Link?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19742" y="1600200"/>
            <a:ext cx="8991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Recall the End-to-End </a:t>
            </a:r>
            <a:r>
              <a:rPr lang="en-US" dirty="0"/>
              <a:t>A</a:t>
            </a:r>
            <a:r>
              <a:rPr lang="en-US" dirty="0" smtClean="0"/>
              <a:t>rgument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Error free transmission cannot be guaranteed</a:t>
            </a:r>
          </a:p>
          <a:p>
            <a:pPr lvl="1"/>
            <a:r>
              <a:rPr lang="en-US" dirty="0" smtClean="0"/>
              <a:t>Not </a:t>
            </a:r>
            <a:r>
              <a:rPr lang="en-US" dirty="0"/>
              <a:t>all applications want this </a:t>
            </a:r>
            <a:r>
              <a:rPr lang="en-US" dirty="0" smtClean="0"/>
              <a:t>functionality</a:t>
            </a:r>
          </a:p>
          <a:p>
            <a:pPr lvl="1"/>
            <a:r>
              <a:rPr lang="en-US" dirty="0" smtClean="0"/>
              <a:t>Error checking adds CPU and packet size overhead</a:t>
            </a:r>
          </a:p>
          <a:p>
            <a:pPr lvl="1"/>
            <a:r>
              <a:rPr lang="en-US" dirty="0" smtClean="0"/>
              <a:t>Error recovery requires buffering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Potentially better performance than app-level error checking</a:t>
            </a:r>
          </a:p>
          <a:p>
            <a:r>
              <a:rPr lang="en-US" dirty="0" smtClean="0"/>
              <a:t>Data link error checking in practice</a:t>
            </a:r>
          </a:p>
          <a:p>
            <a:pPr lvl="1"/>
            <a:r>
              <a:rPr lang="en-US" dirty="0" smtClean="0"/>
              <a:t>Most useful over </a:t>
            </a:r>
            <a:r>
              <a:rPr lang="en-US" dirty="0" err="1" smtClean="0"/>
              <a:t>lossy</a:t>
            </a:r>
            <a:r>
              <a:rPr lang="en-US" dirty="0" smtClean="0"/>
              <a:t> links</a:t>
            </a:r>
          </a:p>
          <a:p>
            <a:pPr lvl="1"/>
            <a:r>
              <a:rPr lang="en-US" dirty="0" err="1" smtClean="0"/>
              <a:t>Wifi</a:t>
            </a:r>
            <a:r>
              <a:rPr lang="en-US" dirty="0" smtClean="0"/>
              <a:t>, cellular, satellite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192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388359"/>
            <a:ext cx="8338782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Media Access Control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802.3 Ethernet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802.11 </a:t>
            </a:r>
            <a:r>
              <a:rPr lang="en-US" sz="3200" dirty="0" err="1" smtClean="0"/>
              <a:t>Wifi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932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Media Access?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24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r>
              <a:rPr lang="en-US" dirty="0" smtClean="0"/>
              <a:t>Ethernet and </a:t>
            </a:r>
            <a:r>
              <a:rPr lang="en-US" dirty="0" err="1" smtClean="0"/>
              <a:t>Wifi</a:t>
            </a:r>
            <a:r>
              <a:rPr lang="en-US" dirty="0" smtClean="0"/>
              <a:t> are both multi-access technologies</a:t>
            </a:r>
          </a:p>
          <a:p>
            <a:pPr lvl="1"/>
            <a:r>
              <a:rPr lang="en-US" dirty="0" smtClean="0"/>
              <a:t>Broadcast medium, shared by many hosts</a:t>
            </a:r>
          </a:p>
          <a:p>
            <a:pPr lvl="1"/>
            <a:r>
              <a:rPr lang="en-US" dirty="0" smtClean="0"/>
              <a:t>Simultaneous transmissions cause </a:t>
            </a:r>
            <a:r>
              <a:rPr lang="en-US" dirty="0" smtClean="0">
                <a:solidFill>
                  <a:schemeClr val="accent1"/>
                </a:solidFill>
              </a:rPr>
              <a:t>collisions</a:t>
            </a:r>
          </a:p>
          <a:p>
            <a:pPr lvl="2"/>
            <a:r>
              <a:rPr lang="en-US" dirty="0" smtClean="0"/>
              <a:t>This destroys the data</a:t>
            </a:r>
          </a:p>
          <a:p>
            <a:r>
              <a:rPr lang="en-US" dirty="0" smtClean="0"/>
              <a:t>Media Access Control (MAC) protocols are required</a:t>
            </a:r>
          </a:p>
          <a:p>
            <a:pPr lvl="1"/>
            <a:r>
              <a:rPr lang="en-US" dirty="0" smtClean="0"/>
              <a:t>Rules on how to share the medium</a:t>
            </a:r>
          </a:p>
          <a:p>
            <a:pPr lvl="1"/>
            <a:r>
              <a:rPr lang="en-US" dirty="0" smtClean="0"/>
              <a:t>Strategies for detecting, avoiding, and recovering from collisions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21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Media Access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Channel partitioning</a:t>
            </a:r>
          </a:p>
          <a:p>
            <a:pPr lvl="1"/>
            <a:r>
              <a:rPr lang="en-US" dirty="0" smtClean="0"/>
              <a:t>Divide the resource into small pieces</a:t>
            </a:r>
          </a:p>
          <a:p>
            <a:pPr lvl="1"/>
            <a:r>
              <a:rPr lang="en-US" dirty="0" smtClean="0"/>
              <a:t>Allocate each piece to one host</a:t>
            </a:r>
          </a:p>
          <a:p>
            <a:pPr lvl="1"/>
            <a:r>
              <a:rPr lang="en-US" dirty="0" smtClean="0"/>
              <a:t>Example: Time Division Multi-Access (TDMA) cellular</a:t>
            </a:r>
          </a:p>
          <a:p>
            <a:pPr lvl="1"/>
            <a:r>
              <a:rPr lang="en-US" dirty="0" smtClean="0"/>
              <a:t>Example: Frequency Division Multi-Access (FDMA) cellular</a:t>
            </a:r>
          </a:p>
          <a:p>
            <a:r>
              <a:rPr lang="en-US" dirty="0" smtClean="0"/>
              <a:t>Taking turns</a:t>
            </a:r>
          </a:p>
          <a:p>
            <a:pPr lvl="1"/>
            <a:r>
              <a:rPr lang="en-US" dirty="0" smtClean="0"/>
              <a:t>Tightly coordinate shared access to avoid collisions</a:t>
            </a:r>
          </a:p>
          <a:p>
            <a:pPr lvl="1"/>
            <a:r>
              <a:rPr lang="en-US" dirty="0" smtClean="0"/>
              <a:t>Example: Token ring networks</a:t>
            </a:r>
          </a:p>
          <a:p>
            <a:r>
              <a:rPr lang="en-US" dirty="0" smtClean="0"/>
              <a:t>Contention</a:t>
            </a:r>
          </a:p>
          <a:p>
            <a:pPr lvl="1"/>
            <a:r>
              <a:rPr lang="en-US" dirty="0" smtClean="0"/>
              <a:t>Allow collisions, but use strategies to recover</a:t>
            </a:r>
          </a:p>
          <a:p>
            <a:pPr lvl="1"/>
            <a:r>
              <a:rPr lang="en-US" dirty="0" smtClean="0"/>
              <a:t>Examples: Ethernet, </a:t>
            </a:r>
            <a:r>
              <a:rPr lang="en-US" dirty="0" err="1" smtClean="0"/>
              <a:t>Wifi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08857" y="5261270"/>
            <a:ext cx="6988629" cy="1462669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17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Contention MAC Goals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91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Share the medium</a:t>
            </a:r>
          </a:p>
          <a:p>
            <a:pPr lvl="1"/>
            <a:r>
              <a:rPr lang="en-US" dirty="0" smtClean="0"/>
              <a:t>Two hosts sending at the same time collide, thus causing interference</a:t>
            </a:r>
          </a:p>
          <a:p>
            <a:pPr lvl="1"/>
            <a:r>
              <a:rPr lang="en-US" dirty="0" smtClean="0"/>
              <a:t>If no host sends, channel is idle</a:t>
            </a:r>
          </a:p>
          <a:p>
            <a:pPr lvl="1"/>
            <a:r>
              <a:rPr lang="en-US" dirty="0" smtClean="0"/>
              <a:t>Thus, want one user sending at any given time</a:t>
            </a:r>
          </a:p>
          <a:p>
            <a:r>
              <a:rPr lang="en-US" dirty="0" smtClean="0"/>
              <a:t>High utilization</a:t>
            </a:r>
          </a:p>
          <a:p>
            <a:pPr lvl="1"/>
            <a:r>
              <a:rPr lang="en-US" dirty="0" smtClean="0"/>
              <a:t>TDMA is low utilization</a:t>
            </a:r>
          </a:p>
          <a:p>
            <a:pPr lvl="1"/>
            <a:r>
              <a:rPr lang="en-US" dirty="0" smtClean="0"/>
              <a:t>Just like a circuit switched network</a:t>
            </a:r>
          </a:p>
          <a:p>
            <a:r>
              <a:rPr lang="en-US" dirty="0" smtClean="0"/>
              <a:t>Simple, distributed algorithm</a:t>
            </a:r>
          </a:p>
          <a:p>
            <a:pPr lvl="1"/>
            <a:r>
              <a:rPr lang="en-US" dirty="0" smtClean="0"/>
              <a:t>Multiple hosts that cannot directly coordinate</a:t>
            </a:r>
          </a:p>
          <a:p>
            <a:pPr lvl="1"/>
            <a:r>
              <a:rPr lang="en-US" dirty="0" smtClean="0"/>
              <a:t>No fancy (complicated) token-passing schemes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603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Contention Protocol Evolution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ALOHA</a:t>
            </a:r>
          </a:p>
          <a:p>
            <a:pPr lvl="1"/>
            <a:r>
              <a:rPr lang="en-US" dirty="0" smtClean="0"/>
              <a:t>Developed in the 70’s for packet radio networks</a:t>
            </a:r>
          </a:p>
          <a:p>
            <a:pPr lvl="1"/>
            <a:r>
              <a:rPr lang="en-US" dirty="0" smtClean="0"/>
              <a:t>If you receive a transmission from another station while transmitting there has been a collision, retransmit ‘later’</a:t>
            </a:r>
          </a:p>
          <a:p>
            <a:r>
              <a:rPr lang="en-US" dirty="0" smtClean="0"/>
              <a:t>Slotted ALOHA</a:t>
            </a:r>
          </a:p>
          <a:p>
            <a:pPr lvl="1"/>
            <a:r>
              <a:rPr lang="en-US" dirty="0" smtClean="0"/>
              <a:t>Start transmissions only at fixed time slots</a:t>
            </a:r>
          </a:p>
          <a:p>
            <a:pPr lvl="1"/>
            <a:r>
              <a:rPr lang="en-US" dirty="0" smtClean="0"/>
              <a:t>Significantly fewer collisions than ALOHA</a:t>
            </a:r>
          </a:p>
          <a:p>
            <a:r>
              <a:rPr lang="en-US" dirty="0" smtClean="0"/>
              <a:t>Carrier Sense Multiple Access (CSMA)</a:t>
            </a:r>
          </a:p>
          <a:p>
            <a:pPr lvl="1"/>
            <a:r>
              <a:rPr lang="en-US" dirty="0" smtClean="0"/>
              <a:t>Start transmission only if the channel is idle</a:t>
            </a:r>
          </a:p>
          <a:p>
            <a:r>
              <a:rPr lang="en-US" dirty="0" smtClean="0"/>
              <a:t>CSMA / Collision Detection (CSMA/CD)</a:t>
            </a:r>
          </a:p>
          <a:p>
            <a:pPr lvl="1"/>
            <a:r>
              <a:rPr lang="en-US" dirty="0" smtClean="0"/>
              <a:t>Stop ongoing transmission if collision is detected</a:t>
            </a:r>
          </a:p>
        </p:txBody>
      </p:sp>
    </p:spTree>
    <p:extLst>
      <p:ext uri="{BB962C8B-B14F-4D97-AF65-F5344CB8AC3E}">
        <p14:creationId xmlns:p14="http://schemas.microsoft.com/office/powerpoint/2010/main" val="2374551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ALOHA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2603310"/>
          </a:xfrm>
        </p:spPr>
        <p:txBody>
          <a:bodyPr/>
          <a:lstStyle/>
          <a:p>
            <a:r>
              <a:rPr lang="en-US" dirty="0" smtClean="0"/>
              <a:t>Topology: radio broadcast with multiple stations</a:t>
            </a:r>
          </a:p>
          <a:p>
            <a:r>
              <a:rPr lang="en-US" dirty="0" smtClean="0"/>
              <a:t>Protocol:</a:t>
            </a:r>
          </a:p>
          <a:p>
            <a:pPr lvl="1"/>
            <a:r>
              <a:rPr lang="en-US" dirty="0" smtClean="0"/>
              <a:t>Stations transmit data immediately</a:t>
            </a:r>
          </a:p>
          <a:p>
            <a:pPr lvl="1"/>
            <a:r>
              <a:rPr lang="en-US" dirty="0" smtClean="0"/>
              <a:t>Receivers ACK all packets</a:t>
            </a:r>
          </a:p>
          <a:p>
            <a:pPr lvl="1"/>
            <a:r>
              <a:rPr lang="en-US" dirty="0" smtClean="0"/>
              <a:t>No ACK = collision, wait a random time then retransmit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-237163" y="2475399"/>
            <a:ext cx="5578597" cy="5578597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744036" y="2475399"/>
            <a:ext cx="5578597" cy="5578597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725236" y="2475399"/>
            <a:ext cx="5578597" cy="5578597"/>
          </a:xfrm>
          <a:prstGeom prst="ellipse">
            <a:avLst/>
          </a:prstGeom>
          <a:solidFill>
            <a:schemeClr val="accent4">
              <a:alpha val="25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366829" y="5261211"/>
            <a:ext cx="370614" cy="1562670"/>
            <a:chOff x="2107517" y="5261211"/>
            <a:chExt cx="370614" cy="156267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07517" y="6362216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A</a:t>
              </a:r>
              <a:endParaRPr lang="en-US" sz="2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364057" y="5261211"/>
            <a:ext cx="338554" cy="1562670"/>
            <a:chOff x="4186633" y="5261211"/>
            <a:chExt cx="338554" cy="156267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186633" y="636221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B</a:t>
              </a:r>
              <a:endParaRPr lang="en-US" sz="2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329227" y="5261211"/>
            <a:ext cx="370615" cy="1562670"/>
            <a:chOff x="6069916" y="5261211"/>
            <a:chExt cx="370615" cy="156267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sp>
        <p:nvSpPr>
          <p:cNvPr id="23" name="Up Arrow 22"/>
          <p:cNvSpPr/>
          <p:nvPr/>
        </p:nvSpPr>
        <p:spPr>
          <a:xfrm rot="5400000">
            <a:off x="3009478" y="5061490"/>
            <a:ext cx="1198585" cy="1510573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Up Arrow 23"/>
          <p:cNvSpPr/>
          <p:nvPr/>
        </p:nvSpPr>
        <p:spPr>
          <a:xfrm rot="16200000">
            <a:off x="2937810" y="5061490"/>
            <a:ext cx="1198585" cy="1510573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rot="5400000">
            <a:off x="3009478" y="5049486"/>
            <a:ext cx="1198585" cy="1510573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Up Arrow 25"/>
          <p:cNvSpPr/>
          <p:nvPr/>
        </p:nvSpPr>
        <p:spPr>
          <a:xfrm rot="16200000">
            <a:off x="4864171" y="5085954"/>
            <a:ext cx="1198585" cy="1510573"/>
          </a:xfrm>
          <a:prstGeom prst="upArrow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Multiply 26"/>
          <p:cNvSpPr/>
          <p:nvPr/>
        </p:nvSpPr>
        <p:spPr>
          <a:xfrm>
            <a:off x="3968868" y="4712309"/>
            <a:ext cx="1128932" cy="1128932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405197" y="4118693"/>
            <a:ext cx="8451716" cy="2603484"/>
            <a:chOff x="414979" y="3333623"/>
            <a:chExt cx="8263530" cy="1523216"/>
          </a:xfrm>
        </p:grpSpPr>
        <p:sp>
          <p:nvSpPr>
            <p:cNvPr id="21" name="Rectangle 20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ontent Placeholder 2"/>
            <p:cNvSpPr txBox="1">
              <a:spLocks/>
            </p:cNvSpPr>
            <p:nvPr/>
          </p:nvSpPr>
          <p:spPr>
            <a:xfrm>
              <a:off x="514376" y="3429251"/>
              <a:ext cx="8118848" cy="14275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Simple, but radical concept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Previous attempts all divided the channel</a:t>
              </a:r>
            </a:p>
            <a:p>
              <a:pPr lvl="1">
                <a:buClr>
                  <a:schemeClr val="bg1"/>
                </a:buClr>
              </a:pPr>
              <a:r>
                <a:rPr lang="en-US" sz="2800" dirty="0" smtClean="0">
                  <a:solidFill>
                    <a:schemeClr val="bg1"/>
                  </a:solidFill>
                </a:rPr>
                <a:t>TDMA, FDMA, etc.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Optimized for the common case: few senders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97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18" grpId="0" animBg="1"/>
      <p:bldP spid="18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Tradeoffs vs. TDMA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TDMA, each host must wait for its turn</a:t>
            </a:r>
          </a:p>
          <a:p>
            <a:pPr lvl="1"/>
            <a:r>
              <a:rPr lang="en-US" dirty="0" smtClean="0"/>
              <a:t>Delay is proportional to number of hosts</a:t>
            </a:r>
          </a:p>
          <a:p>
            <a:r>
              <a:rPr lang="en-US" dirty="0" smtClean="0"/>
              <a:t>In Aloha, each host sends immediately</a:t>
            </a:r>
          </a:p>
          <a:p>
            <a:pPr lvl="1"/>
            <a:r>
              <a:rPr lang="en-US" dirty="0" smtClean="0"/>
              <a:t>Much lower delay</a:t>
            </a:r>
          </a:p>
          <a:p>
            <a:pPr lvl="1"/>
            <a:r>
              <a:rPr lang="en-US" dirty="0" smtClean="0"/>
              <a:t>But, much lower utilization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4530" y="4814233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ALOHA Frame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89568" y="4289891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ALOHA Frame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780136" y="5631570"/>
            <a:ext cx="6550925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62817" y="5627100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Time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102" y="4320668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 A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38102" y="4875788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 B</a:t>
            </a:r>
            <a:endParaRPr lang="en-US" sz="2400" b="1" dirty="0"/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4445738" y="1730949"/>
            <a:ext cx="837591" cy="5349926"/>
            <a:chOff x="2014791" y="2763244"/>
            <a:chExt cx="837591" cy="1439131"/>
          </a:xfrm>
        </p:grpSpPr>
        <p:sp>
          <p:nvSpPr>
            <p:cNvPr id="15" name="Left Brace 14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 rot="16200000">
              <a:off x="1954248" y="3251976"/>
              <a:ext cx="5827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2*</a:t>
              </a:r>
              <a:r>
                <a:rPr lang="en-US" sz="2400" dirty="0" err="1" smtClean="0"/>
                <a:t>Frame_Width</a:t>
              </a:r>
              <a:endParaRPr lang="en-US" sz="2400" dirty="0"/>
            </a:p>
          </p:txBody>
        </p:sp>
      </p:grpSp>
      <p:sp>
        <p:nvSpPr>
          <p:cNvPr id="17" name="Content Placeholder 3"/>
          <p:cNvSpPr txBox="1">
            <a:spLocks/>
          </p:cNvSpPr>
          <p:nvPr/>
        </p:nvSpPr>
        <p:spPr>
          <a:xfrm>
            <a:off x="150128" y="6082778"/>
            <a:ext cx="8839200" cy="7692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Maximum throughput is ~18% of channel capacity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455964" y="1563912"/>
            <a:ext cx="6578435" cy="5182236"/>
            <a:chOff x="-376424" y="1559758"/>
            <a:chExt cx="6578435" cy="5182236"/>
          </a:xfrm>
        </p:grpSpPr>
        <p:sp>
          <p:nvSpPr>
            <p:cNvPr id="18" name="Rectangle 17"/>
            <p:cNvSpPr/>
            <p:nvPr/>
          </p:nvSpPr>
          <p:spPr>
            <a:xfrm>
              <a:off x="-376424" y="1559758"/>
              <a:ext cx="6578435" cy="518223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47893" y="6127378"/>
              <a:ext cx="7970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Load</a:t>
              </a:r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-765723" y="3646013"/>
              <a:ext cx="15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Throughput</a:t>
              </a:r>
              <a:endParaRPr lang="en-US" sz="2400" dirty="0"/>
            </a:p>
          </p:txBody>
        </p:sp>
      </p:grpSp>
      <p:pic>
        <p:nvPicPr>
          <p:cNvPr id="1026" name="Picture 2" descr="C:\Users\t0ph3r\Documents\CS 4700\assets\ALO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498" y="1695463"/>
            <a:ext cx="5892800" cy="447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424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96855E-6 L 0.58802 -0.0004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9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9" grpId="0"/>
      <p:bldP spid="12" grpId="0"/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notes: Discussion leads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Tentative schedule for next couple of weeks</a:t>
            </a:r>
          </a:p>
          <a:p>
            <a:r>
              <a:rPr lang="en-US" dirty="0" smtClean="0"/>
              <a:t>Email me if you cannot lead on your assigned day</a:t>
            </a:r>
          </a:p>
          <a:p>
            <a:pPr lvl="1"/>
            <a:r>
              <a:rPr lang="en-US" dirty="0" smtClean="0"/>
              <a:t>Remember to post responses for at least 12 papers. 20% participation mark depends on this!</a:t>
            </a:r>
          </a:p>
          <a:p>
            <a:r>
              <a:rPr lang="en-US" dirty="0" smtClean="0"/>
              <a:t>Today: Elton (P85)</a:t>
            </a:r>
          </a:p>
          <a:p>
            <a:r>
              <a:rPr lang="en-US" dirty="0" smtClean="0"/>
              <a:t>Lecture 5 (Sept 10)</a:t>
            </a:r>
          </a:p>
          <a:p>
            <a:pPr lvl="1"/>
            <a:r>
              <a:rPr lang="en-US" dirty="0" smtClean="0"/>
              <a:t>Luis - SG04 &amp; Scott - TLS+10</a:t>
            </a:r>
          </a:p>
          <a:p>
            <a:r>
              <a:rPr lang="en-US" dirty="0" smtClean="0"/>
              <a:t>Lecture 6 (Sept 17)</a:t>
            </a:r>
          </a:p>
          <a:p>
            <a:pPr lvl="1"/>
            <a:r>
              <a:rPr lang="en-US" dirty="0" smtClean="0"/>
              <a:t>Scott – CR04 &amp; James – KSC+12</a:t>
            </a:r>
          </a:p>
          <a:p>
            <a:r>
              <a:rPr lang="en-US" dirty="0" smtClean="0"/>
              <a:t>Lecture 8 (Sept 24)</a:t>
            </a:r>
          </a:p>
          <a:p>
            <a:pPr lvl="1"/>
            <a:r>
              <a:rPr lang="en-US" dirty="0" smtClean="0"/>
              <a:t>Michael -- CK74 &amp; </a:t>
            </a:r>
            <a:r>
              <a:rPr lang="en-US" dirty="0" err="1" smtClean="0"/>
              <a:t>Yubo</a:t>
            </a:r>
            <a:r>
              <a:rPr lang="en-US" dirty="0" smtClean="0"/>
              <a:t> -- Jac88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1083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Slotted ALOHA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Same as ALOHA, except time is divided into slots</a:t>
            </a:r>
          </a:p>
          <a:p>
            <a:pPr lvl="1"/>
            <a:r>
              <a:rPr lang="en-US" dirty="0" smtClean="0"/>
              <a:t>Hosts may only transmit at the beginning of a slot</a:t>
            </a:r>
          </a:p>
          <a:p>
            <a:r>
              <a:rPr lang="en-US" dirty="0" smtClean="0"/>
              <a:t>Thus, frames either collide completely, or not at all</a:t>
            </a:r>
          </a:p>
          <a:p>
            <a:pPr lvl="1"/>
            <a:r>
              <a:rPr lang="en-US" dirty="0" smtClean="0"/>
              <a:t>37% throughput vs. 18% for ALOHA</a:t>
            </a:r>
          </a:p>
          <a:p>
            <a:pPr lvl="1"/>
            <a:r>
              <a:rPr lang="en-US" dirty="0" smtClean="0"/>
              <a:t>But, hosts must have synchronized clocks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294455" y="1577560"/>
            <a:ext cx="6578435" cy="5182236"/>
            <a:chOff x="-376424" y="1559758"/>
            <a:chExt cx="6578435" cy="5182236"/>
          </a:xfrm>
        </p:grpSpPr>
        <p:sp>
          <p:nvSpPr>
            <p:cNvPr id="7" name="Rectangle 6"/>
            <p:cNvSpPr/>
            <p:nvPr/>
          </p:nvSpPr>
          <p:spPr>
            <a:xfrm>
              <a:off x="-376424" y="1559758"/>
              <a:ext cx="6578435" cy="518223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47893" y="6127378"/>
              <a:ext cx="7970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Load</a:t>
              </a:r>
              <a:endParaRPr lang="en-US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-765723" y="3646013"/>
              <a:ext cx="15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Throughput</a:t>
              </a:r>
              <a:endParaRPr lang="en-US" sz="2400" dirty="0"/>
            </a:p>
          </p:txBody>
        </p:sp>
      </p:grpSp>
      <p:pic>
        <p:nvPicPr>
          <p:cNvPr id="2050" name="Picture 2" descr="C:\Users\t0ph3r\Documents\CS 4700\assets\S-ALO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452" y="1664691"/>
            <a:ext cx="5582666" cy="434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551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 Ethernet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3507476"/>
            <a:ext cx="8839200" cy="3198124"/>
          </a:xfrm>
        </p:spPr>
        <p:txBody>
          <a:bodyPr/>
          <a:lstStyle/>
          <a:p>
            <a:r>
              <a:rPr lang="en-US" dirty="0" smtClean="0"/>
              <a:t>Preamble is 7 bytes of 10101010. Why?</a:t>
            </a:r>
          </a:p>
          <a:p>
            <a:r>
              <a:rPr lang="en-US" dirty="0" smtClean="0"/>
              <a:t>Start Frame (SF) is 10101011</a:t>
            </a:r>
          </a:p>
          <a:p>
            <a:r>
              <a:rPr lang="en-US" dirty="0" smtClean="0"/>
              <a:t>Source and destination are MAC addresses</a:t>
            </a:r>
          </a:p>
          <a:p>
            <a:pPr lvl="1"/>
            <a:r>
              <a:rPr lang="en-US" dirty="0" smtClean="0"/>
              <a:t>E.g. 00:45:A5:F3:25:0C</a:t>
            </a:r>
          </a:p>
          <a:p>
            <a:pPr lvl="1"/>
            <a:r>
              <a:rPr lang="en-US" dirty="0" smtClean="0"/>
              <a:t>Broadcast: FF:FF:FF:FF:FF:FF</a:t>
            </a:r>
          </a:p>
          <a:p>
            <a:r>
              <a:rPr lang="en-US" dirty="0" smtClean="0"/>
              <a:t>Minimum packet length of 64 bytes, hence the pad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4147" y="2057499"/>
            <a:ext cx="1337481" cy="40011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Preamble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628" y="2057499"/>
            <a:ext cx="536249" cy="40011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SF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7877" y="2057499"/>
            <a:ext cx="999701" cy="40011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Source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17577" y="2057499"/>
            <a:ext cx="999701" cy="40011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bg1"/>
                </a:solidFill>
              </a:rPr>
              <a:t>Dest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17279" y="2057499"/>
            <a:ext cx="1008930" cy="400110"/>
          </a:xfrm>
          <a:prstGeom prst="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Length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5595" y="159468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7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072460" y="159468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840435" y="1596987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135" y="1596987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44452" y="1596987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4342" y="1596986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Bytes</a:t>
            </a:r>
            <a:endParaRPr lang="en-US" sz="2400" dirty="0"/>
          </a:p>
        </p:txBody>
      </p:sp>
      <p:sp>
        <p:nvSpPr>
          <p:cNvPr id="22" name="Up Arrow 21"/>
          <p:cNvSpPr/>
          <p:nvPr/>
        </p:nvSpPr>
        <p:spPr>
          <a:xfrm>
            <a:off x="1035482" y="2628382"/>
            <a:ext cx="846247" cy="606138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21432" y="2057499"/>
            <a:ext cx="1261284" cy="40011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Data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69898" y="2057499"/>
            <a:ext cx="1423607" cy="40011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Checksum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2716" y="2057499"/>
            <a:ext cx="777353" cy="40011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Pad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42705" y="1596987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0-1500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772885" y="1594681"/>
            <a:ext cx="797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0-46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056228" y="1596987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5855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036E-7 L 0.10296 4.81036E-7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96 4.81036E-7 L 0.24028 -0.00046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58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028 -0.00046 L 0.51789 -0.00324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789 -0.00324 L 0.62691 -0.0037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5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691 -0.0037 L 0.74185 -0.00416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4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2" grpId="2" animBg="1"/>
      <p:bldP spid="22" grpId="3" animBg="1"/>
      <p:bldP spid="22" grpId="4" animBg="1"/>
      <p:bldP spid="22" grpId="5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1081016" y="3343695"/>
            <a:ext cx="620461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Broadcast Ethernet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531960"/>
            <a:ext cx="8839200" cy="638033"/>
          </a:xfrm>
        </p:spPr>
        <p:txBody>
          <a:bodyPr/>
          <a:lstStyle/>
          <a:p>
            <a:r>
              <a:rPr lang="en-US" dirty="0" smtClean="0"/>
              <a:t>Originally, Ethernet was a broadcast technology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48444" y="3214894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1435864" y="2227995"/>
            <a:ext cx="813748" cy="1197587"/>
            <a:chOff x="769390" y="2282588"/>
            <a:chExt cx="813748" cy="1197587"/>
          </a:xfrm>
        </p:grpSpPr>
        <p:sp>
          <p:nvSpPr>
            <p:cNvPr id="16" name="Up Arrow Callout 15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4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/>
          <p:cNvGrpSpPr/>
          <p:nvPr/>
        </p:nvGrpSpPr>
        <p:grpSpPr>
          <a:xfrm>
            <a:off x="2943940" y="2227995"/>
            <a:ext cx="813748" cy="1197586"/>
            <a:chOff x="2354807" y="2282588"/>
            <a:chExt cx="813748" cy="1197586"/>
          </a:xfrm>
        </p:grpSpPr>
        <p:sp>
          <p:nvSpPr>
            <p:cNvPr id="14" name="Up Arrow Callout 13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4452016" y="2227995"/>
            <a:ext cx="813748" cy="1197587"/>
            <a:chOff x="3967518" y="2282588"/>
            <a:chExt cx="813748" cy="1197587"/>
          </a:xfrm>
        </p:grpSpPr>
        <p:sp>
          <p:nvSpPr>
            <p:cNvPr id="12" name="Up Arrow Callout 11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5960093" y="2227995"/>
            <a:ext cx="813748" cy="1197587"/>
            <a:chOff x="5662115" y="2282588"/>
            <a:chExt cx="813748" cy="1197587"/>
          </a:xfrm>
        </p:grpSpPr>
        <p:sp>
          <p:nvSpPr>
            <p:cNvPr id="15" name="Up Arrow Callout 14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075" name="Picture 3" descr="C:\Users\t0ph3r\Documents\CS 4700\assets\20620842-260x260-0-0_Ctg%2B7%2Bft%2BCoaxial%2BEthernet%2B10Base%2B2%2BCable%2B0318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3" r="13790"/>
          <a:stretch/>
        </p:blipFill>
        <p:spPr bwMode="auto">
          <a:xfrm>
            <a:off x="7863840" y="2012710"/>
            <a:ext cx="1280160" cy="1926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929221" y="3848667"/>
            <a:ext cx="190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Tee Connector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2261494"/>
            <a:ext cx="14742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Terminator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813325" y="2723159"/>
            <a:ext cx="163920" cy="44993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883681" y="3489276"/>
            <a:ext cx="0" cy="450375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647663" y="5385915"/>
            <a:ext cx="1997689" cy="100485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3534772" y="5385916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534772" y="4752815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472" y="4944889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699" y="5826943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699" y="4128042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4400545" y="5093528"/>
            <a:ext cx="1309616" cy="58477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2534314" y="530650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433811" y="520888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 flipH="1">
            <a:off x="6165935" y="4544707"/>
            <a:ext cx="2847671" cy="1829444"/>
            <a:chOff x="1219200" y="4876799"/>
            <a:chExt cx="5181605" cy="1384995"/>
          </a:xfrm>
        </p:grpSpPr>
        <p:sp>
          <p:nvSpPr>
            <p:cNvPr id="60" name="Rectangular Callout 59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76367"/>
                <a:gd name="adj2" fmla="val -846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219204" y="4876799"/>
              <a:ext cx="5181601" cy="11694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Hubs and repeaters are layer-1 devices, i.e. physical only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206627" y="2108570"/>
            <a:ext cx="2020748" cy="767514"/>
            <a:chOff x="414979" y="3333623"/>
            <a:chExt cx="8263530" cy="1523216"/>
          </a:xfrm>
        </p:grpSpPr>
        <p:sp>
          <p:nvSpPr>
            <p:cNvPr id="66" name="Rectangle 65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Content Placeholder 2"/>
            <p:cNvSpPr txBox="1">
              <a:spLocks/>
            </p:cNvSpPr>
            <p:nvPr/>
          </p:nvSpPr>
          <p:spPr>
            <a:xfrm>
              <a:off x="514379" y="3496212"/>
              <a:ext cx="7633927" cy="12083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 algn="ctr">
                <a:buClr>
                  <a:schemeClr val="bg1"/>
                </a:buClr>
                <a:buNone/>
              </a:pPr>
              <a:r>
                <a:rPr lang="en-US" sz="3200" dirty="0" smtClean="0">
                  <a:solidFill>
                    <a:schemeClr val="bg1"/>
                  </a:solidFill>
                </a:rPr>
                <a:t>10Base2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84371" y="4738043"/>
            <a:ext cx="4860080" cy="1282886"/>
            <a:chOff x="414979" y="3333623"/>
            <a:chExt cx="8263530" cy="1523216"/>
          </a:xfrm>
        </p:grpSpPr>
        <p:sp>
          <p:nvSpPr>
            <p:cNvPr id="69" name="Rectangle 68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Content Placeholder 2"/>
            <p:cNvSpPr txBox="1">
              <a:spLocks/>
            </p:cNvSpPr>
            <p:nvPr/>
          </p:nvSpPr>
          <p:spPr>
            <a:xfrm>
              <a:off x="514379" y="3496212"/>
              <a:ext cx="7633927" cy="12083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10BaseT and 100BaseT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T stands for Twisted Pair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 rot="16200000">
            <a:off x="6723046" y="3024901"/>
            <a:ext cx="152164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Repeater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4729236" y="317309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723826" y="3173097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58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7965E-6 L -0.42535 -0.0004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67" y="-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9537E-6 L 0.27309 -0.0004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4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34043E-6 L 0.21181 -0.01225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90" y="-6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181 -0.01225 L 0.10139 0.10037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562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208 L -0.11094 -0.09181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64" y="-46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7" grpId="0" animBg="1"/>
      <p:bldP spid="57" grpId="1" animBg="1"/>
      <p:bldP spid="57" grpId="2" animBg="1"/>
      <p:bldP spid="58" grpId="0" animBg="1"/>
      <p:bldP spid="58" grpId="1" animBg="1"/>
      <p:bldP spid="30" grpId="0" animBg="1"/>
      <p:bldP spid="30" grpId="1" animBg="1"/>
      <p:bldP spid="34" grpId="0" animBg="1"/>
      <p:bldP spid="34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CSMA/CD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518312"/>
            <a:ext cx="8839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Carrier sense multiple access with collision detection</a:t>
            </a:r>
          </a:p>
          <a:p>
            <a:r>
              <a:rPr lang="en-US" dirty="0" smtClean="0"/>
              <a:t>Key insight: wired protocol allows us to sense the medium</a:t>
            </a:r>
          </a:p>
          <a:p>
            <a:r>
              <a:rPr lang="en-US" dirty="0" smtClean="0"/>
              <a:t>Algorithm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Sense for carrier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If carrier is present, wait for it to end</a:t>
            </a:r>
          </a:p>
          <a:p>
            <a:pPr marL="1154430" lvl="2" indent="-514350"/>
            <a:r>
              <a:rPr lang="en-US" dirty="0" smtClean="0"/>
              <a:t>Sending would cause a collision and waste time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Send a frame and sense for collision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If no collision, then frame has been delivered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If collision, abort immediately</a:t>
            </a:r>
          </a:p>
          <a:p>
            <a:pPr marL="1154430" lvl="2" indent="-514350"/>
            <a:r>
              <a:rPr lang="en-US" dirty="0" smtClean="0"/>
              <a:t>Why keep sending if the frame is already corrupted?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Perform exponential </a:t>
            </a:r>
            <a:r>
              <a:rPr lang="en-US" dirty="0" err="1" smtClean="0"/>
              <a:t>backoff</a:t>
            </a:r>
            <a:r>
              <a:rPr lang="en-US" dirty="0" smtClean="0"/>
              <a:t> then retransmit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6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CSMA/CD Collisions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4308795" y="2080885"/>
            <a:ext cx="882054" cy="1343719"/>
            <a:chOff x="3591087" y="1671445"/>
            <a:chExt cx="882054" cy="1343719"/>
          </a:xfrm>
        </p:grpSpPr>
        <p:pic>
          <p:nvPicPr>
            <p:cNvPr id="5" name="Picture 4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1087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846807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A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430877" y="2080885"/>
            <a:ext cx="882054" cy="1343718"/>
            <a:chOff x="4625541" y="1671445"/>
            <a:chExt cx="882054" cy="1343718"/>
          </a:xfrm>
        </p:grpSpPr>
        <p:pic>
          <p:nvPicPr>
            <p:cNvPr id="6" name="Picture 5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5541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897291" y="2553498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539311" y="2080885"/>
            <a:ext cx="882054" cy="1343719"/>
            <a:chOff x="5842466" y="1671445"/>
            <a:chExt cx="882054" cy="1343719"/>
          </a:xfrm>
        </p:grpSpPr>
        <p:pic>
          <p:nvPicPr>
            <p:cNvPr id="7" name="Picture 6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466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098186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647746" y="2080884"/>
            <a:ext cx="882054" cy="1343719"/>
            <a:chOff x="6876920" y="1671445"/>
            <a:chExt cx="882054" cy="1343719"/>
          </a:xfrm>
        </p:grpSpPr>
        <p:pic>
          <p:nvPicPr>
            <p:cNvPr id="8" name="Picture 7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6920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7132640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D</a:t>
              </a:r>
              <a:endParaRPr lang="en-US" sz="2400" dirty="0"/>
            </a:p>
          </p:txBody>
        </p:sp>
      </p:grpSp>
      <p:sp>
        <p:nvSpPr>
          <p:cNvPr id="20" name="Chevron 19"/>
          <p:cNvSpPr/>
          <p:nvPr/>
        </p:nvSpPr>
        <p:spPr>
          <a:xfrm rot="16200000">
            <a:off x="4712847" y="1956009"/>
            <a:ext cx="2348407" cy="5340186"/>
          </a:xfrm>
          <a:prstGeom prst="chevron">
            <a:avLst>
              <a:gd name="adj" fmla="val 41974"/>
            </a:avLst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 rot="16200000">
            <a:off x="6946485" y="991740"/>
            <a:ext cx="2284576" cy="7714690"/>
          </a:xfrm>
          <a:prstGeom prst="chevron">
            <a:avLst>
              <a:gd name="adj" fmla="val 60918"/>
            </a:avLst>
          </a:prstGeom>
          <a:solidFill>
            <a:schemeClr val="accent3">
              <a:alpha val="2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16957" y="2770682"/>
            <a:ext cx="1091838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8557144" y="2770683"/>
            <a:ext cx="586856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308795" y="3424603"/>
            <a:ext cx="0" cy="304960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16200000">
            <a:off x="3670026" y="4982123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Time</a:t>
            </a:r>
            <a:endParaRPr lang="en-US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8529800" y="3424602"/>
            <a:ext cx="0" cy="304960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308795" y="3424602"/>
            <a:ext cx="1578256" cy="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30" idx="1"/>
          </p:cNvCxnSpPr>
          <p:nvPr/>
        </p:nvCxnSpPr>
        <p:spPr>
          <a:xfrm flipH="1">
            <a:off x="8088774" y="3706798"/>
            <a:ext cx="441026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86554" y="319376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r>
              <a:rPr lang="en-US" sz="2400" baseline="-25000" dirty="0" smtClean="0"/>
              <a:t>0</a:t>
            </a:r>
            <a:endParaRPr lang="en-US" sz="2400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8529800" y="3475965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r>
              <a:rPr lang="en-US" sz="2400" baseline="-25000" dirty="0"/>
              <a:t>1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5900698" y="4503769"/>
            <a:ext cx="0" cy="32112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8098073" y="4264037"/>
            <a:ext cx="0" cy="32112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5856102" y="5212955"/>
            <a:ext cx="2101515" cy="1411844"/>
            <a:chOff x="297300" y="3333623"/>
            <a:chExt cx="8381209" cy="1559285"/>
          </a:xfrm>
        </p:grpSpPr>
        <p:sp>
          <p:nvSpPr>
            <p:cNvPr id="37" name="Rectangle 36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ontent Placeholder 2"/>
            <p:cNvSpPr txBox="1">
              <a:spLocks/>
            </p:cNvSpPr>
            <p:nvPr/>
          </p:nvSpPr>
          <p:spPr>
            <a:xfrm>
              <a:off x="297300" y="3369692"/>
              <a:ext cx="8118847" cy="152321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 algn="ctr">
                <a:buClr>
                  <a:schemeClr val="bg1"/>
                </a:buClr>
                <a:buNone/>
              </a:pPr>
              <a:r>
                <a:rPr lang="en-US" sz="3200" dirty="0" smtClean="0">
                  <a:solidFill>
                    <a:schemeClr val="bg1"/>
                  </a:solidFill>
                </a:rPr>
                <a:t>Detect Collision and </a:t>
              </a:r>
              <a:r>
                <a:rPr lang="en-US" sz="3200" dirty="0">
                  <a:solidFill>
                    <a:schemeClr val="bg1"/>
                  </a:solidFill>
                </a:rPr>
                <a:t>A</a:t>
              </a:r>
              <a:r>
                <a:rPr lang="en-US" sz="3200" dirty="0" smtClean="0">
                  <a:solidFill>
                    <a:schemeClr val="bg1"/>
                  </a:solidFill>
                </a:rPr>
                <a:t>bort</a:t>
              </a:r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3886554" cy="5105400"/>
          </a:xfrm>
        </p:spPr>
        <p:txBody>
          <a:bodyPr/>
          <a:lstStyle/>
          <a:p>
            <a:r>
              <a:rPr lang="en-US" dirty="0" smtClean="0"/>
              <a:t>Collisions can occur</a:t>
            </a:r>
          </a:p>
          <a:p>
            <a:r>
              <a:rPr lang="en-US" dirty="0" smtClean="0"/>
              <a:t>Collisions are quickly detected and aborted</a:t>
            </a:r>
          </a:p>
          <a:p>
            <a:r>
              <a:rPr lang="en-US" dirty="0" smtClean="0"/>
              <a:t>Note the role of </a:t>
            </a:r>
            <a:r>
              <a:rPr lang="en-US" dirty="0" smtClean="0">
                <a:solidFill>
                  <a:schemeClr val="accent1"/>
                </a:solidFill>
              </a:rPr>
              <a:t>distance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propagation delay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chemeClr val="accent1"/>
                </a:solidFill>
              </a:rPr>
              <a:t>frame length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231428" y="1867285"/>
            <a:ext cx="4298372" cy="0"/>
          </a:xfrm>
          <a:prstGeom prst="straightConnector1">
            <a:avLst/>
          </a:prstGeom>
          <a:ln w="571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803612" y="1433522"/>
            <a:ext cx="3154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Spatial Layout of Hosts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27859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9" grpId="0"/>
      <p:bldP spid="3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</a:t>
            </a:r>
            <a:r>
              <a:rPr lang="en-US" dirty="0" err="1" smtClean="0"/>
              <a:t>Backoff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r>
              <a:rPr lang="en-US" dirty="0" smtClean="0"/>
              <a:t>When a sender detects a collision, send “jam signal”</a:t>
            </a:r>
          </a:p>
          <a:p>
            <a:pPr lvl="1"/>
            <a:r>
              <a:rPr lang="en-US" dirty="0" smtClean="0"/>
              <a:t>Make sure all hosts are aware of collision</a:t>
            </a:r>
          </a:p>
          <a:p>
            <a:pPr lvl="1"/>
            <a:r>
              <a:rPr lang="en-US" dirty="0" smtClean="0"/>
              <a:t>Jam signal is 32 bits long (plus header overhead)</a:t>
            </a:r>
          </a:p>
          <a:p>
            <a:r>
              <a:rPr lang="en-US" dirty="0" smtClean="0"/>
              <a:t>Exponential </a:t>
            </a:r>
            <a:r>
              <a:rPr lang="en-US" dirty="0" err="1" smtClean="0"/>
              <a:t>backoff</a:t>
            </a:r>
            <a:r>
              <a:rPr lang="en-US" dirty="0" smtClean="0"/>
              <a:t> operates in multiples of 512 bits</a:t>
            </a:r>
          </a:p>
          <a:p>
            <a:pPr lvl="1"/>
            <a:r>
              <a:rPr lang="en-US" dirty="0" smtClean="0"/>
              <a:t>Select </a:t>
            </a:r>
            <a:r>
              <a:rPr lang="en-US" i="1" dirty="0" smtClean="0"/>
              <a:t>k</a:t>
            </a:r>
            <a:r>
              <a:rPr lang="en-US" dirty="0" smtClean="0"/>
              <a:t> ∈ [0, 2</a:t>
            </a:r>
            <a:r>
              <a:rPr lang="en-US" baseline="30000" dirty="0" smtClean="0"/>
              <a:t>n</a:t>
            </a:r>
            <a:r>
              <a:rPr lang="en-US" dirty="0" smtClean="0"/>
              <a:t> – 1], where </a:t>
            </a:r>
            <a:r>
              <a:rPr lang="en-US" i="1" dirty="0" smtClean="0"/>
              <a:t>n</a:t>
            </a:r>
            <a:r>
              <a:rPr lang="en-US" dirty="0" smtClean="0"/>
              <a:t> = number of collisions</a:t>
            </a:r>
          </a:p>
          <a:p>
            <a:pPr lvl="1"/>
            <a:r>
              <a:rPr lang="en-US" dirty="0" smtClean="0"/>
              <a:t>Wait </a:t>
            </a:r>
            <a:r>
              <a:rPr lang="en-US" i="1" dirty="0" smtClean="0"/>
              <a:t>k</a:t>
            </a:r>
            <a:r>
              <a:rPr lang="en-US" dirty="0" smtClean="0"/>
              <a:t> * 51.2</a:t>
            </a:r>
            <a:r>
              <a:rPr lang="en-US" sz="2000" dirty="0"/>
              <a:t>µ</a:t>
            </a:r>
            <a:r>
              <a:rPr lang="en-US" dirty="0" smtClean="0"/>
              <a:t>s before retransmission</a:t>
            </a:r>
          </a:p>
          <a:p>
            <a:pPr lvl="1"/>
            <a:r>
              <a:rPr lang="en-US" i="1" dirty="0" smtClean="0"/>
              <a:t>n</a:t>
            </a:r>
            <a:r>
              <a:rPr lang="en-US" dirty="0" smtClean="0"/>
              <a:t> is capped at 10, frame dropped after 16 collisions</a:t>
            </a:r>
          </a:p>
          <a:p>
            <a:r>
              <a:rPr lang="en-US" dirty="0" err="1" smtClean="0"/>
              <a:t>Backoff</a:t>
            </a:r>
            <a:r>
              <a:rPr lang="en-US" dirty="0" smtClean="0"/>
              <a:t> time is divided into </a:t>
            </a:r>
            <a:r>
              <a:rPr lang="en-US" dirty="0" smtClean="0">
                <a:solidFill>
                  <a:schemeClr val="accent1"/>
                </a:solidFill>
              </a:rPr>
              <a:t>contention slots</a:t>
            </a:r>
          </a:p>
        </p:txBody>
      </p:sp>
      <p:grpSp>
        <p:nvGrpSpPr>
          <p:cNvPr id="5" name="Group 4"/>
          <p:cNvGrpSpPr/>
          <p:nvPr/>
        </p:nvGrpSpPr>
        <p:grpSpPr>
          <a:xfrm flipH="1">
            <a:off x="6616321" y="5609054"/>
            <a:ext cx="2330741" cy="954107"/>
            <a:chOff x="1219200" y="4876799"/>
            <a:chExt cx="5181605" cy="1384995"/>
          </a:xfrm>
        </p:grpSpPr>
        <p:sp>
          <p:nvSpPr>
            <p:cNvPr id="6" name="Rectangular Callout 5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1031"/>
                <a:gd name="adj2" fmla="val -27516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Remember this number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4252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Packet Sizes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1989161"/>
          </a:xfrm>
        </p:spPr>
        <p:txBody>
          <a:bodyPr/>
          <a:lstStyle/>
          <a:p>
            <a:r>
              <a:rPr lang="en-US" dirty="0" smtClean="0"/>
              <a:t>Why is the minimum packet size 64 bytes?</a:t>
            </a:r>
          </a:p>
          <a:p>
            <a:pPr lvl="1"/>
            <a:r>
              <a:rPr lang="en-US" dirty="0" smtClean="0"/>
              <a:t>To give hosts enough time to detect collisions</a:t>
            </a:r>
          </a:p>
          <a:p>
            <a:r>
              <a:rPr lang="en-US" dirty="0" smtClean="0"/>
              <a:t>What is the relationship between packet size and cable length?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023709" y="5010857"/>
            <a:ext cx="457057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3616835" y="3895157"/>
            <a:ext cx="813748" cy="1197587"/>
            <a:chOff x="769390" y="2282588"/>
            <a:chExt cx="813748" cy="1197587"/>
          </a:xfrm>
        </p:grpSpPr>
        <p:sp>
          <p:nvSpPr>
            <p:cNvPr id="8" name="Up Arrow Callout 7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8141064" y="3895157"/>
            <a:ext cx="813748" cy="1197587"/>
            <a:chOff x="5662115" y="2282588"/>
            <a:chExt cx="813748" cy="1197587"/>
          </a:xfrm>
        </p:grpSpPr>
        <p:sp>
          <p:nvSpPr>
            <p:cNvPr id="11" name="Up Arrow Callout 10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Oval 12"/>
          <p:cNvSpPr/>
          <p:nvPr/>
        </p:nvSpPr>
        <p:spPr>
          <a:xfrm>
            <a:off x="8423686" y="4826612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902886" y="4840260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Brace 17"/>
          <p:cNvSpPr/>
          <p:nvPr/>
        </p:nvSpPr>
        <p:spPr>
          <a:xfrm rot="5400000">
            <a:off x="6097858" y="2853664"/>
            <a:ext cx="375929" cy="3710481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857394" y="4108458"/>
            <a:ext cx="293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Propagation Delay (</a:t>
            </a:r>
            <a:r>
              <a:rPr lang="en-US" sz="2400" i="1" dirty="0" smtClean="0"/>
              <a:t>d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20" name="Content Placeholder 3"/>
          <p:cNvSpPr txBox="1">
            <a:spLocks/>
          </p:cNvSpPr>
          <p:nvPr/>
        </p:nvSpPr>
        <p:spPr>
          <a:xfrm>
            <a:off x="0" y="3630701"/>
            <a:ext cx="3411940" cy="225527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lvl="1" indent="-328613">
              <a:buFont typeface="+mj-lt"/>
              <a:buAutoNum type="arabicPeriod"/>
            </a:pPr>
            <a:r>
              <a:rPr lang="en-US" dirty="0" smtClean="0"/>
              <a:t>Time </a:t>
            </a:r>
            <a:r>
              <a:rPr lang="en-US" i="1" dirty="0" smtClean="0"/>
              <a:t>t</a:t>
            </a:r>
            <a:r>
              <a:rPr lang="en-US" dirty="0" smtClean="0"/>
              <a:t>: Host A starts transmitting</a:t>
            </a:r>
          </a:p>
          <a:p>
            <a:pPr marL="341313" lvl="1" indent="-328613">
              <a:buFont typeface="+mj-lt"/>
              <a:buAutoNum type="arabicPeriod"/>
            </a:pPr>
            <a:r>
              <a:rPr lang="en-US" dirty="0" smtClean="0"/>
              <a:t>Time </a:t>
            </a:r>
            <a:r>
              <a:rPr lang="en-US" i="1" dirty="0" smtClean="0"/>
              <a:t>t + d</a:t>
            </a:r>
            <a:r>
              <a:rPr lang="en-US" dirty="0" smtClean="0"/>
              <a:t>: Host B starts transmitting</a:t>
            </a:r>
          </a:p>
          <a:p>
            <a:pPr marL="341313" lvl="1" indent="-328613">
              <a:buFont typeface="+mj-lt"/>
              <a:buAutoNum type="arabicPeriod"/>
            </a:pPr>
            <a:r>
              <a:rPr lang="en-US" dirty="0" smtClean="0"/>
              <a:t>Time </a:t>
            </a:r>
            <a:r>
              <a:rPr lang="en-US" i="1" dirty="0" smtClean="0"/>
              <a:t>t + 2*d</a:t>
            </a:r>
            <a:r>
              <a:rPr lang="en-US" dirty="0" smtClean="0"/>
              <a:t>: collision detected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38402" y="345446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62631" y="35271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23" name="Content Placeholder 3"/>
          <p:cNvSpPr txBox="1">
            <a:spLocks/>
          </p:cNvSpPr>
          <p:nvPr/>
        </p:nvSpPr>
        <p:spPr>
          <a:xfrm>
            <a:off x="0" y="5896337"/>
            <a:ext cx="9144000" cy="99458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 smtClean="0"/>
              <a:t>Basic idea: Host A must be transmitting at time 2*d!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9642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092 L 0.46128 -0.003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4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162 L -0.45834 0.00115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1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8" grpId="0" animBg="1"/>
      <p:bldP spid="19" grpId="0"/>
      <p:bldP spid="21" grpId="0"/>
      <p:bldP spid="22" grpId="0"/>
      <p:bldP spid="2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Packet Size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Host A must be transmitting after 2*d time units</a:t>
            </a:r>
          </a:p>
          <a:p>
            <a:pPr lvl="1"/>
            <a:r>
              <a:rPr lang="en-US" dirty="0" err="1" smtClean="0"/>
              <a:t>Min_pkt</a:t>
            </a:r>
            <a:r>
              <a:rPr lang="en-US" dirty="0" smtClean="0"/>
              <a:t> = </a:t>
            </a:r>
            <a:r>
              <a:rPr lang="en-US" dirty="0" err="1" smtClean="0"/>
              <a:t>bw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(b/s)</a:t>
            </a:r>
            <a:r>
              <a:rPr lang="en-US" dirty="0" smtClean="0"/>
              <a:t> * 2 * d </a:t>
            </a:r>
            <a:r>
              <a:rPr lang="en-US" dirty="0" smtClean="0">
                <a:solidFill>
                  <a:srgbClr val="7F7F7F"/>
                </a:solidFill>
              </a:rPr>
              <a:t>(s)</a:t>
            </a:r>
          </a:p>
          <a:p>
            <a:pPr lvl="2"/>
            <a:r>
              <a:rPr lang="en-US" dirty="0" smtClean="0"/>
              <a:t>… but what is d? propagation delay: limited by speed of light</a:t>
            </a:r>
          </a:p>
          <a:p>
            <a:pPr lvl="2"/>
            <a:r>
              <a:rPr lang="en-US" dirty="0" smtClean="0"/>
              <a:t>Propagation delay </a:t>
            </a:r>
            <a:r>
              <a:rPr lang="en-US" dirty="0" smtClean="0">
                <a:solidFill>
                  <a:srgbClr val="7F7F7F"/>
                </a:solidFill>
              </a:rPr>
              <a:t>(d) </a:t>
            </a:r>
            <a:r>
              <a:rPr lang="en-US" dirty="0" smtClean="0"/>
              <a:t>= distance</a:t>
            </a:r>
            <a:r>
              <a:rPr lang="en-US" dirty="0" smtClean="0">
                <a:solidFill>
                  <a:srgbClr val="7F7F7F"/>
                </a:solidFill>
              </a:rPr>
              <a:t> (m) </a:t>
            </a:r>
            <a:r>
              <a:rPr lang="en-US" dirty="0" smtClean="0"/>
              <a:t>/ speed of light </a:t>
            </a:r>
            <a:r>
              <a:rPr lang="en-US" dirty="0" smtClean="0">
                <a:solidFill>
                  <a:srgbClr val="7F7F7F"/>
                </a:solidFill>
              </a:rPr>
              <a:t>(m/s)</a:t>
            </a:r>
          </a:p>
          <a:p>
            <a:pPr lvl="1"/>
            <a:r>
              <a:rPr lang="en-US" dirty="0" smtClean="0"/>
              <a:t>This gives:</a:t>
            </a:r>
            <a:endParaRPr lang="en-US" dirty="0"/>
          </a:p>
          <a:p>
            <a:pPr lvl="1"/>
            <a:r>
              <a:rPr lang="en-US" dirty="0" err="1" smtClean="0"/>
              <a:t>Min_pkt</a:t>
            </a:r>
            <a:r>
              <a:rPr lang="en-US" dirty="0" smtClean="0"/>
              <a:t> = </a:t>
            </a:r>
            <a:r>
              <a:rPr lang="en-US" dirty="0" err="1" smtClean="0"/>
              <a:t>bw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F7F7F"/>
                </a:solidFill>
              </a:rPr>
              <a:t>(b/s) </a:t>
            </a:r>
            <a:r>
              <a:rPr lang="en-US" dirty="0" smtClean="0"/>
              <a:t>* 2 * </a:t>
            </a:r>
            <a:r>
              <a:rPr lang="en-US" dirty="0" err="1" smtClean="0"/>
              <a:t>dist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F7F7F"/>
                </a:solidFill>
              </a:rPr>
              <a:t>(m) </a:t>
            </a:r>
            <a:r>
              <a:rPr lang="en-US" dirty="0" smtClean="0"/>
              <a:t>/ speed of light </a:t>
            </a:r>
            <a:r>
              <a:rPr lang="en-US" dirty="0" smtClean="0">
                <a:solidFill>
                  <a:srgbClr val="7F7F7F"/>
                </a:solidFill>
              </a:rPr>
              <a:t>(m/s)</a:t>
            </a:r>
          </a:p>
          <a:p>
            <a:r>
              <a:rPr lang="en-US" dirty="0" smtClean="0"/>
              <a:t>So cable length is equal ….</a:t>
            </a:r>
          </a:p>
          <a:p>
            <a:pPr lvl="1"/>
            <a:r>
              <a:rPr lang="en-US" sz="2800" dirty="0" err="1" smtClean="0"/>
              <a:t>Dist</a:t>
            </a:r>
            <a:r>
              <a:rPr lang="en-US" sz="2800" dirty="0" smtClean="0"/>
              <a:t> = </a:t>
            </a:r>
            <a:r>
              <a:rPr lang="en-US" sz="2800" dirty="0" err="1" smtClean="0"/>
              <a:t>min_pkt</a:t>
            </a:r>
            <a:r>
              <a:rPr lang="en-US" sz="2800" dirty="0" smtClean="0"/>
              <a:t>  * light speed /(2 * </a:t>
            </a:r>
            <a:r>
              <a:rPr lang="en-US" sz="2800" dirty="0" err="1" smtClean="0"/>
              <a:t>bw</a:t>
            </a:r>
            <a:r>
              <a:rPr lang="en-US" sz="2800" dirty="0"/>
              <a:t>)</a:t>
            </a:r>
          </a:p>
          <a:p>
            <a:pPr lvl="1"/>
            <a:endParaRPr lang="en-US" dirty="0" smtClean="0"/>
          </a:p>
        </p:txBody>
      </p:sp>
      <p:sp>
        <p:nvSpPr>
          <p:cNvPr id="6" name="Rectangular Callout 5"/>
          <p:cNvSpPr/>
          <p:nvPr/>
        </p:nvSpPr>
        <p:spPr>
          <a:xfrm flipH="1">
            <a:off x="2393800" y="2807816"/>
            <a:ext cx="6200483" cy="1436683"/>
          </a:xfrm>
          <a:prstGeom prst="wedgeRectCallout">
            <a:avLst>
              <a:gd name="adj1" fmla="val 7709"/>
              <a:gd name="adj2" fmla="val 176435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2393795" y="2898536"/>
            <a:ext cx="6200483" cy="1210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10 Mbps Ethernet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kern="0" dirty="0" smtClean="0">
                <a:solidFill>
                  <a:sysClr val="window" lastClr="FFFFFF"/>
                </a:solidFill>
              </a:rPr>
              <a:t>Packet and cable lengths change</a:t>
            </a:r>
            <a:r>
              <a:rPr lang="en-US" sz="2800" kern="0" dirty="0">
                <a:solidFill>
                  <a:sysClr val="window" lastClr="FFFFFF"/>
                </a:solidFill>
              </a:rPr>
              <a:t> </a:t>
            </a:r>
            <a:r>
              <a:rPr lang="en-US" sz="2800" kern="0" dirty="0" smtClean="0">
                <a:solidFill>
                  <a:sysClr val="window" lastClr="FFFFFF"/>
                </a:solidFill>
              </a:rPr>
              <a:t>for faster Ethernet standards</a:t>
            </a:r>
          </a:p>
        </p:txBody>
      </p:sp>
      <p:sp>
        <p:nvSpPr>
          <p:cNvPr id="8" name="Rectangle 7"/>
          <p:cNvSpPr/>
          <p:nvPr/>
        </p:nvSpPr>
        <p:spPr>
          <a:xfrm>
            <a:off x="687110" y="5974911"/>
            <a:ext cx="69444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(64B*8)*(2.5*10</a:t>
            </a:r>
            <a:r>
              <a:rPr lang="en-US" sz="2400" baseline="30000" dirty="0"/>
              <a:t>8</a:t>
            </a:r>
            <a:r>
              <a:rPr lang="en-US" sz="2400" dirty="0"/>
              <a:t>mps)/(2*10</a:t>
            </a:r>
            <a:r>
              <a:rPr lang="en-US" sz="2400" baseline="30000" dirty="0"/>
              <a:t>7</a:t>
            </a:r>
            <a:r>
              <a:rPr lang="en-US" sz="2400" dirty="0"/>
              <a:t>bps) = 6400 meters</a:t>
            </a:r>
          </a:p>
        </p:txBody>
      </p:sp>
    </p:spTree>
    <p:extLst>
      <p:ext uri="{BB962C8B-B14F-4D97-AF65-F5344CB8AC3E}">
        <p14:creationId xmlns:p14="http://schemas.microsoft.com/office/powerpoint/2010/main" val="2724459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Length Examples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Content Placeholder 3"/>
          <p:cNvSpPr txBox="1">
            <a:spLocks noGrp="1"/>
          </p:cNvSpPr>
          <p:nvPr>
            <p:ph sz="quarter" idx="1"/>
          </p:nvPr>
        </p:nvSpPr>
        <p:spPr>
          <a:xfrm>
            <a:off x="152400" y="1600200"/>
            <a:ext cx="8839200" cy="52578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err="1" smtClean="0"/>
              <a:t>min_frame_size</a:t>
            </a:r>
            <a:r>
              <a:rPr lang="en-US" sz="2400" dirty="0" smtClean="0"/>
              <a:t>*</a:t>
            </a:r>
            <a:r>
              <a:rPr lang="en-US" sz="2400" dirty="0" err="1" smtClean="0"/>
              <a:t>light_speed</a:t>
            </a:r>
            <a:r>
              <a:rPr lang="en-US" sz="2400" dirty="0" smtClean="0"/>
              <a:t>/(2*bandwidth) = </a:t>
            </a:r>
            <a:r>
              <a:rPr lang="en-US" sz="2400" dirty="0" err="1" smtClean="0"/>
              <a:t>max_cable_length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800" dirty="0" smtClean="0"/>
              <a:t>(64B*8)*(2.5*10</a:t>
            </a:r>
            <a:r>
              <a:rPr lang="en-US" sz="2800" baseline="30000" dirty="0" smtClean="0"/>
              <a:t>8</a:t>
            </a:r>
            <a:r>
              <a:rPr lang="en-US" sz="2800" dirty="0" smtClean="0"/>
              <a:t>mps)/(2*10Mbps) = 6400 meters</a:t>
            </a:r>
          </a:p>
          <a:p>
            <a:pPr marL="0" indent="0" algn="ctr">
              <a:buNone/>
            </a:pPr>
            <a:endParaRPr lang="en-US" sz="1800" dirty="0"/>
          </a:p>
          <a:p>
            <a:r>
              <a:rPr lang="en-US" sz="2800" dirty="0" smtClean="0"/>
              <a:t>What is the max cable length if min packet size were changed to 1024 bytes?</a:t>
            </a:r>
          </a:p>
          <a:p>
            <a:pPr lvl="1"/>
            <a:r>
              <a:rPr lang="en-US" sz="2500" dirty="0" smtClean="0"/>
              <a:t>102.4 kilometers</a:t>
            </a:r>
          </a:p>
          <a:p>
            <a:r>
              <a:rPr lang="en-US" sz="2800" dirty="0" smtClean="0"/>
              <a:t>What is max cable length if bandwidth were changed to 1 </a:t>
            </a:r>
            <a:r>
              <a:rPr lang="en-US" sz="2800" dirty="0" err="1" smtClean="0"/>
              <a:t>Gbps</a:t>
            </a:r>
            <a:r>
              <a:rPr lang="en-US" sz="2800" dirty="0" smtClean="0"/>
              <a:t> ?</a:t>
            </a:r>
          </a:p>
          <a:p>
            <a:pPr lvl="1"/>
            <a:r>
              <a:rPr lang="en-US" sz="2500" dirty="0" smtClean="0"/>
              <a:t>64 meters</a:t>
            </a:r>
          </a:p>
          <a:p>
            <a:r>
              <a:rPr lang="en-US" sz="2800" dirty="0" smtClean="0"/>
              <a:t>What if you changed min packet size to 1024 bytes and bandwidth to 1 </a:t>
            </a:r>
            <a:r>
              <a:rPr lang="en-US" sz="2800" dirty="0" err="1" smtClean="0"/>
              <a:t>Gbps</a:t>
            </a:r>
            <a:r>
              <a:rPr lang="en-US" sz="2800" dirty="0" smtClean="0"/>
              <a:t>?</a:t>
            </a:r>
          </a:p>
          <a:p>
            <a:pPr lvl="1"/>
            <a:r>
              <a:rPr lang="en-US" sz="2500" dirty="0" smtClean="0"/>
              <a:t>1024 meters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44200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</a:t>
            </a:r>
            <a:r>
              <a:rPr lang="en-US" dirty="0" err="1" smtClean="0"/>
              <a:t>Backoff</a:t>
            </a:r>
            <a:r>
              <a:rPr lang="en-US" dirty="0" smtClean="0"/>
              <a:t>, Revisited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Remember the 512 bit </a:t>
            </a:r>
            <a:r>
              <a:rPr lang="en-US" dirty="0" err="1" smtClean="0"/>
              <a:t>backoff</a:t>
            </a:r>
            <a:r>
              <a:rPr lang="en-US" dirty="0" smtClean="0"/>
              <a:t> timer?</a:t>
            </a:r>
          </a:p>
          <a:p>
            <a:r>
              <a:rPr lang="en-US" dirty="0" smtClean="0"/>
              <a:t>Minimum Ethernet packet size is also 512 bits</a:t>
            </a:r>
          </a:p>
          <a:p>
            <a:pPr lvl="1"/>
            <a:r>
              <a:rPr lang="en-US" dirty="0" smtClean="0"/>
              <a:t>64 bytes * 8 = 512 bits</a:t>
            </a:r>
          </a:p>
          <a:p>
            <a:r>
              <a:rPr lang="en-US" dirty="0" smtClean="0"/>
              <a:t>Coincidence? Of course not.</a:t>
            </a:r>
          </a:p>
          <a:p>
            <a:pPr lvl="1"/>
            <a:r>
              <a:rPr lang="en-US" dirty="0" smtClean="0"/>
              <a:t>If the </a:t>
            </a:r>
            <a:r>
              <a:rPr lang="en-US" dirty="0" err="1" smtClean="0"/>
              <a:t>backoff</a:t>
            </a:r>
            <a:r>
              <a:rPr lang="en-US" dirty="0" smtClean="0"/>
              <a:t> time was &lt;512 bits, a sender who waits and another who sends immediately can still collide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482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Link Layer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452884" y="1600200"/>
            <a:ext cx="5538716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Send blocks of data (</a:t>
            </a:r>
            <a:r>
              <a:rPr lang="en-US" dirty="0" smtClean="0">
                <a:solidFill>
                  <a:schemeClr val="accent1"/>
                </a:solidFill>
              </a:rPr>
              <a:t>frames</a:t>
            </a:r>
            <a:r>
              <a:rPr lang="en-US" dirty="0" smtClean="0"/>
              <a:t>) between physical devices </a:t>
            </a:r>
          </a:p>
          <a:p>
            <a:pPr lvl="1"/>
            <a:r>
              <a:rPr lang="en-US" dirty="0" smtClean="0"/>
              <a:t>Regulate access to the physical media</a:t>
            </a:r>
          </a:p>
          <a:p>
            <a:r>
              <a:rPr lang="en-US" dirty="0" smtClean="0"/>
              <a:t>Key challenge:</a:t>
            </a:r>
          </a:p>
          <a:p>
            <a:pPr lvl="1"/>
            <a:r>
              <a:rPr lang="en-US" dirty="0" smtClean="0"/>
              <a:t>How to delineate frames?</a:t>
            </a:r>
          </a:p>
          <a:p>
            <a:pPr lvl="1"/>
            <a:r>
              <a:rPr lang="en-US" dirty="0" smtClean="0"/>
              <a:t>How to detect errors?</a:t>
            </a:r>
          </a:p>
          <a:p>
            <a:pPr lvl="1"/>
            <a:r>
              <a:rPr lang="en-US" dirty="0" smtClean="0"/>
              <a:t>How to perform </a:t>
            </a:r>
            <a:r>
              <a:rPr lang="en-US" dirty="0" smtClean="0">
                <a:solidFill>
                  <a:schemeClr val="accent1"/>
                </a:solidFill>
              </a:rPr>
              <a:t>media access control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accent1"/>
                </a:solidFill>
              </a:rPr>
              <a:t>MAC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How to recover from and avoid </a:t>
            </a:r>
            <a:r>
              <a:rPr lang="en-US" dirty="0" smtClean="0">
                <a:solidFill>
                  <a:schemeClr val="accent1"/>
                </a:solidFill>
              </a:rPr>
              <a:t>collisions?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70798" y="2238270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70536" y="2813758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70667" y="3386935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0667" y="3960112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70667" y="4533289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70667" y="5111023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70798" y="5684200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2647665" y="1869744"/>
            <a:ext cx="559559" cy="4653886"/>
          </a:xfrm>
          <a:prstGeom prst="leftBrace">
            <a:avLst>
              <a:gd name="adj1" fmla="val 8333"/>
              <a:gd name="adj2" fmla="val 7593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Packet Size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Maximum Transmission Unit (MTU): 1500 bytes</a:t>
            </a:r>
          </a:p>
          <a:p>
            <a:r>
              <a:rPr lang="en-US" sz="2800" dirty="0" smtClean="0"/>
              <a:t>Pros:</a:t>
            </a:r>
          </a:p>
          <a:p>
            <a:pPr lvl="1"/>
            <a:r>
              <a:rPr lang="en-US" sz="2400" dirty="0" smtClean="0"/>
              <a:t>Bit errors in long packets incur significant recovery penalty</a:t>
            </a:r>
          </a:p>
          <a:p>
            <a:r>
              <a:rPr lang="en-US" sz="2800" dirty="0" smtClean="0"/>
              <a:t>Cons:</a:t>
            </a:r>
          </a:p>
          <a:p>
            <a:pPr lvl="1"/>
            <a:r>
              <a:rPr lang="en-US" sz="2400" dirty="0" smtClean="0"/>
              <a:t>More bytes wasted on header information</a:t>
            </a:r>
          </a:p>
          <a:p>
            <a:pPr lvl="1"/>
            <a:r>
              <a:rPr lang="en-US" sz="2400" dirty="0" smtClean="0"/>
              <a:t>Higher per packet processing overhead</a:t>
            </a:r>
          </a:p>
          <a:p>
            <a:r>
              <a:rPr lang="en-US" sz="2800" dirty="0" smtClean="0"/>
              <a:t>Datacenters shifting towards Jumbo Frames</a:t>
            </a:r>
          </a:p>
          <a:p>
            <a:pPr lvl="1"/>
            <a:r>
              <a:rPr lang="en-US" sz="2400" dirty="0" smtClean="0"/>
              <a:t>9000 bytes per packet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64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Live Ethernet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Today’s Ethernet is switched</a:t>
            </a:r>
          </a:p>
          <a:p>
            <a:pPr lvl="1"/>
            <a:r>
              <a:rPr lang="en-US" dirty="0" smtClean="0"/>
              <a:t>More on this later</a:t>
            </a:r>
          </a:p>
          <a:p>
            <a:r>
              <a:rPr lang="en-US" dirty="0" smtClean="0"/>
              <a:t>1Gbit and 10Gbit Ethernet now common</a:t>
            </a:r>
          </a:p>
          <a:p>
            <a:pPr lvl="1"/>
            <a:r>
              <a:rPr lang="en-US" dirty="0" smtClean="0"/>
              <a:t>100Gbit on the way</a:t>
            </a:r>
          </a:p>
          <a:p>
            <a:pPr lvl="1"/>
            <a:r>
              <a:rPr lang="en-US" dirty="0" smtClean="0"/>
              <a:t>Uses same old packet header</a:t>
            </a:r>
          </a:p>
          <a:p>
            <a:pPr lvl="1"/>
            <a:r>
              <a:rPr lang="en-US" dirty="0" smtClean="0"/>
              <a:t>Full duplex (send and receive at the same time)</a:t>
            </a:r>
          </a:p>
          <a:p>
            <a:pPr lvl="1"/>
            <a:r>
              <a:rPr lang="en-US" dirty="0" smtClean="0"/>
              <a:t>Auto negotiating (backwards compatibility)</a:t>
            </a:r>
          </a:p>
          <a:p>
            <a:pPr lvl="1"/>
            <a:r>
              <a:rPr lang="en-US" dirty="0" smtClean="0"/>
              <a:t>Can also carry 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388359"/>
            <a:ext cx="8338782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Media Access Control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802.3 Ethernet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802.11 </a:t>
            </a:r>
            <a:r>
              <a:rPr lang="en-US" sz="3200" dirty="0" err="1" smtClean="0"/>
              <a:t>Wifi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436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 vs. Wireless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43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91600" cy="5105400"/>
          </a:xfrm>
        </p:spPr>
        <p:txBody>
          <a:bodyPr/>
          <a:lstStyle/>
          <a:p>
            <a:r>
              <a:rPr lang="en-US" dirty="0" smtClean="0"/>
              <a:t>Ethernet has one shared collision domain</a:t>
            </a:r>
          </a:p>
          <a:p>
            <a:pPr lvl="1"/>
            <a:r>
              <a:rPr lang="en-US" dirty="0" smtClean="0"/>
              <a:t>All hosts on a LAN can observe all transmissions</a:t>
            </a:r>
          </a:p>
          <a:p>
            <a:r>
              <a:rPr lang="en-US" dirty="0" smtClean="0"/>
              <a:t>Wireless radios have small range compared to overall system</a:t>
            </a:r>
          </a:p>
          <a:p>
            <a:pPr lvl="1"/>
            <a:r>
              <a:rPr lang="en-US" dirty="0" smtClean="0"/>
              <a:t>Collisions are local</a:t>
            </a:r>
          </a:p>
          <a:p>
            <a:pPr lvl="1"/>
            <a:r>
              <a:rPr lang="en-US" dirty="0" smtClean="0"/>
              <a:t>Collision are at the receiver, not the sender</a:t>
            </a:r>
          </a:p>
          <a:p>
            <a:pPr lvl="1"/>
            <a:r>
              <a:rPr lang="en-US" dirty="0" smtClean="0"/>
              <a:t>Carrier sense (CS in CSMA) plays a different role</a:t>
            </a:r>
          </a:p>
          <a:p>
            <a:r>
              <a:rPr lang="en-US" dirty="0" smtClean="0"/>
              <a:t>802.11 uses CSMA/</a:t>
            </a:r>
            <a:r>
              <a:rPr lang="en-US" dirty="0" smtClean="0">
                <a:solidFill>
                  <a:schemeClr val="accent1"/>
                </a:solidFill>
              </a:rPr>
              <a:t>CA</a:t>
            </a:r>
            <a:r>
              <a:rPr lang="en-US" dirty="0" smtClean="0"/>
              <a:t> not CSMA/CD</a:t>
            </a:r>
          </a:p>
          <a:p>
            <a:pPr lvl="1"/>
            <a:r>
              <a:rPr lang="en-US" dirty="0" smtClean="0"/>
              <a:t>Collision </a:t>
            </a:r>
            <a:r>
              <a:rPr lang="en-US" dirty="0" smtClean="0">
                <a:solidFill>
                  <a:schemeClr val="accent1"/>
                </a:solidFill>
              </a:rPr>
              <a:t>avoidance</a:t>
            </a:r>
            <a:r>
              <a:rPr lang="en-US" dirty="0" smtClean="0"/>
              <a:t>, rather than collision detection</a:t>
            </a:r>
          </a:p>
        </p:txBody>
      </p:sp>
    </p:spTree>
    <p:extLst>
      <p:ext uri="{BB962C8B-B14F-4D97-AF65-F5344CB8AC3E}">
        <p14:creationId xmlns:p14="http://schemas.microsoft.com/office/powerpoint/2010/main" val="3556973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Terminal Problem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193286" y="2031398"/>
            <a:ext cx="3946020" cy="3946020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54661" y="2031397"/>
            <a:ext cx="3946020" cy="3946020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980989" y="3184633"/>
            <a:ext cx="370614" cy="1562670"/>
            <a:chOff x="2107517" y="5261211"/>
            <a:chExt cx="370614" cy="156267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07517" y="6362216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A</a:t>
              </a:r>
              <a:endParaRPr lang="en-US" sz="24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64057" y="3184633"/>
            <a:ext cx="338554" cy="1562670"/>
            <a:chOff x="4186633" y="5261211"/>
            <a:chExt cx="338554" cy="156267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186633" y="636221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B</a:t>
              </a:r>
              <a:endParaRPr lang="en-US" sz="2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42363" y="3184633"/>
            <a:ext cx="370615" cy="1562670"/>
            <a:chOff x="6069916" y="5261211"/>
            <a:chExt cx="370615" cy="156267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sp>
        <p:nvSpPr>
          <p:cNvPr id="21" name="Up Arrow 20"/>
          <p:cNvSpPr/>
          <p:nvPr/>
        </p:nvSpPr>
        <p:spPr>
          <a:xfrm rot="5400000">
            <a:off x="3501373" y="3283647"/>
            <a:ext cx="763337" cy="962031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/>
          <p:cNvSpPr/>
          <p:nvPr/>
        </p:nvSpPr>
        <p:spPr>
          <a:xfrm rot="16200000">
            <a:off x="4889030" y="3283647"/>
            <a:ext cx="763337" cy="962031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 flipH="1">
            <a:off x="3786110" y="2152152"/>
            <a:ext cx="1681239" cy="516489"/>
            <a:chOff x="1219200" y="4876799"/>
            <a:chExt cx="5181605" cy="1384995"/>
          </a:xfrm>
        </p:grpSpPr>
        <p:sp>
          <p:nvSpPr>
            <p:cNvPr id="24" name="Rectangular Callout 23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3202"/>
                <a:gd name="adj2" fmla="val 10949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19204" y="4876799"/>
              <a:ext cx="5181601" cy="7595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Collision!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 flipH="1">
            <a:off x="328470" y="4998870"/>
            <a:ext cx="3157679" cy="542653"/>
            <a:chOff x="1219200" y="4876799"/>
            <a:chExt cx="5181605" cy="1384995"/>
          </a:xfrm>
        </p:grpSpPr>
        <p:sp>
          <p:nvSpPr>
            <p:cNvPr id="27" name="Rectangular Callout 26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-35630"/>
                <a:gd name="adj2" fmla="val -14086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19203" y="4876799"/>
              <a:ext cx="5181602" cy="12958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A cannot hear C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 flipH="1">
            <a:off x="5751714" y="4981415"/>
            <a:ext cx="3013782" cy="542653"/>
            <a:chOff x="1219200" y="4876799"/>
            <a:chExt cx="5181605" cy="1384995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39117"/>
                <a:gd name="adj2" fmla="val -13384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133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C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cannot hear A</a:t>
              </a:r>
            </a:p>
          </p:txBody>
        </p:sp>
      </p:grpSp>
      <p:sp>
        <p:nvSpPr>
          <p:cNvPr id="33" name="Content Placeholder 5"/>
          <p:cNvSpPr>
            <a:spLocks noGrp="1"/>
          </p:cNvSpPr>
          <p:nvPr>
            <p:ph sz="quarter" idx="1"/>
          </p:nvPr>
        </p:nvSpPr>
        <p:spPr>
          <a:xfrm>
            <a:off x="37534" y="1570398"/>
            <a:ext cx="8991600" cy="60505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Radios on the same network cannot always hear each other</a:t>
            </a:r>
          </a:p>
        </p:txBody>
      </p:sp>
      <p:sp>
        <p:nvSpPr>
          <p:cNvPr id="34" name="Content Placeholder 5"/>
          <p:cNvSpPr txBox="1">
            <a:spLocks/>
          </p:cNvSpPr>
          <p:nvPr/>
        </p:nvSpPr>
        <p:spPr>
          <a:xfrm>
            <a:off x="26158" y="6033452"/>
            <a:ext cx="8991600" cy="605051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dirty="0" smtClean="0"/>
              <a:t>Hidden terminals mean that sender-side collision detection is useless</a:t>
            </a:r>
          </a:p>
        </p:txBody>
      </p:sp>
    </p:spTree>
    <p:extLst>
      <p:ext uri="{BB962C8B-B14F-4D97-AF65-F5344CB8AC3E}">
        <p14:creationId xmlns:p14="http://schemas.microsoft.com/office/powerpoint/2010/main" val="2932639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1" grpId="0" animBg="1"/>
      <p:bldP spid="22" grpId="0" animBg="1"/>
      <p:bldP spid="3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Exposed Terminal Problem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69794"/>
          </a:xfrm>
        </p:spPr>
        <p:txBody>
          <a:bodyPr/>
          <a:lstStyle/>
          <a:p>
            <a:r>
              <a:rPr lang="en-US" dirty="0" smtClean="0"/>
              <a:t>Carrier sensing is problematic in wireless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886235" y="2238232"/>
            <a:ext cx="3946020" cy="3946020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93345" y="2225050"/>
            <a:ext cx="3946020" cy="3946020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 rot="16200000">
            <a:off x="2805847" y="3490481"/>
            <a:ext cx="763337" cy="962031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 Arrow 16"/>
          <p:cNvSpPr/>
          <p:nvPr/>
        </p:nvSpPr>
        <p:spPr>
          <a:xfrm rot="5400000">
            <a:off x="5509743" y="3538716"/>
            <a:ext cx="763337" cy="962031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 flipH="1">
            <a:off x="3491301" y="1239329"/>
            <a:ext cx="3738173" cy="985721"/>
            <a:chOff x="1219200" y="4876799"/>
            <a:chExt cx="5181605" cy="1384995"/>
          </a:xfrm>
        </p:grpSpPr>
        <p:sp>
          <p:nvSpPr>
            <p:cNvPr id="19" name="Rectangular Callout 18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4768"/>
                <a:gd name="adj2" fmla="val 14479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3" y="4876799"/>
              <a:ext cx="5181602" cy="13405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Carrier sense detects a busy channel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 flipH="1">
            <a:off x="96459" y="2694516"/>
            <a:ext cx="2073535" cy="542653"/>
            <a:chOff x="1219200" y="4876799"/>
            <a:chExt cx="5181605" cy="1384995"/>
          </a:xfrm>
        </p:grpSpPr>
        <p:sp>
          <p:nvSpPr>
            <p:cNvPr id="22" name="Rectangular Callout 21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51370"/>
                <a:gd name="adj2" fmla="val 13046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19204" y="4876799"/>
              <a:ext cx="5181601" cy="133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No collision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298589" y="3391467"/>
            <a:ext cx="370614" cy="1562670"/>
            <a:chOff x="2107517" y="5261211"/>
            <a:chExt cx="370614" cy="156267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107517" y="6362216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A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689968" y="3391467"/>
            <a:ext cx="338554" cy="1562670"/>
            <a:chOff x="4186633" y="5261211"/>
            <a:chExt cx="338554" cy="156267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186633" y="636221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B</a:t>
              </a:r>
              <a:endParaRPr lang="en-US" sz="2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981047" y="3391467"/>
            <a:ext cx="370615" cy="1562670"/>
            <a:chOff x="6069916" y="5261211"/>
            <a:chExt cx="370615" cy="156267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372427" y="3391467"/>
            <a:ext cx="370615" cy="1562670"/>
            <a:chOff x="6069916" y="5261211"/>
            <a:chExt cx="370615" cy="156267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D</a:t>
              </a:r>
              <a:endParaRPr lang="en-US" sz="2400" dirty="0"/>
            </a:p>
          </p:txBody>
        </p:sp>
      </p:grpSp>
      <p:grpSp>
        <p:nvGrpSpPr>
          <p:cNvPr id="30" name="Group 29"/>
          <p:cNvGrpSpPr/>
          <p:nvPr/>
        </p:nvGrpSpPr>
        <p:grpSpPr>
          <a:xfrm flipH="1">
            <a:off x="6797634" y="2684799"/>
            <a:ext cx="2073535" cy="542653"/>
            <a:chOff x="1219200" y="4876799"/>
            <a:chExt cx="5181605" cy="1384995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53282"/>
                <a:gd name="adj2" fmla="val 14052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133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No collision</a:t>
              </a:r>
            </a:p>
          </p:txBody>
        </p:sp>
      </p:grpSp>
      <p:sp>
        <p:nvSpPr>
          <p:cNvPr id="33" name="Content Placeholder 3"/>
          <p:cNvSpPr txBox="1">
            <a:spLocks/>
          </p:cNvSpPr>
          <p:nvPr/>
        </p:nvSpPr>
        <p:spPr>
          <a:xfrm>
            <a:off x="154672" y="6215496"/>
            <a:ext cx="8839200" cy="56979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Carrier sense can erroneously reduce utilization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040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6" grpId="0" animBg="1"/>
      <p:bldP spid="6" grpId="1" animBg="1"/>
      <p:bldP spid="16" grpId="0" animBg="1"/>
      <p:bldP spid="17" grpId="0" animBg="1"/>
      <p:bldP spid="3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Reachability in Wireless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 level problem: </a:t>
            </a:r>
          </a:p>
          <a:p>
            <a:pPr lvl="1"/>
            <a:r>
              <a:rPr lang="en-US" dirty="0" smtClean="0"/>
              <a:t>Reachability in wireless is not transitive</a:t>
            </a:r>
          </a:p>
          <a:p>
            <a:pPr lvl="1"/>
            <a:r>
              <a:rPr lang="en-US" dirty="0" smtClean="0"/>
              <a:t>Just because A can reach B, and B can reach C, doesn’t mean A can reach C</a:t>
            </a:r>
          </a:p>
        </p:txBody>
      </p:sp>
      <p:sp>
        <p:nvSpPr>
          <p:cNvPr id="5" name="Oval 4"/>
          <p:cNvSpPr/>
          <p:nvPr/>
        </p:nvSpPr>
        <p:spPr>
          <a:xfrm>
            <a:off x="4088480" y="3253778"/>
            <a:ext cx="3460329" cy="3460329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389596" y="3253777"/>
            <a:ext cx="3460329" cy="3460329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 rot="16200000">
            <a:off x="4811825" y="4546501"/>
            <a:ext cx="634866" cy="800119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 rot="5400000">
            <a:off x="7515719" y="4546501"/>
            <a:ext cx="634866" cy="800119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321287" y="4620807"/>
            <a:ext cx="232029" cy="978335"/>
            <a:chOff x="2107517" y="5261211"/>
            <a:chExt cx="370614" cy="156267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107517" y="6362216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A</a:t>
              </a:r>
              <a:endParaRPr lang="en-US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712666" y="4620805"/>
            <a:ext cx="211958" cy="978338"/>
            <a:chOff x="4186633" y="5261211"/>
            <a:chExt cx="338554" cy="156267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186633" y="636221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B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003746" y="4620805"/>
            <a:ext cx="232030" cy="978337"/>
            <a:chOff x="6069916" y="5261211"/>
            <a:chExt cx="370615" cy="1562670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395126" y="4620805"/>
            <a:ext cx="232030" cy="978337"/>
            <a:chOff x="6069916" y="5261211"/>
            <a:chExt cx="370615" cy="156267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D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68729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MACA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531960"/>
            <a:ext cx="8839200" cy="1129352"/>
          </a:xfrm>
        </p:spPr>
        <p:txBody>
          <a:bodyPr/>
          <a:lstStyle/>
          <a:p>
            <a:r>
              <a:rPr lang="en-US" b="1" dirty="0" smtClean="0"/>
              <a:t>M</a:t>
            </a:r>
            <a:r>
              <a:rPr lang="en-US" dirty="0" smtClean="0"/>
              <a:t>ultiple </a:t>
            </a:r>
            <a:r>
              <a:rPr lang="en-US" b="1" dirty="0" smtClean="0"/>
              <a:t>A</a:t>
            </a:r>
            <a:r>
              <a:rPr lang="en-US" dirty="0" smtClean="0"/>
              <a:t>ccess with </a:t>
            </a:r>
            <a:r>
              <a:rPr lang="en-US" b="1" dirty="0" smtClean="0"/>
              <a:t>C</a:t>
            </a:r>
            <a:r>
              <a:rPr lang="en-US" dirty="0" smtClean="0"/>
              <a:t>ollision </a:t>
            </a:r>
            <a:r>
              <a:rPr lang="en-US" b="1" dirty="0" smtClean="0"/>
              <a:t>A</a:t>
            </a:r>
            <a:r>
              <a:rPr lang="en-US" dirty="0" smtClean="0"/>
              <a:t>voidance</a:t>
            </a:r>
          </a:p>
          <a:p>
            <a:pPr lvl="1"/>
            <a:r>
              <a:rPr lang="en-US" dirty="0" smtClean="0"/>
              <a:t>Developed in 1990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80720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53973" y="3317808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</a:t>
            </a:r>
            <a:endParaRPr lang="en-US" sz="2400" b="1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345456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41412" y="3317807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Receiver</a:t>
            </a:r>
            <a:endParaRPr lang="en-US" sz="24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4480721" y="3677585"/>
            <a:ext cx="1864736" cy="687277"/>
            <a:chOff x="2707740" y="3432002"/>
            <a:chExt cx="3384645" cy="687277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976253">
              <a:off x="3855079" y="3432002"/>
              <a:ext cx="11382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RTS</a:t>
              </a:r>
              <a:endParaRPr lang="en-US" sz="2400" dirty="0"/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>
            <a:off x="8251595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29955" y="2579145"/>
            <a:ext cx="14432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Host in</a:t>
            </a:r>
          </a:p>
          <a:p>
            <a:pPr algn="ctr"/>
            <a:r>
              <a:rPr lang="en-US" sz="2400" b="1" dirty="0" smtClean="0"/>
              <a:t>Receiver’s</a:t>
            </a:r>
          </a:p>
          <a:p>
            <a:pPr algn="ctr"/>
            <a:r>
              <a:rPr lang="en-US" sz="2400" b="1" dirty="0" smtClean="0"/>
              <a:t>Range</a:t>
            </a:r>
            <a:endParaRPr lang="en-US" sz="2400" b="1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603705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87383" y="2579145"/>
            <a:ext cx="12326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Host in</a:t>
            </a:r>
          </a:p>
          <a:p>
            <a:pPr algn="ctr"/>
            <a:r>
              <a:rPr lang="en-US" sz="2400" b="1" dirty="0" smtClean="0"/>
              <a:t>Sender’s</a:t>
            </a:r>
          </a:p>
          <a:p>
            <a:pPr algn="ctr"/>
            <a:r>
              <a:rPr lang="en-US" sz="2400" b="1" dirty="0" smtClean="0"/>
              <a:t>Range</a:t>
            </a:r>
            <a:endParaRPr lang="en-US" sz="2400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2603705" y="3669251"/>
            <a:ext cx="1877016" cy="643615"/>
            <a:chOff x="1652256" y="3850156"/>
            <a:chExt cx="1877016" cy="643615"/>
          </a:xfrm>
        </p:grpSpPr>
        <p:cxnSp>
          <p:nvCxnSpPr>
            <p:cNvPr id="31" name="Straight Arrow Connector 30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 rot="20667199">
              <a:off x="2225903" y="3850156"/>
              <a:ext cx="6270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RTS</a:t>
              </a:r>
              <a:endParaRPr lang="en-US" sz="2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45456" y="4364862"/>
            <a:ext cx="1864736" cy="687277"/>
            <a:chOff x="2707740" y="3432002"/>
            <a:chExt cx="3384645" cy="687277"/>
          </a:xfrm>
        </p:grpSpPr>
        <p:cxnSp>
          <p:nvCxnSpPr>
            <p:cNvPr id="36" name="Straight Arrow Connector 35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 rot="976253">
              <a:off x="3825984" y="3432002"/>
              <a:ext cx="11964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CTS</a:t>
              </a:r>
              <a:endParaRPr lang="en-US" sz="24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468440" y="4356528"/>
            <a:ext cx="1877016" cy="643615"/>
            <a:chOff x="1652256" y="3850156"/>
            <a:chExt cx="1877016" cy="643615"/>
          </a:xfrm>
        </p:grpSpPr>
        <p:cxnSp>
          <p:nvCxnSpPr>
            <p:cNvPr id="39" name="Straight Arrow Connector 38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 rot="20667199">
              <a:off x="2209873" y="3850156"/>
              <a:ext cx="659155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CTS</a:t>
              </a:r>
              <a:endParaRPr lang="en-US" sz="24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468440" y="4962648"/>
            <a:ext cx="1864736" cy="687277"/>
            <a:chOff x="2707740" y="3432002"/>
            <a:chExt cx="3384645" cy="687277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 rot="976253">
              <a:off x="3703781" y="3432002"/>
              <a:ext cx="14408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Data</a:t>
              </a:r>
              <a:endParaRPr lang="en-US" sz="24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591424" y="4954314"/>
            <a:ext cx="1877016" cy="643615"/>
            <a:chOff x="1652256" y="3850156"/>
            <a:chExt cx="1877016" cy="643615"/>
          </a:xfrm>
        </p:grpSpPr>
        <p:cxnSp>
          <p:nvCxnSpPr>
            <p:cNvPr id="45" name="Straight Arrow Connector 44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 rot="20667199">
              <a:off x="2142547" y="3850156"/>
              <a:ext cx="7938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Data</a:t>
              </a:r>
              <a:endParaRPr lang="en-US" sz="24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333176" y="5649925"/>
            <a:ext cx="1864736" cy="687277"/>
            <a:chOff x="2707740" y="3432002"/>
            <a:chExt cx="3384645" cy="687277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 rot="976253">
              <a:off x="3776054" y="3432002"/>
              <a:ext cx="12962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456160" y="5641591"/>
            <a:ext cx="1877016" cy="643615"/>
            <a:chOff x="1652256" y="3850156"/>
            <a:chExt cx="1877016" cy="643615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 rot="20667199">
              <a:off x="2182365" y="3850156"/>
              <a:ext cx="71417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57" name="Group 56"/>
          <p:cNvGrpSpPr/>
          <p:nvPr/>
        </p:nvGrpSpPr>
        <p:grpSpPr>
          <a:xfrm flipH="1">
            <a:off x="95535" y="3699291"/>
            <a:ext cx="2238089" cy="1007719"/>
            <a:chOff x="1219200" y="4876799"/>
            <a:chExt cx="5181605" cy="1384995"/>
          </a:xfrm>
        </p:grpSpPr>
        <p:sp>
          <p:nvSpPr>
            <p:cNvPr id="58" name="Rectangular Callout 57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61401"/>
                <a:gd name="adj2" fmla="val 804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219205" y="4876799"/>
              <a:ext cx="5181600" cy="13113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Soft-reserve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 flipH="1">
            <a:off x="95532" y="4924407"/>
            <a:ext cx="2238089" cy="1408595"/>
            <a:chOff x="1219200" y="4876799"/>
            <a:chExt cx="5181605" cy="1384995"/>
          </a:xfrm>
        </p:grpSpPr>
        <p:sp>
          <p:nvSpPr>
            <p:cNvPr id="61" name="Rectangular Callout 60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59699"/>
                <a:gd name="adj2" fmla="val -798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219205" y="4876799"/>
              <a:ext cx="5181600" cy="136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RTS but no CTS = clear to send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 flipH="1">
            <a:off x="5510060" y="2206823"/>
            <a:ext cx="2252814" cy="954107"/>
            <a:chOff x="1219200" y="4876799"/>
            <a:chExt cx="5181605" cy="1384995"/>
          </a:xfrm>
        </p:grpSpPr>
        <p:sp>
          <p:nvSpPr>
            <p:cNvPr id="64" name="Rectangular Callout 63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66046"/>
                <a:gd name="adj2" fmla="val 22599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The receiver is busy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 flipH="1">
            <a:off x="95537" y="5258993"/>
            <a:ext cx="2238081" cy="954107"/>
            <a:chOff x="1219202" y="4876799"/>
            <a:chExt cx="5181603" cy="579788"/>
          </a:xfrm>
        </p:grpSpPr>
        <p:sp>
          <p:nvSpPr>
            <p:cNvPr id="67" name="Rectangular Callout 66"/>
            <p:cNvSpPr/>
            <p:nvPr/>
          </p:nvSpPr>
          <p:spPr>
            <a:xfrm>
              <a:off x="1219202" y="4876799"/>
              <a:ext cx="5181601" cy="579788"/>
            </a:xfrm>
            <a:prstGeom prst="wedgeRectCallout">
              <a:avLst>
                <a:gd name="adj1" fmla="val -141473"/>
                <a:gd name="adj2" fmla="val 5214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19205" y="4876799"/>
              <a:ext cx="5181600" cy="579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Successful transmission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 flipH="1">
            <a:off x="5859783" y="2225202"/>
            <a:ext cx="1723813" cy="954107"/>
            <a:chOff x="1219200" y="4876799"/>
            <a:chExt cx="5181605" cy="1384995"/>
          </a:xfrm>
        </p:grpSpPr>
        <p:sp>
          <p:nvSpPr>
            <p:cNvPr id="70" name="Rectangular Callout 69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-82715"/>
                <a:gd name="adj2" fmla="val 36588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Channel is idle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 flipH="1">
            <a:off x="3490899" y="2102090"/>
            <a:ext cx="1852455" cy="954107"/>
            <a:chOff x="1219200" y="4876799"/>
            <a:chExt cx="5181605" cy="1384995"/>
          </a:xfrm>
        </p:grpSpPr>
        <p:sp>
          <p:nvSpPr>
            <p:cNvPr id="73" name="Rectangular Callout 72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1340"/>
                <a:gd name="adj2" fmla="val 8837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Sense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7046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Collisions in MACA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if sender does not receive CTS or ACK?</a:t>
            </a:r>
          </a:p>
          <a:p>
            <a:pPr lvl="1"/>
            <a:r>
              <a:rPr lang="en-US" dirty="0" smtClean="0"/>
              <a:t>Assume collision</a:t>
            </a:r>
          </a:p>
          <a:p>
            <a:pPr lvl="1"/>
            <a:r>
              <a:rPr lang="en-US" dirty="0" smtClean="0"/>
              <a:t>Enter exponential </a:t>
            </a:r>
            <a:r>
              <a:rPr lang="en-US" dirty="0" err="1" smtClean="0"/>
              <a:t>backoff</a:t>
            </a:r>
            <a:r>
              <a:rPr lang="en-US" dirty="0" smtClean="0"/>
              <a:t> mode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667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91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802.11</a:t>
            </a:r>
          </a:p>
          <a:p>
            <a:pPr lvl="1"/>
            <a:r>
              <a:rPr lang="en-US" dirty="0" smtClean="0"/>
              <a:t>Uses CSMA/CA, not MACA</a:t>
            </a:r>
          </a:p>
          <a:p>
            <a:r>
              <a:rPr lang="en-US" dirty="0" smtClean="0"/>
              <a:t>802.11b</a:t>
            </a:r>
          </a:p>
          <a:p>
            <a:pPr lvl="1"/>
            <a:r>
              <a:rPr lang="en-US" dirty="0" smtClean="0"/>
              <a:t>Introduced in 1999</a:t>
            </a:r>
          </a:p>
          <a:p>
            <a:pPr lvl="1"/>
            <a:r>
              <a:rPr lang="en-US" dirty="0" smtClean="0"/>
              <a:t>Uses the unlicensed 2.4 </a:t>
            </a:r>
            <a:r>
              <a:rPr lang="en-US" dirty="0" err="1" smtClean="0"/>
              <a:t>Ghz</a:t>
            </a:r>
            <a:r>
              <a:rPr lang="en-US" dirty="0" smtClean="0"/>
              <a:t> band</a:t>
            </a:r>
          </a:p>
          <a:p>
            <a:pPr lvl="2"/>
            <a:r>
              <a:rPr lang="en-US" dirty="0" smtClean="0"/>
              <a:t>Same band as cordless phones, microwave ovens</a:t>
            </a:r>
          </a:p>
          <a:p>
            <a:pPr lvl="1"/>
            <a:r>
              <a:rPr lang="en-US" dirty="0"/>
              <a:t>Complementary code keying (CCK) modulation </a:t>
            </a:r>
            <a:r>
              <a:rPr lang="en-US" dirty="0" smtClean="0"/>
              <a:t>scheme</a:t>
            </a:r>
          </a:p>
          <a:p>
            <a:pPr lvl="1"/>
            <a:r>
              <a:rPr lang="en-US" dirty="0" smtClean="0"/>
              <a:t>5.5 and 11 Mbps data rates</a:t>
            </a:r>
          </a:p>
          <a:p>
            <a:pPr lvl="2"/>
            <a:r>
              <a:rPr lang="en-US" dirty="0" smtClean="0"/>
              <a:t>Practical throughput with TCP is only 5.9 Mbps</a:t>
            </a:r>
          </a:p>
          <a:p>
            <a:pPr lvl="1"/>
            <a:r>
              <a:rPr lang="en-US" dirty="0" smtClean="0"/>
              <a:t>11 channels (in the US). </a:t>
            </a:r>
            <a:r>
              <a:rPr lang="en-US" dirty="0">
                <a:solidFill>
                  <a:schemeClr val="accent1"/>
                </a:solidFill>
              </a:rPr>
              <a:t>O</a:t>
            </a:r>
            <a:r>
              <a:rPr lang="en-US" dirty="0" smtClean="0">
                <a:solidFill>
                  <a:schemeClr val="accent1"/>
                </a:solidFill>
              </a:rPr>
              <a:t>nly 1, 6, and 11 are orthogonal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098" name="Picture 2" descr="C:\Users\t0ph3r\Documents\CS 4700\assets\File2.4_GHz_Wi-Fi_channels_(802.11b,g_WLAN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69" y="3718534"/>
            <a:ext cx="8806172" cy="205477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872454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388359"/>
            <a:ext cx="8338782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Media Access Control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802.3 Ethernet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 smtClean="0"/>
              <a:t>802.11 </a:t>
            </a:r>
            <a:r>
              <a:rPr lang="en-US" sz="3200" dirty="0" err="1" smtClean="0"/>
              <a:t>Wifi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028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802.11a/g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802.11a</a:t>
            </a:r>
          </a:p>
          <a:p>
            <a:pPr lvl="1"/>
            <a:r>
              <a:rPr lang="en-US" dirty="0" smtClean="0"/>
              <a:t>Uses the 5 </a:t>
            </a:r>
            <a:r>
              <a:rPr lang="en-US" dirty="0" err="1" smtClean="0"/>
              <a:t>Ghz</a:t>
            </a:r>
            <a:r>
              <a:rPr lang="en-US" dirty="0" smtClean="0"/>
              <a:t> band</a:t>
            </a:r>
          </a:p>
          <a:p>
            <a:pPr lvl="1"/>
            <a:r>
              <a:rPr lang="en-US" dirty="0"/>
              <a:t>6, </a:t>
            </a:r>
            <a:r>
              <a:rPr lang="en-US" dirty="0" smtClean="0"/>
              <a:t>9, </a:t>
            </a:r>
            <a:r>
              <a:rPr lang="en-US" dirty="0"/>
              <a:t>12, 18, 24, 36, 48, 54 </a:t>
            </a:r>
            <a:r>
              <a:rPr lang="en-US" dirty="0" smtClean="0"/>
              <a:t>Mbps</a:t>
            </a:r>
          </a:p>
          <a:p>
            <a:pPr lvl="1"/>
            <a:r>
              <a:rPr lang="en-US" dirty="0" smtClean="0"/>
              <a:t>Switches from CCK to Orthogonal Frequency Division Multiplexing (OFDM)</a:t>
            </a:r>
          </a:p>
          <a:p>
            <a:pPr lvl="2"/>
            <a:r>
              <a:rPr lang="en-US" dirty="0" smtClean="0"/>
              <a:t>Each frequency is orthogonal</a:t>
            </a:r>
          </a:p>
          <a:p>
            <a:r>
              <a:rPr lang="en-US" dirty="0" smtClean="0"/>
              <a:t>802.11g</a:t>
            </a:r>
          </a:p>
          <a:p>
            <a:pPr lvl="1"/>
            <a:r>
              <a:rPr lang="en-US" dirty="0" smtClean="0"/>
              <a:t>Introduced in 2003</a:t>
            </a:r>
          </a:p>
          <a:p>
            <a:pPr lvl="1"/>
            <a:r>
              <a:rPr lang="en-US" dirty="0"/>
              <a:t>Uses OFDM to improve </a:t>
            </a:r>
            <a:r>
              <a:rPr lang="en-US" dirty="0" smtClean="0"/>
              <a:t>performance (54 Mbps)</a:t>
            </a:r>
          </a:p>
          <a:p>
            <a:pPr lvl="1"/>
            <a:r>
              <a:rPr lang="en-US" dirty="0" smtClean="0"/>
              <a:t>Backwards compatible with 802.11b</a:t>
            </a:r>
          </a:p>
          <a:p>
            <a:pPr lvl="2"/>
            <a:r>
              <a:rPr lang="en-US" dirty="0"/>
              <a:t>Warning: b devices cause g networks to fall back to </a:t>
            </a:r>
            <a:r>
              <a:rPr lang="en-US" dirty="0" smtClean="0"/>
              <a:t>CCK</a:t>
            </a:r>
          </a:p>
        </p:txBody>
      </p:sp>
    </p:spTree>
    <p:extLst>
      <p:ext uri="{BB962C8B-B14F-4D97-AF65-F5344CB8AC3E}">
        <p14:creationId xmlns:p14="http://schemas.microsoft.com/office/powerpoint/2010/main" val="3339088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802.11n/ac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802.11n</a:t>
            </a:r>
          </a:p>
          <a:p>
            <a:pPr lvl="1"/>
            <a:r>
              <a:rPr lang="en-US" dirty="0" smtClean="0"/>
              <a:t>Introduced in 2009</a:t>
            </a:r>
          </a:p>
          <a:p>
            <a:pPr lvl="1"/>
            <a:r>
              <a:rPr lang="en-US" dirty="0" smtClean="0"/>
              <a:t>Multiple Input Multiple Output (MIMO)</a:t>
            </a:r>
          </a:p>
          <a:p>
            <a:pPr lvl="2"/>
            <a:r>
              <a:rPr lang="en-US" dirty="0" smtClean="0"/>
              <a:t>Multiple send and receive antennas per devices (up to four)</a:t>
            </a:r>
          </a:p>
          <a:p>
            <a:pPr lvl="2"/>
            <a:r>
              <a:rPr lang="en-US" dirty="0" smtClean="0"/>
              <a:t>Data stream is multiplexed across all antennas</a:t>
            </a:r>
          </a:p>
          <a:p>
            <a:pPr lvl="1"/>
            <a:r>
              <a:rPr lang="en-US" dirty="0" smtClean="0"/>
              <a:t>Maximum 600 Mbps transfer rate (in a 4x4 configuration)</a:t>
            </a:r>
          </a:p>
          <a:p>
            <a:pPr lvl="1"/>
            <a:r>
              <a:rPr lang="en-US" dirty="0" smtClean="0"/>
              <a:t>300 Mbps is more common (2x2 configuration)</a:t>
            </a:r>
          </a:p>
          <a:p>
            <a:r>
              <a:rPr lang="en-US" dirty="0" smtClean="0"/>
              <a:t>802.11ac</a:t>
            </a:r>
          </a:p>
          <a:p>
            <a:pPr lvl="1"/>
            <a:r>
              <a:rPr lang="en-US" dirty="0" smtClean="0"/>
              <a:t>Final approval slated for Feb 2014</a:t>
            </a:r>
          </a:p>
          <a:p>
            <a:pPr lvl="1"/>
            <a:r>
              <a:rPr lang="en-US" dirty="0" smtClean="0"/>
              <a:t>8x8 MIMO in the 5 GHz band, 500 Mbps – 1 </a:t>
            </a:r>
            <a:r>
              <a:rPr lang="en-US" dirty="0" err="1" smtClean="0"/>
              <a:t>GBps</a:t>
            </a:r>
            <a:r>
              <a:rPr lang="en-US" dirty="0" smtClean="0"/>
              <a:t> rates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768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 Media Access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-3896" y="1463720"/>
            <a:ext cx="9120600" cy="300350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MACA-style RTS/CTS is optional</a:t>
            </a:r>
          </a:p>
          <a:p>
            <a:r>
              <a:rPr lang="en-US" sz="2400" dirty="0" smtClean="0"/>
              <a:t>Distributed Coordination Function (DCF) based on…</a:t>
            </a:r>
          </a:p>
          <a:p>
            <a:pPr lvl="1"/>
            <a:r>
              <a:rPr lang="en-US" sz="2000" dirty="0" smtClean="0"/>
              <a:t>Inter Frame Spacing (IFS)</a:t>
            </a:r>
          </a:p>
          <a:p>
            <a:pPr lvl="2"/>
            <a:r>
              <a:rPr lang="en-US" sz="2000" dirty="0" smtClean="0"/>
              <a:t>DIFS </a:t>
            </a:r>
            <a:r>
              <a:rPr lang="en-US" sz="2000" dirty="0"/>
              <a:t>– low priority, normal data packets</a:t>
            </a:r>
          </a:p>
          <a:p>
            <a:pPr lvl="2"/>
            <a:r>
              <a:rPr lang="en-US" sz="2000" dirty="0"/>
              <a:t>PIFS – medium priority, used with Point Coordination Function (PCF</a:t>
            </a:r>
            <a:r>
              <a:rPr lang="en-US" sz="2000" dirty="0" smtClean="0"/>
              <a:t>)</a:t>
            </a:r>
          </a:p>
          <a:p>
            <a:pPr lvl="2"/>
            <a:r>
              <a:rPr lang="en-US" sz="2000" dirty="0" smtClean="0"/>
              <a:t>SIFS – high priority, control packets (RTS, CTS, ACK, etc.)</a:t>
            </a:r>
          </a:p>
          <a:p>
            <a:pPr lvl="1"/>
            <a:r>
              <a:rPr lang="en-US" sz="2000" dirty="0"/>
              <a:t>C</a:t>
            </a:r>
            <a:r>
              <a:rPr lang="en-US" sz="2000" dirty="0" smtClean="0"/>
              <a:t>ontention interval: random wait time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28725" y="6197065"/>
            <a:ext cx="7887979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3896" y="5966232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70190" y="619706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Time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28725" y="5656993"/>
            <a:ext cx="2115284" cy="461665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Channel Busy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5400000">
            <a:off x="3813156" y="5384335"/>
            <a:ext cx="375929" cy="1137210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644265" y="5393139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SIFS</a:t>
            </a:r>
            <a:endParaRPr lang="en-US" sz="2400" dirty="0"/>
          </a:p>
        </p:txBody>
      </p:sp>
      <p:sp>
        <p:nvSpPr>
          <p:cNvPr id="18" name="Left Brace 17"/>
          <p:cNvSpPr/>
          <p:nvPr/>
        </p:nvSpPr>
        <p:spPr>
          <a:xfrm rot="5400000">
            <a:off x="3980616" y="4656160"/>
            <a:ext cx="375931" cy="147395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5400000">
            <a:off x="4172547" y="3917575"/>
            <a:ext cx="375933" cy="185599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484" y="4830287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PIFS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975607" y="4286895"/>
            <a:ext cx="726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DIFS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660982" y="5659264"/>
            <a:ext cx="2004247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Contention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 flipH="1">
            <a:off x="5466929" y="4879100"/>
            <a:ext cx="3210345" cy="477054"/>
            <a:chOff x="1219200" y="4876799"/>
            <a:chExt cx="5181605" cy="1384995"/>
          </a:xfrm>
        </p:grpSpPr>
        <p:sp>
          <p:nvSpPr>
            <p:cNvPr id="24" name="Rectangular Callout 23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12554"/>
                <a:gd name="adj2" fmla="val 10095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Sense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757615" y="5656992"/>
            <a:ext cx="2110160" cy="461665"/>
          </a:xfrm>
          <a:prstGeom prst="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Transmit Data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 flipH="1">
            <a:off x="166060" y="4417073"/>
            <a:ext cx="3187224" cy="477054"/>
            <a:chOff x="1219200" y="4876799"/>
            <a:chExt cx="5181605" cy="1384995"/>
          </a:xfrm>
        </p:grpSpPr>
        <p:sp>
          <p:nvSpPr>
            <p:cNvPr id="28" name="Rectangular Callout 27"/>
            <p:cNvSpPr/>
            <p:nvPr/>
          </p:nvSpPr>
          <p:spPr>
            <a:xfrm>
              <a:off x="1219200" y="4876799"/>
              <a:ext cx="5181598" cy="1384995"/>
            </a:xfrm>
            <a:prstGeom prst="wedgeRectCallout">
              <a:avLst>
                <a:gd name="adj1" fmla="val -48527"/>
                <a:gd name="adj2" fmla="val 19023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Sense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4729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 animBg="1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 animBg="1"/>
      <p:bldP spid="2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5978758" y="3465299"/>
            <a:ext cx="2533869" cy="2467426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Channel Busy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 DCF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504950" y="3334134"/>
            <a:ext cx="745399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065" y="3103301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 1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14911" y="5701893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Time</a:t>
            </a:r>
            <a:endParaRPr lang="en-US" sz="2400" b="1" dirty="0"/>
          </a:p>
        </p:txBody>
      </p:sp>
      <p:sp>
        <p:nvSpPr>
          <p:cNvPr id="12" name="Left Brace 11"/>
          <p:cNvSpPr/>
          <p:nvPr/>
        </p:nvSpPr>
        <p:spPr>
          <a:xfrm rot="5400000">
            <a:off x="3849889" y="2521404"/>
            <a:ext cx="375929" cy="1137210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37454" y="249755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SIFS</a:t>
            </a:r>
            <a:endParaRPr lang="en-US" sz="2400" dirty="0"/>
          </a:p>
        </p:txBody>
      </p:sp>
      <p:sp>
        <p:nvSpPr>
          <p:cNvPr id="14" name="Left Brace 13"/>
          <p:cNvSpPr/>
          <p:nvPr/>
        </p:nvSpPr>
        <p:spPr>
          <a:xfrm rot="5400000">
            <a:off x="4012262" y="3443711"/>
            <a:ext cx="375931" cy="147395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5400000">
            <a:off x="4180363" y="4429218"/>
            <a:ext cx="375933" cy="185599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809472" y="358518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PIFS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994309" y="4776766"/>
            <a:ext cx="726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DIFS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720791" y="2796333"/>
            <a:ext cx="1145763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 flipH="1">
            <a:off x="711602" y="1617712"/>
            <a:ext cx="3210345" cy="498826"/>
            <a:chOff x="1219200" y="4813589"/>
            <a:chExt cx="5181605" cy="1448205"/>
          </a:xfrm>
        </p:grpSpPr>
        <p:sp>
          <p:nvSpPr>
            <p:cNvPr id="20" name="Rectangular Callout 19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-33562"/>
                <a:gd name="adj2" fmla="val 18081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19205" y="481358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Sense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978759" y="2794061"/>
            <a:ext cx="2533869" cy="461665"/>
          </a:xfrm>
          <a:prstGeom prst="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Transmit Data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498232" y="4435824"/>
            <a:ext cx="745399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7" y="4204991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 2</a:t>
            </a:r>
            <a:endParaRPr lang="en-US" sz="2400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495794" y="5622367"/>
            <a:ext cx="745399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09" y="5391534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 3</a:t>
            </a:r>
            <a:endParaRPr lang="en-US" sz="2400" b="1" dirty="0"/>
          </a:p>
        </p:txBody>
      </p:sp>
      <p:sp>
        <p:nvSpPr>
          <p:cNvPr id="32" name="Rectangle 31"/>
          <p:cNvSpPr/>
          <p:nvPr/>
        </p:nvSpPr>
        <p:spPr>
          <a:xfrm>
            <a:off x="1741714" y="2804584"/>
            <a:ext cx="1658996" cy="312814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Channel Busy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5016623" y="3906990"/>
            <a:ext cx="1699863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Contention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96564" y="5083519"/>
            <a:ext cx="721207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 flipH="1">
            <a:off x="3169367" y="1635224"/>
            <a:ext cx="3210345" cy="498826"/>
            <a:chOff x="1219200" y="4813589"/>
            <a:chExt cx="5181605" cy="1448205"/>
          </a:xfrm>
        </p:grpSpPr>
        <p:sp>
          <p:nvSpPr>
            <p:cNvPr id="37" name="Rectangular Callout 36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-33901"/>
                <a:gd name="adj2" fmla="val 16941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219205" y="481358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Sense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 flipH="1">
            <a:off x="4156682" y="1635224"/>
            <a:ext cx="3210345" cy="498826"/>
            <a:chOff x="1219200" y="4813589"/>
            <a:chExt cx="5181605" cy="1448205"/>
          </a:xfrm>
        </p:grpSpPr>
        <p:sp>
          <p:nvSpPr>
            <p:cNvPr id="40" name="Rectangular Callout 39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-29154"/>
                <a:gd name="adj2" fmla="val 40216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219205" y="481358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Sense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 flipH="1">
            <a:off x="4774541" y="6239760"/>
            <a:ext cx="3210345" cy="498826"/>
            <a:chOff x="1219200" y="4813589"/>
            <a:chExt cx="5181605" cy="1448205"/>
          </a:xfrm>
        </p:grpSpPr>
        <p:sp>
          <p:nvSpPr>
            <p:cNvPr id="43" name="Rectangular Callout 42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8145"/>
                <a:gd name="adj2" fmla="val -17971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219205" y="481358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Sense the channel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5816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2" grpId="0" animBg="1"/>
      <p:bldP spid="13" grpId="0"/>
      <p:bldP spid="14" grpId="0" animBg="1"/>
      <p:bldP spid="15" grpId="0" animBg="1"/>
      <p:bldP spid="16" grpId="0"/>
      <p:bldP spid="17" grpId="0"/>
      <p:bldP spid="18" grpId="0" animBg="1"/>
      <p:bldP spid="22" grpId="0" animBg="1"/>
      <p:bldP spid="33" grpId="0" animBg="1"/>
      <p:bldP spid="3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801.11 is Complicated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We’ve only scratched the surface of 802.11</a:t>
            </a:r>
          </a:p>
          <a:p>
            <a:pPr lvl="1"/>
            <a:r>
              <a:rPr lang="en-US" dirty="0" smtClean="0"/>
              <a:t>Association – how do clients connect to access points?</a:t>
            </a:r>
          </a:p>
          <a:p>
            <a:pPr lvl="2"/>
            <a:r>
              <a:rPr lang="en-US" dirty="0" smtClean="0"/>
              <a:t>Scanning</a:t>
            </a:r>
          </a:p>
          <a:p>
            <a:pPr lvl="2"/>
            <a:r>
              <a:rPr lang="en-US" dirty="0" smtClean="0"/>
              <a:t>What about roaming?</a:t>
            </a:r>
          </a:p>
          <a:p>
            <a:pPr lvl="1"/>
            <a:r>
              <a:rPr lang="en-US" dirty="0" smtClean="0"/>
              <a:t>Variable sending rates to combat noisy channels</a:t>
            </a:r>
          </a:p>
          <a:p>
            <a:pPr lvl="1"/>
            <a:r>
              <a:rPr lang="en-US" dirty="0" smtClean="0"/>
              <a:t>Infrastructure vs. ad-hoc vs. point-to-point</a:t>
            </a:r>
          </a:p>
          <a:p>
            <a:pPr lvl="2"/>
            <a:r>
              <a:rPr lang="en-US" dirty="0" smtClean="0"/>
              <a:t>Mesh networks and mesh routing</a:t>
            </a:r>
          </a:p>
          <a:p>
            <a:pPr lvl="2"/>
            <a:r>
              <a:rPr lang="en-US" dirty="0"/>
              <a:t>Fun example: </a:t>
            </a:r>
            <a:r>
              <a:rPr lang="en-US" dirty="0">
                <a:hlinkClick r:id="rId2"/>
              </a:rPr>
              <a:t>http://www.digitaltrends.com/computing/the-l-train-notwork-invading-the-last-disconnected-space-in-new-york/#!</a:t>
            </a:r>
            <a:r>
              <a:rPr lang="en-US" dirty="0" smtClean="0">
                <a:hlinkClick r:id="rId2"/>
              </a:rPr>
              <a:t>bOE0BK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Power saving optimizations</a:t>
            </a:r>
          </a:p>
          <a:p>
            <a:pPr lvl="2"/>
            <a:r>
              <a:rPr lang="en-US" dirty="0" smtClean="0"/>
              <a:t>How do you sleep and also guarantee no lost messages?</a:t>
            </a:r>
          </a:p>
          <a:p>
            <a:pPr lvl="1"/>
            <a:r>
              <a:rPr lang="en-US" dirty="0" smtClean="0"/>
              <a:t>Security and encryption (WEP, WAP, 802.11x)</a:t>
            </a:r>
          </a:p>
          <a:p>
            <a:r>
              <a:rPr lang="en-US" dirty="0" smtClean="0"/>
              <a:t>This is why there are courses on wireless </a:t>
            </a:r>
            <a:r>
              <a:rPr lang="en-US" dirty="0" smtClean="0"/>
              <a:t>networking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77880" y="39123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915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r>
              <a:rPr lang="en-US" dirty="0" smtClean="0"/>
              <a:t>Physical layer determines how bits are encoded</a:t>
            </a:r>
          </a:p>
          <a:p>
            <a:r>
              <a:rPr lang="en-US" dirty="0" smtClean="0"/>
              <a:t>Next step, how to encode blocks of data</a:t>
            </a:r>
          </a:p>
          <a:p>
            <a:pPr lvl="1"/>
            <a:r>
              <a:rPr lang="en-US" dirty="0" smtClean="0"/>
              <a:t>Packet switched networks</a:t>
            </a:r>
          </a:p>
          <a:p>
            <a:pPr lvl="1"/>
            <a:r>
              <a:rPr lang="en-US" dirty="0" smtClean="0"/>
              <a:t>Each packet includes routing information</a:t>
            </a:r>
          </a:p>
          <a:p>
            <a:pPr lvl="1"/>
            <a:r>
              <a:rPr lang="en-US" dirty="0" smtClean="0"/>
              <a:t>Data boundaries must be known so headers can be read</a:t>
            </a:r>
          </a:p>
          <a:p>
            <a:r>
              <a:rPr lang="en-US" dirty="0" smtClean="0"/>
              <a:t>Types of framing</a:t>
            </a:r>
            <a:endParaRPr lang="en-US" dirty="0"/>
          </a:p>
          <a:p>
            <a:pPr lvl="1"/>
            <a:r>
              <a:rPr lang="en-US" dirty="0" smtClean="0"/>
              <a:t>Byte oriented protocols</a:t>
            </a:r>
          </a:p>
          <a:p>
            <a:pPr lvl="1"/>
            <a:r>
              <a:rPr lang="en-US" dirty="0" smtClean="0"/>
              <a:t>Bit oriented protocols</a:t>
            </a:r>
          </a:p>
          <a:p>
            <a:pPr lvl="1"/>
            <a:r>
              <a:rPr lang="en-US" dirty="0" smtClean="0"/>
              <a:t>Clock based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81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Byte Oriented: Sentinel Approach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2743200"/>
            <a:ext cx="9144000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Add </a:t>
            </a:r>
            <a:r>
              <a:rPr lang="en-US" b="1" dirty="0" smtClean="0"/>
              <a:t>START</a:t>
            </a:r>
            <a:r>
              <a:rPr lang="en-US" dirty="0" smtClean="0"/>
              <a:t> and </a:t>
            </a:r>
            <a:r>
              <a:rPr lang="en-US" b="1" dirty="0" smtClean="0"/>
              <a:t>END</a:t>
            </a:r>
            <a:r>
              <a:rPr lang="en-US" dirty="0" smtClean="0"/>
              <a:t> sentinels to the data</a:t>
            </a:r>
          </a:p>
          <a:p>
            <a:r>
              <a:rPr lang="en-US" dirty="0" smtClean="0"/>
              <a:t>Problem: what if </a:t>
            </a:r>
            <a:r>
              <a:rPr lang="en-US" b="1" dirty="0" smtClean="0"/>
              <a:t>END</a:t>
            </a:r>
            <a:r>
              <a:rPr lang="en-US" dirty="0" smtClean="0"/>
              <a:t> appears in the data?</a:t>
            </a:r>
          </a:p>
          <a:p>
            <a:pPr lvl="1"/>
            <a:r>
              <a:rPr lang="en-US" dirty="0" smtClean="0"/>
              <a:t>Add a special </a:t>
            </a:r>
            <a:r>
              <a:rPr lang="en-US" b="1" dirty="0" smtClean="0"/>
              <a:t>DLE</a:t>
            </a:r>
            <a:r>
              <a:rPr lang="en-US" dirty="0" smtClean="0"/>
              <a:t> (Data Link Escape) character before </a:t>
            </a:r>
            <a:r>
              <a:rPr lang="en-US" b="1" dirty="0" smtClean="0"/>
              <a:t>END</a:t>
            </a:r>
          </a:p>
          <a:p>
            <a:pPr lvl="1"/>
            <a:r>
              <a:rPr lang="en-US" dirty="0" smtClean="0"/>
              <a:t>What if </a:t>
            </a:r>
            <a:r>
              <a:rPr lang="en-US" b="1" dirty="0" smtClean="0"/>
              <a:t>DLE </a:t>
            </a:r>
            <a:r>
              <a:rPr lang="en-US" dirty="0" smtClean="0"/>
              <a:t>appears in the data? Add </a:t>
            </a:r>
            <a:r>
              <a:rPr lang="en-US" b="1" dirty="0" smtClean="0"/>
              <a:t>DLE </a:t>
            </a:r>
            <a:r>
              <a:rPr lang="en-US" dirty="0" smtClean="0"/>
              <a:t>before it.</a:t>
            </a:r>
          </a:p>
          <a:p>
            <a:pPr lvl="1"/>
            <a:r>
              <a:rPr lang="en-US" dirty="0" smtClean="0"/>
              <a:t>Similar to escape sequences in C</a:t>
            </a:r>
          </a:p>
          <a:p>
            <a:pPr lvl="2"/>
            <a:r>
              <a:rPr lang="en-US" dirty="0" err="1" smtClean="0"/>
              <a:t>printf</a:t>
            </a:r>
            <a:r>
              <a:rPr lang="en-US" dirty="0" smtClean="0"/>
              <a:t>(“You must \”escape\” quotes in strings”);</a:t>
            </a:r>
          </a:p>
          <a:p>
            <a:pPr lvl="2"/>
            <a:r>
              <a:rPr lang="en-US" dirty="0" err="1" smtClean="0"/>
              <a:t>printf</a:t>
            </a:r>
            <a:r>
              <a:rPr lang="en-US" dirty="0" smtClean="0"/>
              <a:t>(“You must \\escape\\ forward slashes as well”);</a:t>
            </a:r>
          </a:p>
          <a:p>
            <a:r>
              <a:rPr lang="en-US" dirty="0" smtClean="0"/>
              <a:t>Used by Point-to-Point protocol, e.g. modem, DSL, cellular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78926" y="1826497"/>
            <a:ext cx="5186149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Data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444" y="1826497"/>
            <a:ext cx="133748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START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5075" y="1826497"/>
            <a:ext cx="133748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END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56476" y="1826497"/>
            <a:ext cx="972973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END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7478" y="1826497"/>
            <a:ext cx="908998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DLE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77142" y="1826497"/>
            <a:ext cx="937573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DLE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3126" y="1826497"/>
            <a:ext cx="934016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DLE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589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Byte Oriented: Byte Counting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2743200"/>
            <a:ext cx="8839200" cy="3962400"/>
          </a:xfrm>
        </p:spPr>
        <p:txBody>
          <a:bodyPr/>
          <a:lstStyle/>
          <a:p>
            <a:r>
              <a:rPr lang="en-US" dirty="0" smtClean="0"/>
              <a:t>Sender: insert length of the data in bytes at the beginning of each frame</a:t>
            </a:r>
          </a:p>
          <a:p>
            <a:r>
              <a:rPr lang="en-US" dirty="0" smtClean="0"/>
              <a:t>Receiver: extract the length and read that many bytes</a:t>
            </a:r>
          </a:p>
          <a:p>
            <a:r>
              <a:rPr lang="en-US" dirty="0" smtClean="0"/>
              <a:t>What happens if there is an error transmitting the count field?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06730" y="2043740"/>
            <a:ext cx="5186149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Data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2593" y="1582075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132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60315" y="2043740"/>
            <a:ext cx="1146415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132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512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Oriented: Bit Stuffing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2743200"/>
            <a:ext cx="8839200" cy="3962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Add sentinels to the start and end of data</a:t>
            </a:r>
          </a:p>
          <a:p>
            <a:pPr lvl="1"/>
            <a:r>
              <a:rPr lang="en-US" dirty="0" smtClean="0"/>
              <a:t>Both sentinels are the same</a:t>
            </a:r>
          </a:p>
          <a:p>
            <a:pPr lvl="1"/>
            <a:r>
              <a:rPr lang="en-US" dirty="0" smtClean="0"/>
              <a:t>Example: 01111110 in High-level Data Link Protocol (HDLC)</a:t>
            </a:r>
          </a:p>
          <a:p>
            <a:r>
              <a:rPr lang="en-US" dirty="0" smtClean="0"/>
              <a:t>Sender: insert a 0 after each 11111 in data</a:t>
            </a:r>
          </a:p>
          <a:p>
            <a:pPr lvl="1"/>
            <a:r>
              <a:rPr lang="en-US" dirty="0" smtClean="0"/>
              <a:t>Known as “bit stuffing”</a:t>
            </a:r>
          </a:p>
          <a:p>
            <a:r>
              <a:rPr lang="en-US" dirty="0" smtClean="0"/>
              <a:t>Receiver: after seeing 11111 in the data…</a:t>
            </a:r>
          </a:p>
          <a:p>
            <a:pPr lvl="1"/>
            <a:r>
              <a:rPr lang="en-US" dirty="0" smtClean="0"/>
              <a:t>11111</a:t>
            </a:r>
            <a:r>
              <a:rPr lang="en-US" b="1" dirty="0" smtClean="0"/>
              <a:t>0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remove the 0 (it was stuffed)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11111</a:t>
            </a:r>
            <a:r>
              <a:rPr lang="en-US" b="1" dirty="0" smtClean="0"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  look at one more bit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11111</a:t>
            </a:r>
            <a:r>
              <a:rPr lang="en-US" b="1" dirty="0" smtClean="0">
                <a:sym typeface="Wingdings" pitchFamily="2" charset="2"/>
              </a:rPr>
              <a:t>10</a:t>
            </a:r>
            <a:r>
              <a:rPr lang="en-US" dirty="0" smtClean="0">
                <a:sym typeface="Wingdings" pitchFamily="2" charset="2"/>
              </a:rPr>
              <a:t>  end of frame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11111</a:t>
            </a:r>
            <a:r>
              <a:rPr lang="en-US" b="1" dirty="0" smtClean="0">
                <a:sym typeface="Wingdings" pitchFamily="2" charset="2"/>
              </a:rPr>
              <a:t>11</a:t>
            </a:r>
            <a:r>
              <a:rPr lang="en-US" dirty="0" smtClean="0">
                <a:sym typeface="Wingdings" pitchFamily="2" charset="2"/>
              </a:rPr>
              <a:t>  error! Discard the frame</a:t>
            </a:r>
          </a:p>
          <a:p>
            <a:r>
              <a:rPr lang="en-US" dirty="0" smtClean="0">
                <a:sym typeface="Wingdings" pitchFamily="2" charset="2"/>
              </a:rPr>
              <a:t>Disadvantage: 20% overhead at worst</a:t>
            </a:r>
          </a:p>
          <a:p>
            <a:r>
              <a:rPr lang="en-US" dirty="0" smtClean="0">
                <a:sym typeface="Wingdings" pitchFamily="2" charset="2"/>
              </a:rPr>
              <a:t>What happens if error in sentinel transmission?</a:t>
            </a:r>
          </a:p>
          <a:p>
            <a:endParaRPr lang="en-US" dirty="0" smtClean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78926" y="1826497"/>
            <a:ext cx="5186149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Data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183" y="1826497"/>
            <a:ext cx="1869744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01111110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5075" y="1826497"/>
            <a:ext cx="1856095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01111110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248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72287</TotalTime>
  <Words>3249</Words>
  <Application>Microsoft Macintosh PowerPoint</Application>
  <PresentationFormat>On-screen Show (4:3)</PresentationFormat>
  <Paragraphs>698</Paragraphs>
  <Slides>54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Median</vt:lpstr>
      <vt:lpstr>CSE390 Advanced Computer Networks</vt:lpstr>
      <vt:lpstr>Administrative notes</vt:lpstr>
      <vt:lpstr>Administrative notes: Discussion leads </vt:lpstr>
      <vt:lpstr>Data Link Layer</vt:lpstr>
      <vt:lpstr>Outline</vt:lpstr>
      <vt:lpstr>Framing</vt:lpstr>
      <vt:lpstr>Byte Oriented: Sentinel Approach</vt:lpstr>
      <vt:lpstr>Byte Oriented: Byte Counting</vt:lpstr>
      <vt:lpstr>Bit Oriented: Bit Stuffing</vt:lpstr>
      <vt:lpstr>Clock-based Framing: SONET</vt:lpstr>
      <vt:lpstr>Outline</vt:lpstr>
      <vt:lpstr>Dealing with Noise</vt:lpstr>
      <vt:lpstr>Naïve Error Detection</vt:lpstr>
      <vt:lpstr>Parity Bits</vt:lpstr>
      <vt:lpstr>Two Dimensional Parity</vt:lpstr>
      <vt:lpstr>Two Dimensional Parity Examples</vt:lpstr>
      <vt:lpstr>Checksums</vt:lpstr>
      <vt:lpstr>Cyclic Redundancy Check (CRC)</vt:lpstr>
      <vt:lpstr>What About Reliability?</vt:lpstr>
      <vt:lpstr>Stop and Wait</vt:lpstr>
      <vt:lpstr>Sliding Window</vt:lpstr>
      <vt:lpstr>Should We Error Check in the Data Link?</vt:lpstr>
      <vt:lpstr>Outline</vt:lpstr>
      <vt:lpstr>What is Media Access?</vt:lpstr>
      <vt:lpstr>Strategies for Media Access</vt:lpstr>
      <vt:lpstr>Contention MAC Goals</vt:lpstr>
      <vt:lpstr>Contention Protocol Evolution</vt:lpstr>
      <vt:lpstr>ALOHA</vt:lpstr>
      <vt:lpstr>Tradeoffs vs. TDMA</vt:lpstr>
      <vt:lpstr>Slotted ALOHA</vt:lpstr>
      <vt:lpstr>802.3 Ethernet</vt:lpstr>
      <vt:lpstr>Broadcast Ethernet</vt:lpstr>
      <vt:lpstr>CSMA/CD</vt:lpstr>
      <vt:lpstr>CSMA/CD Collisions</vt:lpstr>
      <vt:lpstr>Exponential Backoff</vt:lpstr>
      <vt:lpstr>Minimum Packet Sizes</vt:lpstr>
      <vt:lpstr>Minimum Packet Size</vt:lpstr>
      <vt:lpstr>Cable Length Examples</vt:lpstr>
      <vt:lpstr>Exponential Backoff, Revisited</vt:lpstr>
      <vt:lpstr>Maximum Packet Size</vt:lpstr>
      <vt:lpstr>Long Live Ethernet</vt:lpstr>
      <vt:lpstr>Outline</vt:lpstr>
      <vt:lpstr>802.3 vs. Wireless</vt:lpstr>
      <vt:lpstr>Hidden Terminal Problem</vt:lpstr>
      <vt:lpstr>Exposed Terminal Problem</vt:lpstr>
      <vt:lpstr>Reachability in Wireless</vt:lpstr>
      <vt:lpstr>MACA</vt:lpstr>
      <vt:lpstr>Collisions in MACA</vt:lpstr>
      <vt:lpstr>802.11b</vt:lpstr>
      <vt:lpstr>802.11a/g</vt:lpstr>
      <vt:lpstr>802.11n/ac</vt:lpstr>
      <vt:lpstr>802.11 Media Access</vt:lpstr>
      <vt:lpstr>802.11 DCF Example</vt:lpstr>
      <vt:lpstr>801.11 is Complicated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Phillipa Gill</cp:lastModifiedBy>
  <cp:revision>947</cp:revision>
  <cp:lastPrinted>2012-08-22T04:00:45Z</cp:lastPrinted>
  <dcterms:created xsi:type="dcterms:W3CDTF">2012-01-03T02:22:46Z</dcterms:created>
  <dcterms:modified xsi:type="dcterms:W3CDTF">2014-09-02T20:09:14Z</dcterms:modified>
</cp:coreProperties>
</file>