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7"/>
  </p:notes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11" r:id="rId45"/>
    <p:sldId id="312" r:id="rId46"/>
    <p:sldId id="313" r:id="rId47"/>
    <p:sldId id="314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51" r:id="rId62"/>
    <p:sldId id="352" r:id="rId63"/>
    <p:sldId id="353" r:id="rId64"/>
    <p:sldId id="354" r:id="rId65"/>
    <p:sldId id="315" r:id="rId66"/>
    <p:sldId id="317" r:id="rId67"/>
    <p:sldId id="318" r:id="rId68"/>
    <p:sldId id="319" r:id="rId69"/>
    <p:sldId id="320" r:id="rId70"/>
    <p:sldId id="321" r:id="rId71"/>
    <p:sldId id="355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8" r:id="rId102"/>
    <p:sldId id="359" r:id="rId103"/>
    <p:sldId id="357" r:id="rId104"/>
    <p:sldId id="310" r:id="rId105"/>
    <p:sldId id="356" r:id="rId1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10" Type="http://schemas.openxmlformats.org/officeDocument/2006/relationships/viewProps" Target="viewProps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4F2E-51E2-F34B-9F9B-9C64A980A3EF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D31E-8AC9-7A43-9D10-1CA81803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D58E6-D8BF-0946-85D0-CFBA6B1B2451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Christo Wilson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A trend with this sort of malware is that it changes the way we think about the economics of spam and security.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imagine your flight by night spammer 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91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2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29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fact has not gone unnoticed</a:t>
            </a:r>
            <a:r>
              <a:rPr lang="en-US" baseline="0" dirty="0" smtClean="0"/>
              <a:t> with the EU, US and Israel all putting sanctions in place to limit the export of these products.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============</a:t>
            </a:r>
          </a:p>
          <a:p>
            <a:endParaRPr lang="en-US" dirty="0" smtClean="0"/>
          </a:p>
          <a:p>
            <a:r>
              <a:rPr lang="en-US" dirty="0" smtClean="0"/>
              <a:t>The fact that we are shipping products for </a:t>
            </a:r>
            <a:r>
              <a:rPr lang="en-US" dirty="0" err="1" smtClean="0"/>
              <a:t>cnsorship</a:t>
            </a:r>
            <a:r>
              <a:rPr lang="en-US" baseline="0" dirty="0" smtClean="0"/>
              <a:t> and surveillance around the world hasn’t gone unnoticed. The US, Europe and Israel have all implemented various sanctions against export of these products to foreign governments.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A00D3-8589-4CA0-95F9-D7C99CDDB5CF}" type="slidenum">
              <a:rPr lang="en-CA" smtClean="0"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96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operate on network traffic. Needs to be efficient</a:t>
            </a:r>
            <a:r>
              <a:rPr lang="en-US" baseline="0" dirty="0" smtClean="0"/>
              <a:t> and scalable. Censorship systems are like other systems!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Unhide for </a:t>
            </a:r>
            <a:r>
              <a:rPr lang="en-US" dirty="0" err="1" smtClean="0"/>
              <a:t>SysSec</a:t>
            </a:r>
            <a:r>
              <a:rPr lang="en-US" dirty="0" smtClean="0"/>
              <a:t> class.</a:t>
            </a:r>
          </a:p>
          <a:p>
            <a:endParaRPr lang="en-US" dirty="0" smtClean="0"/>
          </a:p>
          <a:p>
            <a:r>
              <a:rPr lang="en-US" dirty="0" smtClean="0"/>
              <a:t>When the user wants to access the Web server they learn the path via BGP.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3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-level of autonomous systems</a:t>
            </a:r>
          </a:p>
          <a:p>
            <a:r>
              <a:rPr lang="en-US" dirty="0" smtClean="0"/>
              <a:t>-e.g., YouTube,</a:t>
            </a:r>
            <a:r>
              <a:rPr lang="en-US" baseline="0" dirty="0" smtClean="0"/>
              <a:t> AT&amp;T,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</a:t>
            </a:r>
          </a:p>
          <a:p>
            <a:r>
              <a:rPr lang="en-US" baseline="0" dirty="0" smtClean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 and traffic is forwarded towards them. So here </a:t>
            </a:r>
            <a:r>
              <a:rPr lang="en-US" baseline="0" dirty="0" err="1" smtClean="0"/>
              <a:t>multinet</a:t>
            </a:r>
            <a:r>
              <a:rPr lang="en-US" baseline="0" dirty="0" smtClean="0"/>
              <a:t> would route to it’s provider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that then forwards the traffic on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-these networks chosen for a specific reason which is that there was an incident in </a:t>
            </a:r>
            <a:r>
              <a:rPr lang="en-US" baseline="0" dirty="0" err="1" smtClean="0"/>
              <a:t>february</a:t>
            </a:r>
            <a:r>
              <a:rPr lang="en-US" baseline="0" dirty="0" smtClean="0"/>
              <a:t> 2008 </a:t>
            </a:r>
            <a:r>
              <a:rPr lang="en-US" baseline="0" dirty="0" err="1" smtClean="0"/>
              <a:t>pakistan</a:t>
            </a:r>
            <a:r>
              <a:rPr lang="en-US" baseline="0" dirty="0" smtClean="0"/>
              <a:t> telecom actually high jacked traffic going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(misconfiguration).</a:t>
            </a:r>
          </a:p>
          <a:p>
            <a:r>
              <a:rPr lang="en-US" baseline="0" dirty="0" smtClean="0"/>
              <a:t>-they announced to the world that they’re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and traffic destined to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routed to them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works focuses on attacks of this flavor..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Mirroring is only on the active link. If that link goes down traffic</a:t>
            </a:r>
            <a:r>
              <a:rPr lang="en-US" baseline="0" dirty="0" smtClean="0"/>
              <a:t> on back up link may not be censored.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project, create a browser plug in that implements hold-on.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i="0">
                <a:solidFill>
                  <a:srgbClr val="FFFFFF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srgbClr val="DEF5FA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solidFill>
                  <a:srgbClr val="DEF5FA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6247D4-8091-3448-8D9F-953017F14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1255713"/>
            <a:ext cx="533400" cy="3048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800" i="1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D58D8A-8AF0-7C42-B618-2F4E32889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8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572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3FFA0D-94E6-0243-BB28-A6FE81B66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3B47E4-6810-864E-93DA-75A9F03D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556BC1-7C2F-B346-BA37-965EFF8BD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451EF8-CEBB-B74B-9ED3-B9356A88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3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solidFill>
                  <a:srgbClr val="464646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C73FF4-D6D8-1D4C-8AEA-376A3DA0F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BC772D-E533-E247-82F3-34AF8BCD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9350B0-6930-BF4C-A5F2-DDA56F00E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7FEDA43-4545-A348-874F-19EC172C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>
                <a:solidFill>
                  <a:prstClr val="black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50761C-7B4C-4543-8561-26AF2BE4E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246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67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8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65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274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359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74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0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9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65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>
                <a:solidFill>
                  <a:srgbClr val="000000"/>
                </a:solidFill>
                <a:latin typeface="Arial"/>
              </a:rPr>
              <a:pPr/>
              <a:t>November 2, 2014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/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5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C266-3800-1E48-82FE-61FF2995422C}" type="datetimeFigureOut">
              <a:rPr lang="en-US" smtClean="0"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F705-0A75-534F-B36F-34ADE053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763" y="1257300"/>
            <a:ext cx="595313" cy="26193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b="1" i="0">
                <a:solidFill>
                  <a:srgbClr val="FFFFFF"/>
                </a:solidFill>
                <a:latin typeface="Tw Cen M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A649FDE6-DEC4-724A-ABC6-270823AEC8D4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1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17D0EFEE-2756-4A20-BF2A-63F0A94F99AC}" type="datetime4">
              <a:rPr lang="en-US" smtClean="0">
                <a:solidFill>
                  <a:srgbClr val="000000"/>
                </a:solidFill>
                <a:latin typeface="Arial"/>
              </a:rPr>
              <a:pPr defTabSz="914400"/>
              <a:t>November 2, 2014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defTabSz="914400"/>
            <a:fld id="{F38DF745-7D3F-47F4-83A3-874385CFAA69}" type="slidenum">
              <a:rPr lang="en-US" smtClean="0">
                <a:solidFill>
                  <a:srgbClr val="D1282E"/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69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netalyzr.icsi.berkeley.edu/restore/id=43ca208a-16353-81bcc662-d580-4088-824f" TargetMode="External"/><Relationship Id="rId3" Type="http://schemas.openxmlformats.org/officeDocument/2006/relationships/hyperlink" Target="http://netalyzr.icsi.berkeley.edu/restore/id=36ea240d-13470-a97f9d6d-ef09-4b43-b19b%23AuxInfo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s://www.eff.org/deeplinks/2013/04/australian-networks-censor-community-education-si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7.jpeg"/><Relationship Id="rId3" Type="http://schemas.openxmlformats.org/officeDocument/2006/relationships/image" Target="../media/image5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7.jpeg"/><Relationship Id="rId3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1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zipzoodle.com/" TargetMode="External"/><Relationship Id="rId4" Type="http://schemas.openxmlformats.org/officeDocument/2006/relationships/hyperlink" Target="http://thatsit.com/" TargetMode="External"/><Relationship Id="rId5" Type="http://schemas.openxmlformats.org/officeDocument/2006/relationships/hyperlink" Target="http://steamrafts.com/" TargetMode="External"/><Relationship Id="rId6" Type="http://schemas.openxmlformats.org/officeDocument/2006/relationships/hyperlink" Target="http://notabigdeal.com/" TargetMode="External"/><Relationship Id="rId7" Type="http://schemas.openxmlformats.org/officeDocument/2006/relationships/hyperlink" Target="http://electroacoustic.com/" TargetMode="External"/><Relationship Id="rId8" Type="http://schemas.openxmlformats.org/officeDocument/2006/relationships/hyperlink" Target="http://whatandthehow.com/" TargetMode="External"/><Relationship Id="rId9" Type="http://schemas.openxmlformats.org/officeDocument/2006/relationships/hyperlink" Target="http://elasticmanniquin.com/" TargetMode="External"/><Relationship Id="rId10" Type="http://schemas.openxmlformats.org/officeDocument/2006/relationships/hyperlink" Target="http://swimstartz.com/" TargetMode="External"/><Relationship Id="rId11" Type="http://schemas.openxmlformats.org/officeDocument/2006/relationships/hyperlink" Target="http://evadingape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bargaindeputy.com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zipzoodle.com/" TargetMode="External"/><Relationship Id="rId4" Type="http://schemas.openxmlformats.org/officeDocument/2006/relationships/hyperlink" Target="http://thatsit.com/" TargetMode="External"/><Relationship Id="rId5" Type="http://schemas.openxmlformats.org/officeDocument/2006/relationships/hyperlink" Target="http://steamrafts.com/" TargetMode="External"/><Relationship Id="rId6" Type="http://schemas.openxmlformats.org/officeDocument/2006/relationships/hyperlink" Target="http://notabigdeal.com/" TargetMode="External"/><Relationship Id="rId7" Type="http://schemas.openxmlformats.org/officeDocument/2006/relationships/hyperlink" Target="http://electroacoustic.com/" TargetMode="External"/><Relationship Id="rId8" Type="http://schemas.openxmlformats.org/officeDocument/2006/relationships/hyperlink" Target="http://whatandthehow.com/" TargetMode="External"/><Relationship Id="rId9" Type="http://schemas.openxmlformats.org/officeDocument/2006/relationships/hyperlink" Target="http://elasticmanniquin.com/" TargetMode="External"/><Relationship Id="rId10" Type="http://schemas.openxmlformats.org/officeDocument/2006/relationships/hyperlink" Target="http://swimstartz.com/" TargetMode="External"/><Relationship Id="rId11" Type="http://schemas.openxmlformats.org/officeDocument/2006/relationships/hyperlink" Target="http://evadingape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bargaindeputy.com/" TargetMode="External"/></Relationships>
</file>

<file path=ppt/slides/_rels/slide94.xml.rels><?xml version="1.0" encoding="UTF-8" standalone="yes"?>
<Relationships xmlns="http://schemas.openxmlformats.org/package/2006/relationships"><Relationship Id="rId11" Type="http://schemas.openxmlformats.org/officeDocument/2006/relationships/hyperlink" Target="http://evadingape.com/" TargetMode="External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bargaindeputy.com/" TargetMode="External"/><Relationship Id="rId3" Type="http://schemas.openxmlformats.org/officeDocument/2006/relationships/hyperlink" Target="http://zipzoodle.com/" TargetMode="External"/><Relationship Id="rId4" Type="http://schemas.openxmlformats.org/officeDocument/2006/relationships/hyperlink" Target="http://thatsit.com/" TargetMode="External"/><Relationship Id="rId5" Type="http://schemas.openxmlformats.org/officeDocument/2006/relationships/hyperlink" Target="http://steamrafts.com/" TargetMode="External"/><Relationship Id="rId6" Type="http://schemas.openxmlformats.org/officeDocument/2006/relationships/hyperlink" Target="http://notabigdeal.com/" TargetMode="External"/><Relationship Id="rId7" Type="http://schemas.openxmlformats.org/officeDocument/2006/relationships/hyperlink" Target="http://electroacoustic.com/" TargetMode="External"/><Relationship Id="rId8" Type="http://schemas.openxmlformats.org/officeDocument/2006/relationships/hyperlink" Target="http://whatandthehow.com/" TargetMode="External"/><Relationship Id="rId9" Type="http://schemas.openxmlformats.org/officeDocument/2006/relationships/hyperlink" Target="http://elasticmanniquin.com/" TargetMode="External"/><Relationship Id="rId10" Type="http://schemas.openxmlformats.org/officeDocument/2006/relationships/hyperlink" Target="http://swimstartz.com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zipzoodle.com/" TargetMode="External"/><Relationship Id="rId4" Type="http://schemas.openxmlformats.org/officeDocument/2006/relationships/hyperlink" Target="http://thatsit.com/" TargetMode="External"/><Relationship Id="rId5" Type="http://schemas.openxmlformats.org/officeDocument/2006/relationships/hyperlink" Target="http://steamrafts.com/" TargetMode="External"/><Relationship Id="rId6" Type="http://schemas.openxmlformats.org/officeDocument/2006/relationships/hyperlink" Target="http://notabigdeal.com/" TargetMode="External"/><Relationship Id="rId7" Type="http://schemas.openxmlformats.org/officeDocument/2006/relationships/hyperlink" Target="http://electroacoustic.com/" TargetMode="External"/><Relationship Id="rId8" Type="http://schemas.openxmlformats.org/officeDocument/2006/relationships/hyperlink" Target="http://whatandthehow.com/" TargetMode="External"/><Relationship Id="rId9" Type="http://schemas.openxmlformats.org/officeDocument/2006/relationships/hyperlink" Target="http://elasticmanniquin.com/" TargetMode="External"/><Relationship Id="rId10" Type="http://schemas.openxmlformats.org/officeDocument/2006/relationships/hyperlink" Target="http://swimstartz.com/" TargetMode="External"/><Relationship Id="rId11" Type="http://schemas.openxmlformats.org/officeDocument/2006/relationships/hyperlink" Target="http://evadingape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bargaindeputy.com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zipzoodle.com/" TargetMode="External"/><Relationship Id="rId4" Type="http://schemas.openxmlformats.org/officeDocument/2006/relationships/hyperlink" Target="http://thatsit.com/" TargetMode="External"/><Relationship Id="rId5" Type="http://schemas.openxmlformats.org/officeDocument/2006/relationships/hyperlink" Target="http://steamrafts.com/" TargetMode="External"/><Relationship Id="rId6" Type="http://schemas.openxmlformats.org/officeDocument/2006/relationships/hyperlink" Target="http://notabigdeal.com/" TargetMode="External"/><Relationship Id="rId7" Type="http://schemas.openxmlformats.org/officeDocument/2006/relationships/hyperlink" Target="http://electroacoustic.com/" TargetMode="External"/><Relationship Id="rId8" Type="http://schemas.openxmlformats.org/officeDocument/2006/relationships/hyperlink" Target="http://whatandthehow.com/" TargetMode="External"/><Relationship Id="rId9" Type="http://schemas.openxmlformats.org/officeDocument/2006/relationships/hyperlink" Target="http://elasticmanniquin.com/" TargetMode="External"/><Relationship Id="rId10" Type="http://schemas.openxmlformats.org/officeDocument/2006/relationships/hyperlink" Target="http://swimstartz.com/" TargetMode="External"/><Relationship Id="rId11" Type="http://schemas.openxmlformats.org/officeDocument/2006/relationships/hyperlink" Target="http://evadingape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bargaindeputy.com/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396163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cap="none" dirty="0" smtClean="0">
                <a:ea typeface="+mj-ea"/>
                <a:cs typeface="+mj-cs"/>
              </a:rPr>
              <a:t>CSE390 Advanced Computer Networks</a:t>
            </a:r>
            <a:endParaRPr lang="en-US" sz="4900" cap="none" dirty="0">
              <a:ea typeface="+mj-ea"/>
              <a:cs typeface="+mj-cs"/>
            </a:endParaRPr>
          </a:p>
        </p:txBody>
      </p:sp>
      <p:sp>
        <p:nvSpPr>
          <p:cNvPr id="27650" name="Subtitle 2"/>
          <p:cNvSpPr txBox="1">
            <a:spLocks/>
          </p:cNvSpPr>
          <p:nvPr/>
        </p:nvSpPr>
        <p:spPr bwMode="auto">
          <a:xfrm>
            <a:off x="685800" y="3495675"/>
            <a:ext cx="7140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A1F28"/>
              </a:buClr>
              <a:buSzPct val="60000"/>
              <a:buFont typeface="Wingdings" charset="0"/>
              <a:buNone/>
            </a:pPr>
            <a:r>
              <a:rPr lang="en-US" sz="3600" b="1" i="0" dirty="0">
                <a:solidFill>
                  <a:srgbClr val="FFFFFF"/>
                </a:solidFill>
                <a:latin typeface="Tw Cen MT" charset="0"/>
              </a:rPr>
              <a:t>Lecture </a:t>
            </a:r>
            <a:r>
              <a:rPr lang="en-US" sz="3600" b="1" i="0" dirty="0" smtClean="0">
                <a:solidFill>
                  <a:srgbClr val="FFFFFF"/>
                </a:solidFill>
                <a:latin typeface="Tw Cen MT" charset="0"/>
              </a:rPr>
              <a:t>17: Internet Censorship</a:t>
            </a:r>
          </a:p>
          <a:p>
            <a:pPr defTabSz="914400" fontAlgn="base">
              <a:spcBef>
                <a:spcPts val="700"/>
              </a:spcBef>
              <a:spcAft>
                <a:spcPct val="0"/>
              </a:spcAft>
              <a:buClr>
                <a:srgbClr val="DA1F28"/>
              </a:buClr>
              <a:buSzPct val="60000"/>
              <a:buFont typeface="Wingdings" charset="0"/>
              <a:buNone/>
            </a:pPr>
            <a:r>
              <a:rPr lang="en-US" sz="3600" b="1" i="0" dirty="0" smtClean="0">
                <a:solidFill>
                  <a:srgbClr val="FFFFFF"/>
                </a:solidFill>
                <a:latin typeface="Tw Cen MT" charset="0"/>
              </a:rPr>
              <a:t>(Roadblocks on the information superhighway …)</a:t>
            </a:r>
            <a:endParaRPr lang="en-US" sz="3600" b="1" i="0" dirty="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Based on slides by N. Weaver. Updated by P Gill. Fall 2014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233863"/>
            <a:ext cx="9066213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2DA2BF">
                  <a:lumMod val="40000"/>
                  <a:lumOff val="60000"/>
                </a:srgbClr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5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104690"/>
            <a:ext cx="8105787" cy="30214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Relevant fields: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IPID: </a:t>
            </a:r>
            <a:r>
              <a:rPr lang="en-US" dirty="0" smtClean="0"/>
              <a:t>set by the sender of the IP packet. Some </a:t>
            </a:r>
            <a:r>
              <a:rPr lang="en-US" dirty="0" err="1" smtClean="0"/>
              <a:t>OSes</a:t>
            </a:r>
            <a:r>
              <a:rPr lang="en-US" dirty="0" smtClean="0"/>
              <a:t> increment globally for each IP packet generated by the host; some maintain per flow counters, use a constant or random values.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TTL: </a:t>
            </a:r>
            <a:r>
              <a:rPr lang="en-US" dirty="0" smtClean="0"/>
              <a:t>counter gets decremented by each hop on the path until it reaches 0 and an ICMP Time Exceeded Message is generated. Useful for probing/locating censors.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Source IP: </a:t>
            </a:r>
            <a:r>
              <a:rPr lang="en-US" dirty="0" smtClean="0"/>
              <a:t>IP of the sender of this packet</a:t>
            </a:r>
          </a:p>
          <a:p>
            <a:r>
              <a:rPr lang="en-US" dirty="0" smtClean="0">
                <a:solidFill>
                  <a:srgbClr val="DC5924"/>
                </a:solidFill>
              </a:rPr>
              <a:t>Destination IP: </a:t>
            </a:r>
            <a:r>
              <a:rPr lang="en-US" dirty="0" smtClean="0"/>
              <a:t>IP of the recipient of this packet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27" y="824924"/>
            <a:ext cx="7066620" cy="1933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8962" y="1269911"/>
            <a:ext cx="10217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8755" y="1622823"/>
            <a:ext cx="10217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2213" y="1966186"/>
            <a:ext cx="3108454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0078" y="2328646"/>
            <a:ext cx="357156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2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 animBg="1"/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HTML block page fingerprinting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HTML structure of block pages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Common templates for the same product.	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Easy to identify via html tag </a:t>
            </a:r>
            <a:r>
              <a:rPr lang="en-US" dirty="0" smtClean="0"/>
              <a:t>frequencies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Sometimes mapping to product is tricky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Enables historical analysis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4-11-02 at 12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079"/>
            <a:ext cx="9144000" cy="29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interactive activities you can try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1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http://netalyzr.icsi.berkeley.edu/restore/id=43ca208a-16353-81bcc662-d580-4088-824f</a:t>
            </a:r>
          </a:p>
          <a:p>
            <a:r>
              <a:rPr lang="en-US" dirty="0">
                <a:hlinkClick r:id="rId3"/>
              </a:rPr>
              <a:t>http://netalyzr.icsi.berkeley.edu/restore/id=36ea240d-13470-a97f9d6d-ef09-4b43-</a:t>
            </a:r>
            <a:r>
              <a:rPr lang="en-US" dirty="0" smtClean="0">
                <a:hlinkClick r:id="rId3"/>
              </a:rPr>
              <a:t>b19b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Where were these </a:t>
            </a:r>
            <a:r>
              <a:rPr lang="en-US" dirty="0" err="1"/>
              <a:t>Netalyzr</a:t>
            </a:r>
            <a:r>
              <a:rPr lang="en-US" dirty="0"/>
              <a:t> tests run?</a:t>
            </a:r>
          </a:p>
          <a:p>
            <a:pPr marL="342900" indent="-342900">
              <a:buFontTx/>
              <a:buChar char="-"/>
            </a:pPr>
            <a:r>
              <a:rPr lang="en-US" dirty="0"/>
              <a:t>Do they seem to use the same censorship product?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can you learn about these connections from </a:t>
            </a:r>
            <a:r>
              <a:rPr lang="en-US" dirty="0" err="1"/>
              <a:t>Netalyzr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4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Look up a filtering product in </a:t>
            </a:r>
            <a:r>
              <a:rPr lang="en-US" dirty="0" err="1" smtClean="0"/>
              <a:t>Shodan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(will need to make a free account if you want to search in a specific country)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Download/run </a:t>
            </a:r>
            <a:r>
              <a:rPr lang="en-US" dirty="0" err="1" smtClean="0"/>
              <a:t>WhatWeb</a:t>
            </a:r>
            <a:r>
              <a:rPr lang="en-US" dirty="0" smtClean="0"/>
              <a:t> on the IP you find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 it still running the product?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network is it in?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Check out the Internet census data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Anything interesting there?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906" y="4959289"/>
            <a:ext cx="6720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http://internetcensus2012.bitbucket.org/</a:t>
            </a:r>
            <a:r>
              <a:rPr lang="sv-SE" sz="2000" b="1" dirty="0" err="1"/>
              <a:t>paper.html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251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Configure routers using an access control list (ACL) to drop traffic to a given IP address. 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5867" y="3942504"/>
            <a:ext cx="186581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Drop traffic to:</a:t>
            </a:r>
          </a:p>
          <a:p>
            <a:r>
              <a:rPr lang="en-US" dirty="0" smtClean="0"/>
              <a:t>8.7.198.45</a:t>
            </a:r>
          </a:p>
          <a:p>
            <a:r>
              <a:rPr lang="en-US" dirty="0" smtClean="0"/>
              <a:t>203.98.7.65</a:t>
            </a:r>
          </a:p>
          <a:p>
            <a:r>
              <a:rPr lang="en-US" dirty="0" smtClean="0"/>
              <a:t>46.82.174.68</a:t>
            </a:r>
          </a:p>
          <a:p>
            <a:r>
              <a:rPr lang="en-US" dirty="0" smtClean="0"/>
              <a:t>59.24.3.173</a:t>
            </a:r>
          </a:p>
          <a:p>
            <a:r>
              <a:rPr lang="en-US" dirty="0" smtClean="0"/>
              <a:t>93.46.8.89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58" y="4440108"/>
            <a:ext cx="1125850" cy="16860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56932" y="3286877"/>
            <a:ext cx="6209073" cy="1026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3377543" y="2799337"/>
            <a:ext cx="1485614" cy="927785"/>
            <a:chOff x="4115" y="3158"/>
            <a:chExt cx="1215" cy="633"/>
          </a:xfrm>
        </p:grpSpPr>
        <p:sp>
          <p:nvSpPr>
            <p:cNvPr id="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3784" y="2133600"/>
            <a:ext cx="2540075" cy="1066988"/>
            <a:chOff x="783784" y="2133600"/>
            <a:chExt cx="2540075" cy="1066988"/>
          </a:xfrm>
        </p:grpSpPr>
        <p:sp>
          <p:nvSpPr>
            <p:cNvPr id="30" name="Rectangle 29"/>
            <p:cNvSpPr/>
            <p:nvPr/>
          </p:nvSpPr>
          <p:spPr>
            <a:xfrm>
              <a:off x="783784" y="2514245"/>
              <a:ext cx="2540075" cy="68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Source: 136.159.220.20</a:t>
              </a:r>
            </a:p>
            <a:p>
              <a:pPr algn="ctr"/>
              <a:r>
                <a:rPr lang="en-US" sz="1600" dirty="0" smtClean="0"/>
                <a:t>Destination: 46.82.174.68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2133600"/>
              <a:ext cx="493031" cy="3806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08831" y="2039471"/>
            <a:ext cx="41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in-path blocking</a:t>
            </a:r>
          </a:p>
          <a:p>
            <a:r>
              <a:rPr lang="en-US" dirty="0" smtClean="0"/>
              <a:t>(censor can </a:t>
            </a:r>
            <a:r>
              <a:rPr lang="en-US" b="1" dirty="0" smtClean="0">
                <a:solidFill>
                  <a:schemeClr val="accent5"/>
                </a:solidFill>
              </a:rPr>
              <a:t>remove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packets)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8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2795 -0.04028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Configure routers using an access control list (ACL) to drop traffic to a given IP address.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65867" y="3942504"/>
            <a:ext cx="1865816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Drop traffic to:</a:t>
            </a:r>
          </a:p>
          <a:p>
            <a:r>
              <a:rPr lang="en-US" dirty="0" smtClean="0"/>
              <a:t>8.7.198.45</a:t>
            </a:r>
          </a:p>
          <a:p>
            <a:r>
              <a:rPr lang="en-US" dirty="0" smtClean="0"/>
              <a:t>203.98.7.65</a:t>
            </a:r>
          </a:p>
          <a:p>
            <a:r>
              <a:rPr lang="en-US" dirty="0" smtClean="0"/>
              <a:t>46.82.174.68</a:t>
            </a:r>
          </a:p>
          <a:p>
            <a:r>
              <a:rPr lang="en-US" dirty="0" smtClean="0"/>
              <a:t>59.24.3.173</a:t>
            </a:r>
          </a:p>
          <a:p>
            <a:r>
              <a:rPr lang="en-US" dirty="0" smtClean="0"/>
              <a:t>93.46.8.89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58" y="4440108"/>
            <a:ext cx="1125850" cy="168605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156932" y="3286877"/>
            <a:ext cx="6209073" cy="1026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9"/>
          <p:cNvGrpSpPr>
            <a:grpSpLocks/>
          </p:cNvGrpSpPr>
          <p:nvPr/>
        </p:nvGrpSpPr>
        <p:grpSpPr bwMode="auto">
          <a:xfrm>
            <a:off x="3377543" y="2799337"/>
            <a:ext cx="1485614" cy="927785"/>
            <a:chOff x="4115" y="3158"/>
            <a:chExt cx="1215" cy="633"/>
          </a:xfrm>
        </p:grpSpPr>
        <p:sp>
          <p:nvSpPr>
            <p:cNvPr id="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3784" y="2133600"/>
            <a:ext cx="2540075" cy="1066988"/>
            <a:chOff x="783784" y="2133600"/>
            <a:chExt cx="2540075" cy="1066988"/>
          </a:xfrm>
        </p:grpSpPr>
        <p:sp>
          <p:nvSpPr>
            <p:cNvPr id="30" name="Rectangle 29"/>
            <p:cNvSpPr/>
            <p:nvPr/>
          </p:nvSpPr>
          <p:spPr>
            <a:xfrm>
              <a:off x="783784" y="2514245"/>
              <a:ext cx="2540075" cy="686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Source: 136.159.220.20</a:t>
              </a:r>
            </a:p>
            <a:p>
              <a:pPr algn="ctr"/>
              <a:r>
                <a:rPr lang="en-US" sz="1600" dirty="0" smtClean="0"/>
                <a:t>Destination: 46.82.174.70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2133600"/>
              <a:ext cx="493031" cy="38064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09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81 -0.04259 L 0.57431 0.00023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IP-Based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Advantages (for the censor)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Quick and easy to configure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Routers have efficient techniques for IP matching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Disadvantages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Need to know the IP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Easily evadable!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High collateral damage: IP != Web host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Noticeable if high profile site is hosted on the same system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60% of Web servers are hosted with 10,000 or more other Web servers (</a:t>
            </a:r>
            <a:r>
              <a:rPr lang="en-US" dirty="0" err="1" smtClean="0"/>
              <a:t>Shue</a:t>
            </a:r>
            <a:r>
              <a:rPr lang="en-US" dirty="0" smtClean="0"/>
              <a:t> et al. 2007)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Location of the censor can be determined from within the censored network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Just need to </a:t>
            </a:r>
            <a:r>
              <a:rPr lang="en-US" b="1" dirty="0" err="1" smtClean="0"/>
              <a:t>traceroute</a:t>
            </a:r>
            <a:r>
              <a:rPr lang="en-US" b="1" dirty="0" smtClean="0"/>
              <a:t> </a:t>
            </a:r>
            <a:r>
              <a:rPr lang="en-US" dirty="0" smtClean="0"/>
              <a:t>to the blocked IP (use TCP port 80 SYNs in case ACL is selective).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determine location from censored host as well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Assuming ICMP Time Expired messages are blocked.</a:t>
            </a:r>
          </a:p>
        </p:txBody>
      </p:sp>
    </p:spTree>
    <p:extLst>
      <p:ext uri="{BB962C8B-B14F-4D97-AF65-F5344CB8AC3E}">
        <p14:creationId xmlns:p14="http://schemas.microsoft.com/office/powerpoint/2010/main" val="11310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199" y="922414"/>
            <a:ext cx="8105787" cy="5013171"/>
          </a:xfrm>
        </p:spPr>
        <p:txBody>
          <a:bodyPr/>
          <a:lstStyle/>
          <a:p>
            <a:r>
              <a:rPr lang="en-US" dirty="0" smtClean="0"/>
              <a:t>Option 2: Use BGP to block IPs</a:t>
            </a:r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 smtClean="0">
                <a:latin typeface="+mj-lt"/>
              </a:rPr>
              <a:t>February 2008 : Pakistan Telecom hijacks YouTube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00750"/>
      </p:ext>
    </p:extLst>
  </p:cSld>
  <p:clrMapOvr>
    <a:masterClrMapping/>
  </p:clrMapOvr>
  <p:transition xmlns:p14="http://schemas.microsoft.com/office/powerpoint/2010/main" advTm="10302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184618"/>
      </p:ext>
    </p:extLst>
  </p:cSld>
  <p:clrMapOvr>
    <a:masterClrMapping/>
  </p:clrMapOvr>
  <p:transition xmlns:p14="http://schemas.microsoft.com/office/powerpoint/2010/main" advTm="1113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IP-BASED BLOCKING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 smtClean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YouTube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“The Internet”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Telnor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 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University</a:t>
              </a:r>
              <a:endParaRPr lang="en-US" sz="2200" b="1" dirty="0">
                <a:latin typeface="+mj-lt"/>
              </a:endParaRP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 smtClean="0">
                  <a:latin typeface="+mj-lt"/>
                </a:rPr>
                <a:t>Multinet</a:t>
              </a:r>
              <a:endParaRPr lang="en-US" sz="2200" b="1" dirty="0" smtClean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  <a:endParaRPr lang="en-US" sz="2200" b="1" dirty="0">
                <a:latin typeface="+mj-lt"/>
              </a:endParaRP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362200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I’m YouTube:</a:t>
            </a:r>
          </a:p>
          <a:p>
            <a:pPr algn="ctr">
              <a:defRPr/>
            </a:pPr>
            <a:r>
              <a:rPr lang="en-US" sz="1800" b="1" dirty="0" smtClean="0"/>
              <a:t>IP 208.65.153.0 / 22</a:t>
            </a:r>
            <a:endParaRPr lang="en-US" sz="1800" b="1" dirty="0"/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Pakistan</a:t>
              </a:r>
            </a:p>
            <a:p>
              <a:pPr algn="ctr">
                <a:defRPr/>
              </a:pPr>
              <a:r>
                <a:rPr lang="en-US" sz="2200" b="1" dirty="0" smtClean="0">
                  <a:latin typeface="+mj-lt"/>
                </a:rPr>
                <a:t>Telecom</a:t>
              </a:r>
              <a:endParaRPr lang="en-US" sz="2200" b="1" dirty="0"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200" y="2133600"/>
            <a:ext cx="2362200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 smtClean="0"/>
              <a:t>No, I’m YouTube!</a:t>
            </a:r>
          </a:p>
          <a:p>
            <a:pPr algn="ctr">
              <a:defRPr/>
            </a:pPr>
            <a:r>
              <a:rPr lang="en-US" sz="1800" b="1" dirty="0" smtClean="0"/>
              <a:t>IP 208.65.153.0 / 24</a:t>
            </a:r>
            <a:endParaRPr lang="en-US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563098"/>
      </p:ext>
    </p:extLst>
  </p:cSld>
  <p:clrMapOvr>
    <a:masterClrMapping/>
  </p:clrMapOvr>
  <p:transition xmlns:p14="http://schemas.microsoft.com/office/powerpoint/2010/main" advTm="3244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Why was the Pakistan incident so bad?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They announced a </a:t>
            </a:r>
            <a:r>
              <a:rPr lang="en-US" i="1" dirty="0" smtClean="0">
                <a:solidFill>
                  <a:srgbClr val="526DB0"/>
                </a:solidFill>
              </a:rPr>
              <a:t>more specific</a:t>
            </a:r>
            <a:r>
              <a:rPr lang="en-US" dirty="0" smtClean="0">
                <a:solidFill>
                  <a:srgbClr val="526DB0"/>
                </a:solidFill>
              </a:rPr>
              <a:t> </a:t>
            </a:r>
            <a:r>
              <a:rPr lang="en-US" dirty="0" smtClean="0"/>
              <a:t>prefix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routing is based on longest prefix match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is no global route authentication in place!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ISPs </a:t>
            </a:r>
            <a:r>
              <a:rPr lang="en-US" b="1" i="1" dirty="0" smtClean="0">
                <a:solidFill>
                  <a:srgbClr val="526DB0"/>
                </a:solidFill>
              </a:rPr>
              <a:t>should</a:t>
            </a:r>
            <a:r>
              <a:rPr lang="en-US" b="1" dirty="0" smtClean="0">
                <a:solidFill>
                  <a:srgbClr val="526DB0"/>
                </a:solidFill>
              </a:rPr>
              <a:t> </a:t>
            </a:r>
            <a:r>
              <a:rPr lang="en-US" dirty="0" smtClean="0"/>
              <a:t>filter announcements from their customers that are clearly wrong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(As an ISP you should know what IP address space is in use by your customers)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reality this is harder than it seems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0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</a:t>
            </a:r>
            <a:r>
              <a:rPr lang="en-US" dirty="0" smtClean="0"/>
              <a:t>-based blocking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2: BGP route poisoning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Instead of configuring router ACLs, just advertise a bogus route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Causes routers close to the censor to route traffic to the censor, which just drops the traffic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to detect this type of censorship?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BGP looking glass servers in the impacted region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Sometimes global monitors as well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Challenges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cause </a:t>
            </a:r>
            <a:r>
              <a:rPr lang="en-US" b="1" dirty="0" smtClean="0">
                <a:solidFill>
                  <a:schemeClr val="accent3"/>
                </a:solidFill>
              </a:rPr>
              <a:t>international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collateral damage!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Will block all content on a given prefix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Could announce a /32 to get a single address but most ISPs will not propagate beyond a 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Known users of </a:t>
            </a:r>
            <a:r>
              <a:rPr lang="en-US" sz="2800" dirty="0" err="1" smtClean="0"/>
              <a:t>ip</a:t>
            </a:r>
            <a:r>
              <a:rPr lang="en-US" sz="2800" dirty="0" smtClean="0"/>
              <a:t>-based blocking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Pakistan using IP-based blocking for YouTube address ranges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interfere with other Google services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China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reports of IP blocking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URLs redirected to small set of IP-addresses, possibly this is the set used for ACLs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Uses IP blocking of the Pirate Bay’s IP address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Australia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blocking for Melbourne Free University IPs (precise motivation unclear…)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hlinkClick r:id="rId2"/>
              </a:rPr>
              <a:t>https://www.eff.org/deeplinks/2013/04/australian-networks-censor-community-education-</a:t>
            </a:r>
            <a:r>
              <a:rPr lang="en-US" dirty="0" smtClean="0">
                <a:hlinkClick r:id="rId2"/>
              </a:rPr>
              <a:t>site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general, too much collateral damage of IP-based blocking.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2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censorship?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1" dirty="0"/>
              <a:t>Censorship, the </a:t>
            </a:r>
            <a:r>
              <a:rPr lang="en-US" i="1" dirty="0">
                <a:solidFill>
                  <a:schemeClr val="tx2"/>
                </a:solidFill>
              </a:rPr>
              <a:t>suppression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i="1" dirty="0"/>
              <a:t>of words, images, or ideas that are "offensive," happens </a:t>
            </a:r>
            <a:endParaRPr lang="en-US" b="0" i="1" dirty="0" smtClean="0"/>
          </a:p>
          <a:p>
            <a:pPr marL="0" indent="0" algn="ctr">
              <a:buNone/>
            </a:pPr>
            <a:r>
              <a:rPr lang="en-US" b="0" i="1" dirty="0" smtClean="0"/>
              <a:t>whenever </a:t>
            </a:r>
            <a:r>
              <a:rPr lang="en-US" b="0" i="1" dirty="0"/>
              <a:t>some people succeed </a:t>
            </a:r>
            <a:r>
              <a:rPr lang="en-US" b="0" i="1" dirty="0" smtClean="0">
                <a:solidFill>
                  <a:srgbClr val="D1282E"/>
                </a:solidFill>
              </a:rPr>
              <a:t>in</a:t>
            </a:r>
            <a:r>
              <a:rPr lang="en-US" i="1" dirty="0" smtClean="0">
                <a:solidFill>
                  <a:srgbClr val="D1282E"/>
                </a:solidFill>
              </a:rPr>
              <a:t> imposing their personal political or moral values on others</a:t>
            </a:r>
            <a:r>
              <a:rPr lang="en-US" i="1" dirty="0" smtClean="0"/>
              <a:t>.</a:t>
            </a:r>
            <a:r>
              <a:rPr lang="en-US" b="0" i="1" dirty="0" smtClean="0"/>
              <a:t> </a:t>
            </a:r>
          </a:p>
          <a:p>
            <a:pPr marL="0" indent="0" algn="ctr">
              <a:buNone/>
            </a:pPr>
            <a:r>
              <a:rPr lang="en-US" b="0" i="1" dirty="0" smtClean="0"/>
              <a:t>Censorship </a:t>
            </a:r>
            <a:r>
              <a:rPr lang="en-US" b="0" i="1" dirty="0"/>
              <a:t>can be carried out by the government as well as private pressure groups. </a:t>
            </a:r>
            <a:r>
              <a:rPr lang="en-US" i="1" dirty="0">
                <a:solidFill>
                  <a:srgbClr val="D1282E"/>
                </a:solidFill>
              </a:rPr>
              <a:t>Censorship by the government is unconstitutional</a:t>
            </a:r>
            <a:r>
              <a:rPr lang="en-US" dirty="0" smtClean="0"/>
              <a:t>. </a:t>
            </a:r>
          </a:p>
          <a:p>
            <a:pPr marL="0" indent="0" algn="ctr">
              <a:buNone/>
            </a:pPr>
            <a:r>
              <a:rPr lang="en-US" b="0" dirty="0" smtClean="0"/>
              <a:t>– </a:t>
            </a:r>
            <a:r>
              <a:rPr lang="en-US" dirty="0" smtClean="0"/>
              <a:t>The American Civil Liberties Union</a:t>
            </a:r>
          </a:p>
        </p:txBody>
      </p:sp>
    </p:spTree>
    <p:extLst>
      <p:ext uri="{BB962C8B-B14F-4D97-AF65-F5344CB8AC3E}">
        <p14:creationId xmlns:p14="http://schemas.microsoft.com/office/powerpoint/2010/main" val="272728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1928738"/>
            <a:ext cx="3791938" cy="126036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Tcp</a:t>
            </a:r>
            <a:r>
              <a:rPr lang="en-US" sz="2800" dirty="0" smtClean="0"/>
              <a:t>: Transmission control protocol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4677"/>
            <a:ext cx="8105787" cy="501317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TCP is used for reliable, in-order communication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 established using a “three-way handshake”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data is </a:t>
            </a:r>
            <a:r>
              <a:rPr lang="en-US" dirty="0" err="1" smtClean="0"/>
              <a:t>ACKnowledged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If no ACK is received packets will be resent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 </a:t>
            </a:r>
            <a:r>
              <a:rPr lang="en-US" i="1" dirty="0" smtClean="0"/>
              <a:t>normally</a:t>
            </a:r>
            <a:r>
              <a:rPr lang="en-US" dirty="0" smtClean="0"/>
              <a:t> closed with a FIN (finish)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Indicates that </a:t>
            </a:r>
            <a:r>
              <a:rPr lang="en-US" b="1" dirty="0" smtClean="0"/>
              <a:t>this side </a:t>
            </a:r>
            <a:r>
              <a:rPr lang="en-US" dirty="0" smtClean="0"/>
              <a:t>has no more information to send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Connections can also be closed with a RST (reset)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Indicates a problem: </a:t>
            </a:r>
            <a:r>
              <a:rPr lang="en-US" b="1" dirty="0" smtClean="0"/>
              <a:t>both sides </a:t>
            </a:r>
            <a:r>
              <a:rPr lang="en-US" dirty="0" smtClean="0"/>
              <a:t>should stop communicating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software makes liberal use of RSTs.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09" y="655381"/>
            <a:ext cx="9144000" cy="244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8185" y="1743091"/>
            <a:ext cx="39888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4127" y="2067731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8708" y="2067730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25618" y="2132966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5323" y="2120514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1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inject </a:t>
            </a:r>
            <a:r>
              <a:rPr lang="en-US" dirty="0" err="1" smtClean="0"/>
              <a:t>tcp</a:t>
            </a:r>
            <a:r>
              <a:rPr lang="en-US" dirty="0" smtClean="0"/>
              <a:t> reset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TCP Reset (RST) tells the other side of the connection: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There will be </a:t>
            </a:r>
            <a:r>
              <a:rPr lang="en-US" b="1" dirty="0" smtClean="0"/>
              <a:t>no more data from this source</a:t>
            </a:r>
            <a:r>
              <a:rPr lang="en-US" dirty="0" smtClean="0"/>
              <a:t> on this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source will not accept any more data, </a:t>
            </a:r>
            <a:r>
              <a:rPr lang="en-US" b="1" dirty="0" smtClean="0"/>
              <a:t>so no more data should be 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Once a side has decided to abort the connection, the only subsequent packets sent on this connection may be RSTs in response to data.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Once a side accepts a RST it will treat the connection as aborted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 but RSTs are quite common</a:t>
            </a:r>
            <a:r>
              <a:rPr lang="en-US" dirty="0" smtClean="0">
                <a:solidFill>
                  <a:srgbClr val="DC5924"/>
                </a:solidFill>
              </a:rPr>
              <a:t>, 10-15% of ALL flows </a:t>
            </a:r>
            <a:r>
              <a:rPr lang="en-US" dirty="0" smtClean="0"/>
              <a:t>are terminated by a RST rather than a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HTTP, it can be over 20%: Web servers/browsers often time out with RST instead of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Thus we cannot treat RSTs as “adversarial”</a:t>
            </a:r>
          </a:p>
        </p:txBody>
      </p:sp>
    </p:spTree>
    <p:extLst>
      <p:ext uri="{BB962C8B-B14F-4D97-AF65-F5344CB8AC3E}">
        <p14:creationId xmlns:p14="http://schemas.microsoft.com/office/powerpoint/2010/main" val="19002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Last time we discussed IP blocking via ACLs which is an example of </a:t>
            </a:r>
            <a:r>
              <a:rPr lang="en-US" dirty="0" smtClean="0">
                <a:solidFill>
                  <a:srgbClr val="DC5924"/>
                </a:solidFill>
              </a:rPr>
              <a:t>an </a:t>
            </a:r>
            <a:r>
              <a:rPr lang="en-US" i="1" dirty="0" smtClean="0">
                <a:solidFill>
                  <a:srgbClr val="DC5924"/>
                </a:solidFill>
              </a:rPr>
              <a:t>in-path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censor.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 can also operate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i="1" dirty="0" smtClean="0">
                <a:solidFill>
                  <a:srgbClr val="DC5924"/>
                </a:solidFill>
              </a:rPr>
              <a:t>on-path</a:t>
            </a:r>
            <a:r>
              <a:rPr lang="en-US" dirty="0">
                <a:solidFill>
                  <a:srgbClr val="DC5924"/>
                </a:solidFill>
              </a:rPr>
              <a:t>: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a wiretap, (intrusion detection system (IDS), deep packet inspection (DPI)) + attached network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can see </a:t>
            </a:r>
            <a:r>
              <a:rPr lang="en-US" b="1" dirty="0" smtClean="0"/>
              <a:t>all </a:t>
            </a:r>
            <a:r>
              <a:rPr lang="en-US" dirty="0" smtClean="0"/>
              <a:t>the packets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can </a:t>
            </a:r>
            <a:r>
              <a:rPr lang="en-US" b="1" dirty="0" smtClean="0"/>
              <a:t>add </a:t>
            </a:r>
            <a:r>
              <a:rPr lang="en-US" dirty="0" smtClean="0"/>
              <a:t>their own packets through </a:t>
            </a:r>
            <a:r>
              <a:rPr lang="en-US" b="1" dirty="0" smtClean="0"/>
              <a:t>packet injection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</a:t>
            </a:r>
            <a:r>
              <a:rPr lang="en-US" b="1" dirty="0" smtClean="0"/>
              <a:t>cannot </a:t>
            </a:r>
            <a:r>
              <a:rPr lang="en-US" dirty="0" smtClean="0"/>
              <a:t>remove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censor: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requests (by injecting bogus replies)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Web requests to given hosts (including HTTPS)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Web requests over HTTP for forbidden content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Latter two possible via injecting </a:t>
            </a:r>
            <a:r>
              <a:rPr lang="en-US" b="1" dirty="0" smtClean="0"/>
              <a:t>TCP RST packets!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on-path censors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816" r="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19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on-path censors?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In-path device must process the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If they fail, they fail closed (connection gone!)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On-path devices are safer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Tapping a link is “safe” (in network operator terms)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Easy to parallelize (just mirror traffic to more filters)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Less disruptive to install and use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Limitations: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Can’t censor single replies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Censorship is </a:t>
            </a:r>
            <a:r>
              <a:rPr lang="en-US" b="1" dirty="0" smtClean="0">
                <a:solidFill>
                  <a:srgbClr val="DC5924"/>
                </a:solidFill>
              </a:rPr>
              <a:t>always detectable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Censor cannot perfectly mimic the other endpoint.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5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path censor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317" b="-43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on-path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only is the act of censorship detectable, the </a:t>
            </a:r>
            <a:r>
              <a:rPr lang="en-US" i="1" dirty="0" smtClean="0">
                <a:solidFill>
                  <a:schemeClr val="accent5"/>
                </a:solidFill>
              </a:rPr>
              <a:t>mechanism</a:t>
            </a:r>
            <a:r>
              <a:rPr lang="en-US" dirty="0" smtClean="0"/>
              <a:t>, is detectable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censor creates new packets but can’t remove existing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the injected packets can be identified, fingerprinting is also possible.</a:t>
            </a:r>
          </a:p>
          <a:p>
            <a:r>
              <a:rPr lang="en-US" dirty="0" smtClean="0"/>
              <a:t>Using packets which trigger censorship but with a short TTL can </a:t>
            </a:r>
            <a:r>
              <a:rPr lang="en-US" i="1" dirty="0" smtClean="0">
                <a:solidFill>
                  <a:srgbClr val="DC5924"/>
                </a:solidFill>
              </a:rPr>
              <a:t>localize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the censor in the network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Leads to tricky cross-layer network measurements (easier with DNS)</a:t>
            </a:r>
          </a:p>
          <a:p>
            <a:r>
              <a:rPr lang="en-US" dirty="0" smtClean="0"/>
              <a:t>Detection limitation:</a:t>
            </a:r>
            <a:r>
              <a:rPr lang="en-US" dirty="0"/>
              <a:t> </a:t>
            </a:r>
            <a:r>
              <a:rPr lang="en-US" dirty="0" smtClean="0"/>
              <a:t>Can only detect an on-path censor when it is active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censor which doesn’t create an effect on measured traffic is not detectable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E.g., DPI used for surveillance</a:t>
            </a:r>
          </a:p>
        </p:txBody>
      </p:sp>
    </p:spTree>
    <p:extLst>
      <p:ext uri="{BB962C8B-B14F-4D97-AF65-F5344CB8AC3E}">
        <p14:creationId xmlns:p14="http://schemas.microsoft.com/office/powerpoint/2010/main" val="191136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TCP packets are tracked by sequence numbers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next packet’s sequence number should be the previous packet’s sequence number plus the packet length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is a sender is still sending data when the RST is injected?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receiver will see both a reset and a subsequent data packet, where the packet’s sequence number + length &gt; the reset packet’s sequence number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2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75" y="5227572"/>
            <a:ext cx="1125850" cy="168605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19812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19623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after RST? Doesn’t make sense!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Such a packet arrangement is out of specification</a:t>
            </a:r>
          </a:p>
          <a:p>
            <a:pPr algn="ctr"/>
            <a:r>
              <a:rPr lang="en-US" sz="2400" dirty="0"/>
              <a:t>No TCP stack should generate such a sequence! It would imply that the stack decided to abort the connection yet keep sending anyway</a:t>
            </a:r>
          </a:p>
        </p:txBody>
      </p:sp>
    </p:spTree>
    <p:extLst>
      <p:ext uri="{BB962C8B-B14F-4D97-AF65-F5344CB8AC3E}">
        <p14:creationId xmlns:p14="http://schemas.microsoft.com/office/powerpoint/2010/main" val="9219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censorship?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Censorship in general is a non-technical problem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Think banned books, suppression of news media etc.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the </a:t>
            </a:r>
            <a:r>
              <a:rPr lang="en-US" b="1" dirty="0" smtClean="0">
                <a:solidFill>
                  <a:srgbClr val="D1282E"/>
                </a:solidFill>
              </a:rPr>
              <a:t>United States</a:t>
            </a:r>
            <a:r>
              <a:rPr lang="en-US" dirty="0" smtClean="0">
                <a:solidFill>
                  <a:srgbClr val="D1282E"/>
                </a:solidFill>
              </a:rPr>
              <a:t> </a:t>
            </a:r>
            <a:r>
              <a:rPr lang="en-US" dirty="0" smtClean="0"/>
              <a:t>censorship is unconstitutional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Other countries?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Are we forcing Western values on other countries?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United Nations </a:t>
            </a:r>
            <a:r>
              <a:rPr lang="en-US" b="1" dirty="0" smtClean="0"/>
              <a:t>Universal Declaration of Human Rights </a:t>
            </a:r>
            <a:r>
              <a:rPr lang="en-US" dirty="0" smtClean="0"/>
              <a:t>provides some guidance of what speech should be protected globally</a:t>
            </a:r>
          </a:p>
          <a:p>
            <a:pPr marL="1485900" lvl="2" indent="-342900">
              <a:buFont typeface="Arial"/>
              <a:buChar char="•"/>
            </a:pPr>
            <a:r>
              <a:rPr lang="en-US" b="1" dirty="0" smtClean="0"/>
              <a:t>E.g., political, minority religions, LGBT, etc.</a:t>
            </a:r>
          </a:p>
          <a:p>
            <a:pPr marL="1485900" lvl="2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DBD58D8A-8AF0-7C42-B618-2F4E328896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2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if the reset injector is just slow?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It takes time to determine that a flow should be blocked…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in the mean time traffic is flying by!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Result is a reset after data race condition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 packet appears after the data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Reset’s sequence number is less than the data packet’s sequence number plus its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75" y="5227572"/>
            <a:ext cx="1125850" cy="168605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28829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28640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RST after data? Huh?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This is also out of specification</a:t>
            </a:r>
          </a:p>
          <a:p>
            <a:pPr algn="ctr"/>
            <a:r>
              <a:rPr lang="en-US" sz="2400" dirty="0" smtClean="0"/>
              <a:t>Why would a TCP stack do a retroactive abort?</a:t>
            </a:r>
          </a:p>
          <a:p>
            <a:pPr algn="ctr"/>
            <a:r>
              <a:rPr lang="en-US" sz="2400" dirty="0" smtClean="0"/>
              <a:t>Worse, such resets </a:t>
            </a:r>
            <a:r>
              <a:rPr lang="en-US" sz="2400" b="1" u="sng" dirty="0" smtClean="0"/>
              <a:t>should be ignored </a:t>
            </a:r>
            <a:r>
              <a:rPr lang="en-US" sz="2400" dirty="0" smtClean="0"/>
              <a:t>by the receiver:</a:t>
            </a:r>
          </a:p>
          <a:p>
            <a:pPr algn="ctr"/>
            <a:r>
              <a:rPr lang="en-US" sz="2400" dirty="0" smtClean="0"/>
              <a:t>The received reset is “out-of-window”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27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Building a reliable RST injector enables detection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Thus a reliable packet injector must anticipate the reset after data condition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Instead of sending one reset it needs to send multiple resets with increasing sequence number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is detectable as a “reset sequence change condition”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 end host should never generate such resets as the host can always generate an in-sequence reset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 unreliable injector can only be detected when a race condition occurs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DC5924"/>
                </a:solidFill>
              </a:rPr>
              <a:t>reliable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injector </a:t>
            </a:r>
            <a:r>
              <a:rPr lang="en-US" i="1" dirty="0" smtClean="0">
                <a:solidFill>
                  <a:srgbClr val="DC5924"/>
                </a:solidFill>
              </a:rPr>
              <a:t>always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can be detected.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9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Fingerprinting </a:t>
            </a:r>
            <a:r>
              <a:rPr lang="en-US" dirty="0" err="1" smtClean="0"/>
              <a:t>rst</a:t>
            </a:r>
            <a:r>
              <a:rPr lang="en-US" dirty="0" smtClean="0"/>
              <a:t> injectors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920" r="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47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just ignore these RSTs?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As of 2006, yes </a:t>
            </a:r>
            <a:r>
              <a:rPr lang="en-US" i="1" dirty="0" smtClean="0">
                <a:solidFill>
                  <a:srgbClr val="DC5924"/>
                </a:solidFill>
              </a:rPr>
              <a:t>but </a:t>
            </a:r>
            <a:r>
              <a:rPr lang="en-US" dirty="0" smtClean="0">
                <a:solidFill>
                  <a:srgbClr val="DC5924"/>
                </a:solidFill>
              </a:rPr>
              <a:t>both end</a:t>
            </a:r>
            <a:r>
              <a:rPr lang="en-US" dirty="0" smtClean="0"/>
              <a:t>s of the connection need to ignore the RSTs.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Client cannot do it unilaterally.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Injectors will just send RSTs to the server and the client</a:t>
            </a:r>
          </a:p>
        </p:txBody>
      </p:sp>
    </p:spTree>
    <p:extLst>
      <p:ext uri="{BB962C8B-B14F-4D97-AF65-F5344CB8AC3E}">
        <p14:creationId xmlns:p14="http://schemas.microsoft.com/office/powerpoint/2010/main" val="176028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 … RSTs are a mechanism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don’t tell us anything about what </a:t>
            </a:r>
            <a:r>
              <a:rPr lang="en-US" i="1" dirty="0" smtClean="0"/>
              <a:t>triggers </a:t>
            </a:r>
            <a:r>
              <a:rPr lang="en-US" dirty="0" smtClean="0"/>
              <a:t>the mechanism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Some clues ..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When the RST is sent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Before the HTTP GET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After the HTTP GET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Still not definitive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 purpose build experiments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Run tests towards your own 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Put blocked keyword in host name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in HTML body content</a:t>
            </a:r>
          </a:p>
        </p:txBody>
      </p:sp>
    </p:spTree>
    <p:extLst>
      <p:ext uri="{BB962C8B-B14F-4D97-AF65-F5344CB8AC3E}">
        <p14:creationId xmlns:p14="http://schemas.microsoft.com/office/powerpoint/2010/main" val="193385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6899" y="3086101"/>
            <a:ext cx="3791938" cy="88900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 (</a:t>
            </a:r>
            <a:r>
              <a:rPr lang="en-US" dirty="0" err="1" smtClean="0"/>
              <a:t>dns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68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can we block DNS?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 few things to keep in mind 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cryptographic integrity of DNS messages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DNSSEC proposed but not widely implemented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Caching of replies means leakage of bad DNS data can persist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dns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1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072051" y="4732375"/>
            <a:ext cx="4144103" cy="954821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network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entity that desires that some </a:t>
            </a:r>
            <a:r>
              <a:rPr lang="en-US" sz="2400" i="1" dirty="0" smtClean="0">
                <a:solidFill>
                  <a:schemeClr val="accent5"/>
                </a:solidFill>
              </a:rPr>
              <a:t>identifiable </a:t>
            </a:r>
            <a:r>
              <a:rPr lang="en-US" sz="2400" dirty="0" smtClean="0"/>
              <a:t>communication is </a:t>
            </a:r>
            <a:r>
              <a:rPr lang="en-US" sz="2400" i="1" dirty="0" smtClean="0">
                <a:solidFill>
                  <a:srgbClr val="DC5924"/>
                </a:solidFill>
              </a:rPr>
              <a:t>blocked</a:t>
            </a:r>
            <a:r>
              <a:rPr lang="en-US" sz="2400" i="1" dirty="0" smtClean="0"/>
              <a:t> </a:t>
            </a:r>
            <a:r>
              <a:rPr lang="en-US" sz="2400" dirty="0" smtClean="0"/>
              <a:t>from being transmitted over the network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chemeClr val="tx2"/>
                </a:solidFill>
              </a:rPr>
              <a:t>Without</a:t>
            </a:r>
            <a:r>
              <a:rPr lang="en-US" sz="2400" dirty="0" smtClean="0"/>
              <a:t> the authority to compel the content provider to remove the content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D1282E"/>
                </a:solidFill>
              </a:rPr>
              <a:t>Without</a:t>
            </a:r>
            <a:r>
              <a:rPr lang="en-US" sz="2400" i="1" dirty="0" smtClean="0"/>
              <a:t> </a:t>
            </a:r>
            <a:r>
              <a:rPr lang="en-US" sz="2400" dirty="0" smtClean="0"/>
              <a:t>the authority to compel the client to install software of the censor’s choosing</a:t>
            </a:r>
          </a:p>
          <a:p>
            <a:r>
              <a:rPr lang="en-US" sz="2400" dirty="0" smtClean="0"/>
              <a:t>Requires that the censor act on </a:t>
            </a:r>
            <a:r>
              <a:rPr lang="en-US" sz="2400" i="1" dirty="0" smtClean="0">
                <a:solidFill>
                  <a:srgbClr val="DC5924"/>
                </a:solidFill>
              </a:rPr>
              <a:t>network traffic</a:t>
            </a:r>
          </a:p>
          <a:p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45" y="4455669"/>
            <a:ext cx="1125850" cy="1686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2245" y="6334780"/>
            <a:ext cx="671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Watch, Learn, Drive</a:t>
            </a:r>
          </a:p>
          <a:p>
            <a:r>
              <a:rPr lang="en-US" sz="1400" dirty="0"/>
              <a:t>http://watch-learn-</a:t>
            </a:r>
            <a:r>
              <a:rPr lang="en-US" sz="1400" dirty="0" err="1"/>
              <a:t>drive.com</a:t>
            </a:r>
            <a:r>
              <a:rPr lang="en-US" sz="1400" dirty="0"/>
              <a:t>/</a:t>
            </a:r>
            <a:r>
              <a:rPr lang="en-US" sz="1400" dirty="0" err="1"/>
              <a:t>Learners_Online</a:t>
            </a:r>
            <a:r>
              <a:rPr lang="en-US" sz="1400" dirty="0"/>
              <a:t>/</a:t>
            </a:r>
            <a:r>
              <a:rPr lang="en-US" sz="1400" dirty="0" err="1"/>
              <a:t>New_places</a:t>
            </a:r>
            <a:r>
              <a:rPr lang="en-US" sz="1400" dirty="0"/>
              <a:t>/</a:t>
            </a:r>
            <a:r>
              <a:rPr lang="en-US" sz="1400" dirty="0" err="1"/>
              <a:t>Traffic_lights</a:t>
            </a:r>
            <a:r>
              <a:rPr lang="en-US" sz="1400" dirty="0"/>
              <a:t>/TL_5.html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4732" y="4724232"/>
            <a:ext cx="1131369" cy="1230182"/>
            <a:chOff x="41275" y="3941763"/>
            <a:chExt cx="1536216" cy="1833562"/>
          </a:xfrm>
        </p:grpSpPr>
        <p:pic>
          <p:nvPicPr>
            <p:cNvPr id="8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1" descr="http://aajane.org/wp-content/uploads/2011/02/cn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98" y="3352147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3" y="5332177"/>
            <a:ext cx="1676400" cy="11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onlinecomputerhelpdesk.com/wp-content/uploads/2011/09/Twitter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6976"/>
            <a:ext cx="988847" cy="9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6" y="4589418"/>
            <a:ext cx="2152440" cy="8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9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dns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28" r="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166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DNS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Option A: get ISP resolver on board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(Previous slide)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Option B: On-path packet injection similar to TCP Resets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mostly countered with DNS-hold-open: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Don’t take the first answer but instead wait for up to a second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Generally reliable when using an out of country recursive resolve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E.g., 8.8.8.8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 be </a:t>
            </a:r>
            <a:r>
              <a:rPr lang="en-US" b="1" dirty="0" smtClean="0"/>
              <a:t>completely</a:t>
            </a:r>
            <a:r>
              <a:rPr lang="en-US" dirty="0" smtClean="0"/>
              <a:t> countered by DNS-hold-open + DNSSEC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Accept the first DNS reply </a:t>
            </a:r>
            <a:r>
              <a:rPr lang="en-US" b="1" dirty="0" smtClean="0"/>
              <a:t>which validates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Hold-on in 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632" b="-1763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5334000"/>
            <a:ext cx="7269747" cy="1096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feasibility: RTT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7" b="2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3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feasibility: </a:t>
            </a:r>
            <a:r>
              <a:rPr lang="en-US" dirty="0" err="1" smtClean="0"/>
              <a:t>ttl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17" b="1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5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Hold-on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767" r="-107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22421" y="6243053"/>
            <a:ext cx="689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Lesson: You don’t have to wait that long to get the legitimate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868154"/>
            <a:ext cx="3791938" cy="88900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101: HTTP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HTTP (Hyper Text Transfer Protocol) is what most people think of when they talk about “the web”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Client-server request/response protocol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Client requests “I want file X from host Y that is on this server”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Server replies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Content can be </a:t>
            </a:r>
            <a:r>
              <a:rPr lang="en-US" sz="3200" i="1" dirty="0"/>
              <a:t>any</a:t>
            </a:r>
            <a:r>
              <a:rPr lang="en-US" sz="3200" b="0" dirty="0"/>
              <a:t> </a:t>
            </a:r>
            <a:r>
              <a:rPr lang="en-US" sz="3200" b="0" dirty="0" err="1"/>
              <a:t>filetype</a:t>
            </a:r>
            <a:endParaRPr lang="en-US" sz="3200" b="0" dirty="0"/>
          </a:p>
          <a:p>
            <a:pPr marL="457200" indent="-457200">
              <a:buFont typeface="Arial"/>
              <a:buChar char="•"/>
            </a:pPr>
            <a:r>
              <a:rPr lang="en-US" sz="3200" b="0" dirty="0"/>
              <a:t>E.g. “</a:t>
            </a:r>
            <a:r>
              <a:rPr lang="en-US" sz="3200" b="0" dirty="0" err="1"/>
              <a:t>HyperText</a:t>
            </a:r>
            <a:r>
              <a:rPr lang="en-US" sz="3200" b="0" dirty="0"/>
              <a:t> Markup Language” (HTML) pages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0" dirty="0"/>
              <a:t>Embedded programs (JavaScript, Flash, </a:t>
            </a:r>
            <a:r>
              <a:rPr lang="en-US" sz="3200" b="0" dirty="0" err="1"/>
              <a:t>etc</a:t>
            </a:r>
            <a:r>
              <a:rPr lang="en-US" sz="3200" b="0" dirty="0"/>
              <a:t>) which run on the browser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No</a:t>
            </a:r>
            <a:r>
              <a:rPr lang="en-US" sz="3200" b="0" dirty="0"/>
              <a:t> cryptographic integrity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6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ADDS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The TLS (Transport Layer Security) protocol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Sits “between” TCP and HTTP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Uses cryptographic certificates to authenticate the 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One of ~300 entities vouch for (or vouch for someone who vouches for) the server</a:t>
            </a:r>
          </a:p>
          <a:p>
            <a:pPr lvl="2"/>
            <a:r>
              <a:rPr lang="en-US" dirty="0"/>
              <a:t>Who do you trust?  CNNIC?  US DOD?  Your browser trusts them...</a:t>
            </a:r>
          </a:p>
          <a:p>
            <a:pPr lvl="2"/>
            <a:r>
              <a:rPr lang="en-US" dirty="0"/>
              <a:t>These days, however, fake certs get noticed: Certificate pinning in Google Chrome, certificate observatories and notaries, etc...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Without a fake certificate, the data is cryptographically protected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But </a:t>
            </a:r>
            <a:r>
              <a:rPr lang="en-US" i="1" dirty="0"/>
              <a:t>does not</a:t>
            </a:r>
            <a:r>
              <a:rPr lang="en-US" b="0" dirty="0"/>
              <a:t> protect the TCP control messages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And </a:t>
            </a:r>
            <a:r>
              <a:rPr lang="en-US" i="1" dirty="0"/>
              <a:t>does not</a:t>
            </a:r>
            <a:r>
              <a:rPr lang="en-US" b="0" dirty="0"/>
              <a:t> protect against traffic analysis: Certificate effectively asserts what is the hostname! Also watching dataflow can often infer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0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… SO WHERE ARE WE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We’ve so far talked about a bunch of different blocking techniques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Packet filtering/BGP manipulation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Injecting RSTs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Injecting DNS replies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Those can all be used to block HTTP (and other types of content)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Our focus now: </a:t>
            </a:r>
            <a:r>
              <a:rPr lang="en-US" dirty="0" smtClean="0"/>
              <a:t>proxies and blocking mechanisms that act specifically on HTTP traffic.</a:t>
            </a:r>
          </a:p>
        </p:txBody>
      </p:sp>
    </p:spTree>
    <p:extLst>
      <p:ext uri="{BB962C8B-B14F-4D97-AF65-F5344CB8AC3E}">
        <p14:creationId xmlns:p14="http://schemas.microsoft.com/office/powerpoint/2010/main" val="26820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and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Identification: The piece of information that allows the censor to identify content to be blocked is referred to as the </a:t>
            </a:r>
            <a:r>
              <a:rPr lang="en-US" sz="2800" i="1" dirty="0" smtClean="0">
                <a:solidFill>
                  <a:srgbClr val="D1282E"/>
                </a:solidFill>
              </a:rPr>
              <a:t>censorship trigger</a:t>
            </a:r>
            <a:endParaRPr lang="en-US" sz="2800" dirty="0" smtClean="0">
              <a:solidFill>
                <a:srgbClr val="D1282E"/>
              </a:solidFill>
            </a:endParaRPr>
          </a:p>
          <a:p>
            <a:pPr marL="663575" lvl="1" indent="-342900">
              <a:buFont typeface="Arial"/>
              <a:buChar char="•"/>
            </a:pPr>
            <a:r>
              <a:rPr lang="en-US" sz="2500" dirty="0" smtClean="0"/>
              <a:t>Example: IP address, hostname, URL, keywords etc.</a:t>
            </a:r>
          </a:p>
          <a:p>
            <a:r>
              <a:rPr lang="en-US" sz="2800" dirty="0" smtClean="0">
                <a:solidFill>
                  <a:srgbClr val="D1282E"/>
                </a:solidFill>
              </a:rPr>
              <a:t>Blocking: </a:t>
            </a:r>
            <a:r>
              <a:rPr lang="en-US" sz="2800" dirty="0" smtClean="0"/>
              <a:t>The technical means used to restrict access to the content</a:t>
            </a:r>
          </a:p>
          <a:p>
            <a:pPr marL="663575" lvl="1" indent="-342900">
              <a:buFont typeface="Arial"/>
              <a:buChar char="•"/>
            </a:pPr>
            <a:r>
              <a:rPr lang="en-US" sz="2500" dirty="0" smtClean="0"/>
              <a:t>Example: dropping packets, forging TCP RST packets or DNS responses</a:t>
            </a:r>
          </a:p>
          <a:p>
            <a:r>
              <a:rPr lang="en-US" sz="2800" dirty="0" smtClean="0"/>
              <a:t>In the next few slides we will be exploring censorship as it exploits different triggers and blocking mechanisms at different layers of the Internet Protocol stack.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85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In-path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Rather than sitting as a wiretap, actually intercept all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Now the censor can </a:t>
            </a:r>
            <a:r>
              <a:rPr lang="en-US" i="1" dirty="0"/>
              <a:t>remove</a:t>
            </a:r>
            <a:r>
              <a:rPr lang="en-US" b="0" dirty="0"/>
              <a:t> undesired packets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Two possible mechanisms: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Flow Terminating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Flow Rewriting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Two possible targets: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Partial </a:t>
            </a:r>
            <a:r>
              <a:rPr lang="en-US" b="0" dirty="0" err="1"/>
              <a:t>Proxying</a:t>
            </a:r>
            <a:endParaRPr lang="en-US" b="0" dirty="0"/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Complete </a:t>
            </a:r>
            <a:r>
              <a:rPr lang="en-US" b="0" dirty="0" err="1"/>
              <a:t>Proxying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0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 proxies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07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>
            <a:off x="1778000" y="4005666"/>
            <a:ext cx="197435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696183" y="4005666"/>
            <a:ext cx="2103175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60980" y="4937646"/>
            <a:ext cx="76975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separate TCP connections.</a:t>
            </a:r>
          </a:p>
          <a:p>
            <a:r>
              <a:rPr lang="en-US" dirty="0" smtClean="0"/>
              <a:t>Buys the censor some time to process content. </a:t>
            </a:r>
          </a:p>
          <a:p>
            <a:r>
              <a:rPr lang="en-US" dirty="0" smtClean="0"/>
              <a:t>No worry about having to match state because the proxy is the end point (from client’s point of view)</a:t>
            </a:r>
          </a:p>
          <a:p>
            <a:endParaRPr lang="en-US" dirty="0"/>
          </a:p>
          <a:p>
            <a:r>
              <a:rPr lang="en-US" dirty="0" smtClean="0"/>
              <a:t>External Server might see client IP, might see Proxy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 proxies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22" r="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3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</a:t>
            </a:r>
            <a:endParaRPr lang="en-US" dirty="0"/>
          </a:p>
        </p:txBody>
      </p: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 flipV="1">
            <a:off x="1778000" y="4002380"/>
            <a:ext cx="2320889" cy="328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64944" y="4005666"/>
            <a:ext cx="2434414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6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</a:t>
            </a:r>
            <a:endParaRPr lang="en-US" dirty="0"/>
          </a:p>
        </p:txBody>
      </p: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>
            <a:off x="1778000" y="4005666"/>
            <a:ext cx="2309581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207306" y="4005666"/>
            <a:ext cx="259205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02856" y="1510631"/>
            <a:ext cx="1992021" cy="1534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Censored keyword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3153156" y="1510631"/>
            <a:ext cx="1992021" cy="15347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Page</a:t>
            </a:r>
            <a:endParaRPr lang="en-US" dirty="0"/>
          </a:p>
        </p:txBody>
      </p:sp>
      <p:sp>
        <p:nvSpPr>
          <p:cNvPr id="79" name="Smiley Face 78"/>
          <p:cNvSpPr/>
          <p:nvPr/>
        </p:nvSpPr>
        <p:spPr>
          <a:xfrm>
            <a:off x="668421" y="4547941"/>
            <a:ext cx="807013" cy="732585"/>
          </a:xfrm>
          <a:prstGeom prst="smileyFace">
            <a:avLst>
              <a:gd name="adj" fmla="val -46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67 -0.00394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67 -0.00394 " pathEditMode="relative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7" grpId="0" animBg="1"/>
      <p:bldP spid="87" grpId="1" animBg="1"/>
      <p:bldP spid="7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vs. complete </a:t>
            </a:r>
            <a:r>
              <a:rPr lang="en-US" dirty="0" err="1" smtClean="0"/>
              <a:t>proxying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72" r="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4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Detecting and using partial proxies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53" r="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71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Detecting complete terminating proxies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407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Fingerprinting filtering products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3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51868"/>
            <a:ext cx="4749028" cy="472589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Protocols on the Internet divided into logical layers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These layers work together to get traffic where it is going.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Headers of upper layers encapsulate lower layer protocols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network censor can disrupt any layer!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87727" y="1594810"/>
            <a:ext cx="2582048" cy="4249726"/>
            <a:chOff x="2473710" y="1733249"/>
            <a:chExt cx="2582048" cy="4249726"/>
          </a:xfrm>
        </p:grpSpPr>
        <p:sp>
          <p:nvSpPr>
            <p:cNvPr id="4" name="Rounded Rectangle 3"/>
            <p:cNvSpPr/>
            <p:nvPr/>
          </p:nvSpPr>
          <p:spPr>
            <a:xfrm>
              <a:off x="2473710" y="1733249"/>
              <a:ext cx="2582048" cy="424972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768628" y="1919839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 layer</a:t>
              </a:r>
            </a:p>
            <a:p>
              <a:pPr algn="ctr"/>
              <a:r>
                <a:rPr lang="en-US" sz="1400" dirty="0" smtClean="0"/>
                <a:t>(DNS, HTTP, HTTPS)</a:t>
              </a:r>
              <a:endParaRPr lang="en-US" sz="1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68628" y="2724224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Transport Layer</a:t>
              </a:r>
            </a:p>
            <a:p>
              <a:pPr algn="ctr"/>
              <a:r>
                <a:rPr lang="en-US" dirty="0" smtClean="0"/>
                <a:t>(TCP, UDP)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68628" y="3520667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 Layer</a:t>
              </a:r>
            </a:p>
            <a:p>
              <a:pPr algn="ctr"/>
              <a:r>
                <a:rPr lang="en-US" dirty="0" smtClean="0"/>
                <a:t>(IP, ICMP)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68628" y="4293034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Link Layer</a:t>
              </a:r>
            </a:p>
            <a:p>
              <a:pPr algn="ctr"/>
              <a:r>
                <a:rPr lang="en-US" sz="1600" dirty="0" smtClean="0"/>
                <a:t>(Ethernet, 802.11)</a:t>
              </a:r>
              <a:endParaRPr lang="en-US" sz="1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68628" y="5083457"/>
              <a:ext cx="2048309" cy="69219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Physical Layer</a:t>
              </a:r>
            </a:p>
            <a:p>
              <a:pPr algn="ctr"/>
              <a:r>
                <a:rPr lang="en-US" sz="1600" dirty="0" smtClean="0"/>
                <a:t>(satellite, fiber)</a:t>
              </a:r>
              <a:endParaRPr lang="en-US" sz="16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471361" y="229158"/>
            <a:ext cx="3351567" cy="1203334"/>
          </a:xfrm>
          <a:prstGeom prst="cloudCallout">
            <a:avLst>
              <a:gd name="adj1" fmla="val 952"/>
              <a:gd name="adj2" fmla="val 809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Bit Torrent, Web (Facebook, Twitter)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Trend: New economic models of attacks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Traditional spam: </a:t>
            </a:r>
            <a:r>
              <a:rPr lang="en-US" dirty="0" smtClean="0"/>
              <a:t>Financially-motivated adversaries targeting many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1828800"/>
            <a:ext cx="1460500" cy="146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1752600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2743200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2743200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828800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2743200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3568700" y="1981200"/>
            <a:ext cx="2209800" cy="42545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16300" y="2362200"/>
            <a:ext cx="2362200" cy="27305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49700" y="2743200"/>
            <a:ext cx="1828800" cy="76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78300" y="2895600"/>
            <a:ext cx="1676400" cy="3048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87900" y="1219200"/>
            <a:ext cx="65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4A9900"/>
                </a:solidFill>
              </a:rPr>
              <a:t>$</a:t>
            </a:r>
            <a:endParaRPr lang="en-US" sz="7200" dirty="0">
              <a:solidFill>
                <a:srgbClr val="4A99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334000" y="1905000"/>
            <a:ext cx="609600" cy="76200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9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Trend: New economic models of attacks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Traditional spam: </a:t>
            </a:r>
            <a:r>
              <a:rPr lang="en-US" dirty="0" smtClean="0"/>
              <a:t>Financially-motivated adversaries targeting many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Targeted threats: </a:t>
            </a:r>
            <a:r>
              <a:rPr lang="en-US" dirty="0" smtClean="0"/>
              <a:t>Politically-motivated actors honing in on specific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1828800"/>
            <a:ext cx="1460500" cy="146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1752600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2743200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2743200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828800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2743200"/>
            <a:ext cx="914400" cy="914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3568700" y="1981200"/>
            <a:ext cx="2209800" cy="42545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16300" y="2362200"/>
            <a:ext cx="2362200" cy="27305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49700" y="2743200"/>
            <a:ext cx="1828800" cy="76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78300" y="2895600"/>
            <a:ext cx="1676400" cy="3048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87900" y="1219200"/>
            <a:ext cx="65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4A9900"/>
                </a:solidFill>
              </a:rPr>
              <a:t>$</a:t>
            </a:r>
            <a:endParaRPr lang="en-US" sz="7200" dirty="0">
              <a:solidFill>
                <a:srgbClr val="4A99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495800"/>
            <a:ext cx="1460500" cy="204743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3276600" y="5562600"/>
            <a:ext cx="2743200" cy="76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648200"/>
            <a:ext cx="2209800" cy="2209800"/>
          </a:xfrm>
          <a:prstGeom prst="rect">
            <a:avLst/>
          </a:prstGeom>
        </p:spPr>
      </p:pic>
      <p:sp>
        <p:nvSpPr>
          <p:cNvPr id="37" name="Folded Corner 36"/>
          <p:cNvSpPr/>
          <p:nvPr/>
        </p:nvSpPr>
        <p:spPr>
          <a:xfrm>
            <a:off x="3810000" y="4724400"/>
            <a:ext cx="1600200" cy="7620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information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1905000"/>
            <a:ext cx="609600" cy="76200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10200" y="5105400"/>
            <a:ext cx="609600" cy="76200"/>
          </a:xfrm>
          <a:prstGeom prst="straightConnector1">
            <a:avLst/>
          </a:prstGeom>
          <a:ln w="5715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Huge market for censorship/surveillance products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/>
              <a:t>Estimated sales of </a:t>
            </a:r>
            <a:r>
              <a:rPr lang="en-US" sz="3200" b="1" dirty="0" smtClean="0">
                <a:solidFill>
                  <a:schemeClr val="accent5"/>
                </a:solidFill>
              </a:rPr>
              <a:t>$5 billion </a:t>
            </a:r>
            <a:r>
              <a:rPr lang="en-US" sz="3200" dirty="0" smtClean="0"/>
              <a:t>per year for surveillance/wiretapping products*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Products developed by Western countries!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6079084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*http</a:t>
            </a:r>
            <a:r>
              <a:rPr lang="en-US" dirty="0">
                <a:latin typeface="Gill Sans"/>
                <a:cs typeface="Gill Sans"/>
              </a:rPr>
              <a:t>://</a:t>
            </a:r>
            <a:r>
              <a:rPr lang="en-US" dirty="0" err="1">
                <a:latin typeface="Gill Sans"/>
                <a:cs typeface="Gill Sans"/>
              </a:rPr>
              <a:t>www.washingtonpost.com</a:t>
            </a:r>
            <a:r>
              <a:rPr lang="en-US" dirty="0">
                <a:latin typeface="Gill Sans"/>
                <a:cs typeface="Gill Sans"/>
              </a:rPr>
              <a:t>/world/national-security/trade-in-surveillance-technology-raises-worries/2011/11/22/</a:t>
            </a:r>
            <a:r>
              <a:rPr lang="en-US" dirty="0" err="1">
                <a:latin typeface="Gill Sans"/>
                <a:cs typeface="Gill Sans"/>
              </a:rPr>
              <a:t>gIQAFFZOGO_story.html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30099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9800"/>
            <a:ext cx="31750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19600"/>
            <a:ext cx="1905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197100"/>
            <a:ext cx="1917700" cy="191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362200"/>
            <a:ext cx="1743612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products…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Dual use technology 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Keep employees off Facebook, keep schoolchildren safe from inappropriate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…but in the wrong hands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Human rights violations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Surveillance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Censorship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3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1.prweb.com/prfiles/2008/10/15/420634/netsweeperlogo.jpg"/>
          <p:cNvSpPr>
            <a:spLocks noChangeAspect="1" noChangeArrowheads="1"/>
          </p:cNvSpPr>
          <p:nvPr/>
        </p:nvSpPr>
        <p:spPr bwMode="auto">
          <a:xfrm>
            <a:off x="1139781" y="4512748"/>
            <a:ext cx="558717" cy="7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" y="0"/>
            <a:ext cx="3958190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1.prweb.com/prfiles/2008/10/15/420634/netsweeperlogo.jpg"/>
          <p:cNvSpPr>
            <a:spLocks noChangeAspect="1" noChangeArrowheads="1"/>
          </p:cNvSpPr>
          <p:nvPr/>
        </p:nvSpPr>
        <p:spPr bwMode="auto">
          <a:xfrm>
            <a:off x="1139781" y="4512748"/>
            <a:ext cx="558717" cy="7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" y="0"/>
            <a:ext cx="3958190" cy="681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10" y="139248"/>
            <a:ext cx="5241678" cy="62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4381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64381" cy="5344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10" y="1557235"/>
            <a:ext cx="4840073" cy="5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has not gone unnoticed…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837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www.bloomberg.com</a:t>
            </a:r>
            <a:r>
              <a:rPr lang="en-US" dirty="0"/>
              <a:t>/news/2012-04-23/obama-moves-to-block-technology-used-by-regimes-against-protests.html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-23930" b="-23930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6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does our traffic get where its going?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12668" y="3405780"/>
            <a:ext cx="2881349" cy="30286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33461" y="1780806"/>
            <a:ext cx="3262319" cy="23260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869205" y="3040519"/>
            <a:ext cx="3092727" cy="270866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229"/>
          <p:cNvGrpSpPr>
            <a:grpSpLocks/>
          </p:cNvGrpSpPr>
          <p:nvPr/>
        </p:nvGrpSpPr>
        <p:grpSpPr bwMode="auto">
          <a:xfrm>
            <a:off x="1001299" y="4944680"/>
            <a:ext cx="471913" cy="299768"/>
            <a:chOff x="4115" y="3158"/>
            <a:chExt cx="1215" cy="633"/>
          </a:xfrm>
        </p:grpSpPr>
        <p:sp>
          <p:nvSpPr>
            <p:cNvPr id="3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Group 229"/>
          <p:cNvGrpSpPr>
            <a:grpSpLocks/>
          </p:cNvGrpSpPr>
          <p:nvPr/>
        </p:nvGrpSpPr>
        <p:grpSpPr bwMode="auto">
          <a:xfrm>
            <a:off x="540318" y="4031439"/>
            <a:ext cx="471913" cy="299768"/>
            <a:chOff x="4115" y="3158"/>
            <a:chExt cx="1215" cy="633"/>
          </a:xfrm>
        </p:grpSpPr>
        <p:sp>
          <p:nvSpPr>
            <p:cNvPr id="5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" name="Group 229"/>
          <p:cNvGrpSpPr>
            <a:grpSpLocks/>
          </p:cNvGrpSpPr>
          <p:nvPr/>
        </p:nvGrpSpPr>
        <p:grpSpPr bwMode="auto">
          <a:xfrm>
            <a:off x="2361548" y="4002849"/>
            <a:ext cx="471913" cy="299768"/>
            <a:chOff x="4115" y="3158"/>
            <a:chExt cx="1215" cy="633"/>
          </a:xfrm>
        </p:grpSpPr>
        <p:sp>
          <p:nvSpPr>
            <p:cNvPr id="78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01" name="Straight Connector 100"/>
          <p:cNvCxnSpPr>
            <a:stCxn id="76" idx="0"/>
            <a:endCxn id="98" idx="0"/>
          </p:cNvCxnSpPr>
          <p:nvPr/>
        </p:nvCxnSpPr>
        <p:spPr>
          <a:xfrm flipV="1">
            <a:off x="1011843" y="4089512"/>
            <a:ext cx="1349705" cy="28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5" idx="4"/>
            <a:endCxn id="35" idx="1"/>
          </p:cNvCxnSpPr>
          <p:nvPr/>
        </p:nvCxnSpPr>
        <p:spPr>
          <a:xfrm>
            <a:off x="776081" y="4331207"/>
            <a:ext cx="295370" cy="638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8" idx="4"/>
            <a:endCxn id="35" idx="6"/>
          </p:cNvCxnSpPr>
          <p:nvPr/>
        </p:nvCxnSpPr>
        <p:spPr>
          <a:xfrm flipH="1">
            <a:off x="1471270" y="4302617"/>
            <a:ext cx="1126041" cy="72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229"/>
          <p:cNvGrpSpPr>
            <a:grpSpLocks/>
          </p:cNvGrpSpPr>
          <p:nvPr/>
        </p:nvGrpSpPr>
        <p:grpSpPr bwMode="auto">
          <a:xfrm>
            <a:off x="2910898" y="3533205"/>
            <a:ext cx="471913" cy="299768"/>
            <a:chOff x="4115" y="3158"/>
            <a:chExt cx="1215" cy="633"/>
          </a:xfrm>
        </p:grpSpPr>
        <p:sp>
          <p:nvSpPr>
            <p:cNvPr id="110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2" name="Group 229"/>
          <p:cNvGrpSpPr>
            <a:grpSpLocks/>
          </p:cNvGrpSpPr>
          <p:nvPr/>
        </p:nvGrpSpPr>
        <p:grpSpPr bwMode="auto">
          <a:xfrm>
            <a:off x="5623867" y="2973789"/>
            <a:ext cx="471913" cy="299768"/>
            <a:chOff x="4115" y="3158"/>
            <a:chExt cx="1215" cy="633"/>
          </a:xfrm>
        </p:grpSpPr>
        <p:sp>
          <p:nvSpPr>
            <p:cNvPr id="133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5" name="Group 229"/>
          <p:cNvGrpSpPr>
            <a:grpSpLocks/>
          </p:cNvGrpSpPr>
          <p:nvPr/>
        </p:nvGrpSpPr>
        <p:grpSpPr bwMode="auto">
          <a:xfrm>
            <a:off x="6203448" y="3232454"/>
            <a:ext cx="471913" cy="299768"/>
            <a:chOff x="4115" y="3158"/>
            <a:chExt cx="1215" cy="633"/>
          </a:xfrm>
        </p:grpSpPr>
        <p:sp>
          <p:nvSpPr>
            <p:cNvPr id="15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8" name="Group 229"/>
          <p:cNvGrpSpPr>
            <a:grpSpLocks/>
          </p:cNvGrpSpPr>
          <p:nvPr/>
        </p:nvGrpSpPr>
        <p:grpSpPr bwMode="auto">
          <a:xfrm>
            <a:off x="6452389" y="4187716"/>
            <a:ext cx="471913" cy="299768"/>
            <a:chOff x="4115" y="3158"/>
            <a:chExt cx="1215" cy="633"/>
          </a:xfrm>
        </p:grpSpPr>
        <p:sp>
          <p:nvSpPr>
            <p:cNvPr id="179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1" name="Group 229"/>
          <p:cNvGrpSpPr>
            <a:grpSpLocks/>
          </p:cNvGrpSpPr>
          <p:nvPr/>
        </p:nvGrpSpPr>
        <p:grpSpPr bwMode="auto">
          <a:xfrm>
            <a:off x="7533594" y="3626498"/>
            <a:ext cx="471913" cy="299768"/>
            <a:chOff x="4115" y="3158"/>
            <a:chExt cx="1215" cy="633"/>
          </a:xfrm>
        </p:grpSpPr>
        <p:sp>
          <p:nvSpPr>
            <p:cNvPr id="20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224" name="Straight Connector 223"/>
          <p:cNvCxnSpPr>
            <a:stCxn id="156" idx="4"/>
            <a:endCxn id="182" idx="1"/>
          </p:cNvCxnSpPr>
          <p:nvPr/>
        </p:nvCxnSpPr>
        <p:spPr>
          <a:xfrm>
            <a:off x="6439211" y="3532222"/>
            <a:ext cx="83330" cy="680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58" idx="3"/>
            <a:endCxn id="205" idx="1"/>
          </p:cNvCxnSpPr>
          <p:nvPr/>
        </p:nvCxnSpPr>
        <p:spPr>
          <a:xfrm>
            <a:off x="6674973" y="3385653"/>
            <a:ext cx="928773" cy="266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02" idx="2"/>
            <a:endCxn id="200" idx="1"/>
          </p:cNvCxnSpPr>
          <p:nvPr/>
        </p:nvCxnSpPr>
        <p:spPr>
          <a:xfrm flipH="1">
            <a:off x="6924302" y="3839840"/>
            <a:ext cx="610846" cy="560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4" name="Group 229"/>
          <p:cNvGrpSpPr>
            <a:grpSpLocks/>
          </p:cNvGrpSpPr>
          <p:nvPr/>
        </p:nvGrpSpPr>
        <p:grpSpPr bwMode="auto">
          <a:xfrm>
            <a:off x="3988695" y="1780806"/>
            <a:ext cx="471913" cy="299768"/>
            <a:chOff x="4115" y="3158"/>
            <a:chExt cx="1215" cy="633"/>
          </a:xfrm>
        </p:grpSpPr>
        <p:sp>
          <p:nvSpPr>
            <p:cNvPr id="23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257" name="Straight Connector 256"/>
          <p:cNvCxnSpPr>
            <a:stCxn id="256" idx="1"/>
            <a:endCxn id="136" idx="1"/>
          </p:cNvCxnSpPr>
          <p:nvPr/>
        </p:nvCxnSpPr>
        <p:spPr>
          <a:xfrm>
            <a:off x="4460608" y="1993911"/>
            <a:ext cx="1233411" cy="1005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12" idx="3"/>
            <a:endCxn id="153" idx="1"/>
          </p:cNvCxnSpPr>
          <p:nvPr/>
        </p:nvCxnSpPr>
        <p:spPr>
          <a:xfrm flipV="1">
            <a:off x="3382423" y="3186894"/>
            <a:ext cx="2241832" cy="499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35" idx="2"/>
            <a:endCxn id="113" idx="0"/>
          </p:cNvCxnSpPr>
          <p:nvPr/>
        </p:nvCxnSpPr>
        <p:spPr>
          <a:xfrm flipH="1">
            <a:off x="3146661" y="1994148"/>
            <a:ext cx="843588" cy="1539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158" idx="1"/>
            <a:endCxn id="133" idx="4"/>
          </p:cNvCxnSpPr>
          <p:nvPr/>
        </p:nvCxnSpPr>
        <p:spPr>
          <a:xfrm flipH="1" flipV="1">
            <a:off x="5859630" y="3273557"/>
            <a:ext cx="343818" cy="112096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129049" y="5697432"/>
            <a:ext cx="635776" cy="669686"/>
            <a:chOff x="41275" y="3941763"/>
            <a:chExt cx="1536216" cy="1833562"/>
          </a:xfrm>
        </p:grpSpPr>
        <p:pic>
          <p:nvPicPr>
            <p:cNvPr id="276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8" name="Straight Connector 277"/>
          <p:cNvCxnSpPr>
            <a:stCxn id="276" idx="1"/>
            <a:endCxn id="32" idx="4"/>
          </p:cNvCxnSpPr>
          <p:nvPr/>
        </p:nvCxnSpPr>
        <p:spPr>
          <a:xfrm flipV="1">
            <a:off x="764825" y="5244448"/>
            <a:ext cx="472237" cy="787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ube 107"/>
          <p:cNvSpPr/>
          <p:nvPr/>
        </p:nvSpPr>
        <p:spPr>
          <a:xfrm>
            <a:off x="1838626" y="5120646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473212" y="543965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DNS Server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(2.1.2.3)</a:t>
            </a:r>
          </a:p>
        </p:txBody>
      </p:sp>
      <p:sp>
        <p:nvSpPr>
          <p:cNvPr id="285" name="Cube 284"/>
          <p:cNvSpPr/>
          <p:nvPr/>
        </p:nvSpPr>
        <p:spPr>
          <a:xfrm>
            <a:off x="7594835" y="4556103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7263209" y="4875116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Web Server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(3.1.2.3)</a:t>
            </a:r>
          </a:p>
        </p:txBody>
      </p:sp>
      <p:cxnSp>
        <p:nvCxnSpPr>
          <p:cNvPr id="294" name="Straight Connector 293"/>
          <p:cNvCxnSpPr>
            <a:stCxn id="108" idx="2"/>
            <a:endCxn id="34" idx="3"/>
          </p:cNvCxnSpPr>
          <p:nvPr/>
        </p:nvCxnSpPr>
        <p:spPr>
          <a:xfrm flipH="1" flipV="1">
            <a:off x="1472824" y="5097879"/>
            <a:ext cx="365802" cy="2597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02" idx="4"/>
            <a:endCxn id="285" idx="0"/>
          </p:cNvCxnSpPr>
          <p:nvPr/>
        </p:nvCxnSpPr>
        <p:spPr>
          <a:xfrm>
            <a:off x="7769357" y="3926266"/>
            <a:ext cx="69745" cy="629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-26104" y="6322742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Home connection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(2.1.2.4)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272893" y="1534192"/>
            <a:ext cx="247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Each device has an IP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2966215" y="5939791"/>
            <a:ext cx="53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Within a network routes are learned via “interior gateway protocols” (e.g., OSPF, IS-IS )</a:t>
            </a:r>
          </a:p>
        </p:txBody>
      </p:sp>
      <p:sp>
        <p:nvSpPr>
          <p:cNvPr id="304" name="Freeform 303"/>
          <p:cNvSpPr/>
          <p:nvPr/>
        </p:nvSpPr>
        <p:spPr>
          <a:xfrm>
            <a:off x="800495" y="5113610"/>
            <a:ext cx="1035227" cy="899460"/>
          </a:xfrm>
          <a:custGeom>
            <a:avLst/>
            <a:gdLst>
              <a:gd name="connsiteX0" fmla="*/ 0 w 1035227"/>
              <a:gd name="connsiteY0" fmla="*/ 899460 h 899460"/>
              <a:gd name="connsiteX1" fmla="*/ 529651 w 1035227"/>
              <a:gd name="connsiteY1" fmla="*/ 26692 h 899460"/>
              <a:gd name="connsiteX2" fmla="*/ 1035227 w 1035227"/>
              <a:gd name="connsiteY2" fmla="*/ 207265 h 899460"/>
              <a:gd name="connsiteX3" fmla="*/ 1035227 w 1035227"/>
              <a:gd name="connsiteY3" fmla="*/ 207265 h 8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227" h="899460">
                <a:moveTo>
                  <a:pt x="0" y="899460"/>
                </a:moveTo>
                <a:cubicBezTo>
                  <a:pt x="178556" y="520759"/>
                  <a:pt x="357113" y="142058"/>
                  <a:pt x="529651" y="26692"/>
                </a:cubicBezTo>
                <a:cubicBezTo>
                  <a:pt x="702189" y="-88674"/>
                  <a:pt x="1035227" y="207265"/>
                  <a:pt x="1035227" y="207265"/>
                </a:cubicBezTo>
                <a:lnTo>
                  <a:pt x="1035227" y="207265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804641" y="148866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B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864285" y="3230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A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7263209" y="2700591"/>
            <a:ext cx="7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C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105" y="1954132"/>
            <a:ext cx="3373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Between networks border gateway protocol (BGP) is used to exchange routes</a:t>
            </a:r>
          </a:p>
        </p:txBody>
      </p:sp>
      <p:sp>
        <p:nvSpPr>
          <p:cNvPr id="309" name="Rounded Rectangular Callout 308"/>
          <p:cNvSpPr/>
          <p:nvPr/>
        </p:nvSpPr>
        <p:spPr>
          <a:xfrm>
            <a:off x="6412823" y="1913233"/>
            <a:ext cx="1845235" cy="639152"/>
          </a:xfrm>
          <a:prstGeom prst="wedgeRoundRectCallout">
            <a:avLst>
              <a:gd name="adj1" fmla="val -39391"/>
              <a:gd name="adj2" fmla="val 1477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Prefix: 3.1.2.0/24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4674151" y="2574708"/>
            <a:ext cx="1802281" cy="4597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C</a:t>
            </a:r>
          </a:p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Prefix: 3.1.2.0/24</a:t>
            </a:r>
          </a:p>
        </p:txBody>
      </p:sp>
      <p:sp>
        <p:nvSpPr>
          <p:cNvPr id="311" name="Rounded Rectangular Callout 310"/>
          <p:cNvSpPr/>
          <p:nvPr/>
        </p:nvSpPr>
        <p:spPr>
          <a:xfrm>
            <a:off x="3536048" y="4398821"/>
            <a:ext cx="1845235" cy="639152"/>
          </a:xfrm>
          <a:prstGeom prst="wedgeRoundRectCallout">
            <a:avLst>
              <a:gd name="adj1" fmla="val -63215"/>
              <a:gd name="adj2" fmla="val -1359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B, C</a:t>
            </a:r>
          </a:p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Prefix: 3.1.2.0/24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2193039" y="4287165"/>
            <a:ext cx="85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(2.1.2.5)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864285" y="3607219"/>
            <a:ext cx="1802281" cy="4597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2.1.2.5</a:t>
            </a:r>
          </a:p>
          <a:p>
            <a:pPr algn="ctr" defTabSz="914400"/>
            <a:r>
              <a:rPr lang="en-US" sz="1600" dirty="0">
                <a:solidFill>
                  <a:srgbClr val="FFFFFF"/>
                </a:solidFill>
                <a:latin typeface="Arial"/>
              </a:rPr>
              <a:t>Prefix: 3.1.2.0/24</a:t>
            </a:r>
          </a:p>
        </p:txBody>
      </p:sp>
      <p:sp>
        <p:nvSpPr>
          <p:cNvPr id="314" name="Freeform 313"/>
          <p:cNvSpPr/>
          <p:nvPr/>
        </p:nvSpPr>
        <p:spPr>
          <a:xfrm>
            <a:off x="656045" y="3106320"/>
            <a:ext cx="7301202" cy="2978979"/>
          </a:xfrm>
          <a:custGeom>
            <a:avLst/>
            <a:gdLst>
              <a:gd name="connsiteX0" fmla="*/ 0 w 7301202"/>
              <a:gd name="connsiteY0" fmla="*/ 2978979 h 2978979"/>
              <a:gd name="connsiteX1" fmla="*/ 656045 w 7301202"/>
              <a:gd name="connsiteY1" fmla="*/ 1889524 h 2978979"/>
              <a:gd name="connsiteX2" fmla="*/ 2016284 w 7301202"/>
              <a:gd name="connsiteY2" fmla="*/ 974623 h 2978979"/>
              <a:gd name="connsiteX3" fmla="*/ 2774648 w 7301202"/>
              <a:gd name="connsiteY3" fmla="*/ 493095 h 2978979"/>
              <a:gd name="connsiteX4" fmla="*/ 5103908 w 7301202"/>
              <a:gd name="connsiteY4" fmla="*/ 5549 h 2978979"/>
              <a:gd name="connsiteX5" fmla="*/ 5940515 w 7301202"/>
              <a:gd name="connsiteY5" fmla="*/ 216217 h 2978979"/>
              <a:gd name="connsiteX6" fmla="*/ 7126211 w 7301202"/>
              <a:gd name="connsiteY6" fmla="*/ 517172 h 2978979"/>
              <a:gd name="connsiteX7" fmla="*/ 7294736 w 7301202"/>
              <a:gd name="connsiteY7" fmla="*/ 1371883 h 2978979"/>
              <a:gd name="connsiteX8" fmla="*/ 7294736 w 7301202"/>
              <a:gd name="connsiteY8" fmla="*/ 1371883 h 297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1202" h="2978979">
                <a:moveTo>
                  <a:pt x="0" y="2978979"/>
                </a:moveTo>
                <a:cubicBezTo>
                  <a:pt x="159999" y="2601281"/>
                  <a:pt x="319998" y="2223583"/>
                  <a:pt x="656045" y="1889524"/>
                </a:cubicBezTo>
                <a:cubicBezTo>
                  <a:pt x="992092" y="1555465"/>
                  <a:pt x="1663184" y="1207361"/>
                  <a:pt x="2016284" y="974623"/>
                </a:cubicBezTo>
                <a:cubicBezTo>
                  <a:pt x="2369384" y="741885"/>
                  <a:pt x="2260044" y="654607"/>
                  <a:pt x="2774648" y="493095"/>
                </a:cubicBezTo>
                <a:cubicBezTo>
                  <a:pt x="3289252" y="331583"/>
                  <a:pt x="4576264" y="51695"/>
                  <a:pt x="5103908" y="5549"/>
                </a:cubicBezTo>
                <a:cubicBezTo>
                  <a:pt x="5631552" y="-40597"/>
                  <a:pt x="5940515" y="216217"/>
                  <a:pt x="5940515" y="216217"/>
                </a:cubicBezTo>
                <a:cubicBezTo>
                  <a:pt x="6277566" y="301487"/>
                  <a:pt x="6900508" y="324561"/>
                  <a:pt x="7126211" y="517172"/>
                </a:cubicBezTo>
                <a:cubicBezTo>
                  <a:pt x="7351914" y="709783"/>
                  <a:pt x="7294736" y="1371883"/>
                  <a:pt x="7294736" y="1371883"/>
                </a:cubicBezTo>
                <a:lnTo>
                  <a:pt x="7294736" y="1371883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6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36 0.06228 " pathEditMode="relative" ptsTypes="AA">
                                      <p:cBhvr>
                                        <p:cTn id="68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082 0.10766 " pathEditMode="relative" ptsTypes="AA">
                                      <p:cBhvr>
                                        <p:cTn id="8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8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6" grpId="0"/>
      <p:bldP spid="300" grpId="0"/>
      <p:bldP spid="301" grpId="0"/>
      <p:bldP spid="302" grpId="0"/>
      <p:bldP spid="304" grpId="0" animBg="1"/>
      <p:bldP spid="304" grpId="1" animBg="1"/>
      <p:bldP spid="308" grpId="0"/>
      <p:bldP spid="309" grpId="0" animBg="1"/>
      <p:bldP spid="310" grpId="0" animBg="1"/>
      <p:bldP spid="310" grpId="1" animBg="1"/>
      <p:bldP spid="311" grpId="0" animBg="1"/>
      <p:bldP spid="312" grpId="0"/>
      <p:bldP spid="313" grpId="0" animBg="1"/>
      <p:bldP spid="313" grpId="1" animBg="1"/>
      <p:bldP spid="3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79" y="0"/>
            <a:ext cx="5347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2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enforce restrictions?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monitor emerging issues …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 techniques to identify installations of these products in regions around the world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AND confirm that they are used for censorship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8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Step 1: find suspected installations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Observe the logo of the product on a block page…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getting more challenging as products work to conceal themselves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Look for user reports of the product being used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…incomplete, requires technically savvy users (see previous bullet)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Scans of publicly accessible IP address space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…requires that the product be configured with a globally routable IP address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Best we have right now …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09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user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2" y="1532458"/>
            <a:ext cx="7473731" cy="1602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8277" y="3757568"/>
            <a:ext cx="9661263" cy="17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Scan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Shodan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Internet Census (ethics?)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816710"/>
            <a:ext cx="8338673" cy="28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 … but what to scan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Signatures/strings to look for derived from hands on testing/observations of censorship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-images.forbes.com/andygreenberg/files/2011/11/blue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58"/>
            <a:ext cx="2327856" cy="23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0" y="2456965"/>
            <a:ext cx="7061195" cy="39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-images.forbes.com/andygreenberg/files/2011/11/blue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58"/>
            <a:ext cx="2327856" cy="23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0" y="2456965"/>
            <a:ext cx="7061195" cy="390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372" y="2601532"/>
            <a:ext cx="1014211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8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-images.forbes.com/andygreenberg/files/2011/11/blue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58"/>
            <a:ext cx="2327856" cy="23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0" y="2456965"/>
            <a:ext cx="7061195" cy="390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6372" y="2601532"/>
            <a:ext cx="1014211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6673" y="2923504"/>
            <a:ext cx="1791773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947738"/>
            <a:ext cx="7665244" cy="4962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Netsweeper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…ok but humans don’t request IP addresses </a:t>
            </a:r>
          </a:p>
          <a:p>
            <a:r>
              <a:rPr lang="en-US" dirty="0" smtClean="0"/>
              <a:t>… they want content!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76200" y="3200400"/>
            <a:ext cx="2881349" cy="302862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33461" y="1780806"/>
            <a:ext cx="3262319" cy="23260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869205" y="3040519"/>
            <a:ext cx="3092727" cy="270866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" name="Group 229"/>
          <p:cNvGrpSpPr>
            <a:grpSpLocks/>
          </p:cNvGrpSpPr>
          <p:nvPr/>
        </p:nvGrpSpPr>
        <p:grpSpPr bwMode="auto">
          <a:xfrm>
            <a:off x="1001299" y="4944680"/>
            <a:ext cx="471913" cy="299768"/>
            <a:chOff x="4115" y="3158"/>
            <a:chExt cx="1215" cy="633"/>
          </a:xfrm>
        </p:grpSpPr>
        <p:sp>
          <p:nvSpPr>
            <p:cNvPr id="3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Group 229"/>
          <p:cNvGrpSpPr>
            <a:grpSpLocks/>
          </p:cNvGrpSpPr>
          <p:nvPr/>
        </p:nvGrpSpPr>
        <p:grpSpPr bwMode="auto">
          <a:xfrm>
            <a:off x="540318" y="4031439"/>
            <a:ext cx="471913" cy="299768"/>
            <a:chOff x="4115" y="3158"/>
            <a:chExt cx="1215" cy="633"/>
          </a:xfrm>
        </p:grpSpPr>
        <p:sp>
          <p:nvSpPr>
            <p:cNvPr id="5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" name="Group 229"/>
          <p:cNvGrpSpPr>
            <a:grpSpLocks/>
          </p:cNvGrpSpPr>
          <p:nvPr/>
        </p:nvGrpSpPr>
        <p:grpSpPr bwMode="auto">
          <a:xfrm>
            <a:off x="2361548" y="4002849"/>
            <a:ext cx="471913" cy="299768"/>
            <a:chOff x="4115" y="3158"/>
            <a:chExt cx="1215" cy="633"/>
          </a:xfrm>
        </p:grpSpPr>
        <p:sp>
          <p:nvSpPr>
            <p:cNvPr id="78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01" name="Straight Connector 100"/>
          <p:cNvCxnSpPr>
            <a:stCxn id="76" idx="0"/>
            <a:endCxn id="98" idx="0"/>
          </p:cNvCxnSpPr>
          <p:nvPr/>
        </p:nvCxnSpPr>
        <p:spPr>
          <a:xfrm flipV="1">
            <a:off x="1011843" y="4089512"/>
            <a:ext cx="1349705" cy="28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5" idx="4"/>
            <a:endCxn id="35" idx="1"/>
          </p:cNvCxnSpPr>
          <p:nvPr/>
        </p:nvCxnSpPr>
        <p:spPr>
          <a:xfrm>
            <a:off x="776081" y="4331207"/>
            <a:ext cx="295370" cy="638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8" idx="4"/>
            <a:endCxn id="35" idx="6"/>
          </p:cNvCxnSpPr>
          <p:nvPr/>
        </p:nvCxnSpPr>
        <p:spPr>
          <a:xfrm flipH="1">
            <a:off x="1471270" y="4302617"/>
            <a:ext cx="1126041" cy="728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229"/>
          <p:cNvGrpSpPr>
            <a:grpSpLocks/>
          </p:cNvGrpSpPr>
          <p:nvPr/>
        </p:nvGrpSpPr>
        <p:grpSpPr bwMode="auto">
          <a:xfrm>
            <a:off x="2910898" y="3533205"/>
            <a:ext cx="471913" cy="299768"/>
            <a:chOff x="4115" y="3158"/>
            <a:chExt cx="1215" cy="633"/>
          </a:xfrm>
        </p:grpSpPr>
        <p:sp>
          <p:nvSpPr>
            <p:cNvPr id="110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2" name="Group 229"/>
          <p:cNvGrpSpPr>
            <a:grpSpLocks/>
          </p:cNvGrpSpPr>
          <p:nvPr/>
        </p:nvGrpSpPr>
        <p:grpSpPr bwMode="auto">
          <a:xfrm>
            <a:off x="5623867" y="2973789"/>
            <a:ext cx="471913" cy="299768"/>
            <a:chOff x="4115" y="3158"/>
            <a:chExt cx="1215" cy="633"/>
          </a:xfrm>
        </p:grpSpPr>
        <p:sp>
          <p:nvSpPr>
            <p:cNvPr id="133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5" name="Group 229"/>
          <p:cNvGrpSpPr>
            <a:grpSpLocks/>
          </p:cNvGrpSpPr>
          <p:nvPr/>
        </p:nvGrpSpPr>
        <p:grpSpPr bwMode="auto">
          <a:xfrm>
            <a:off x="6203448" y="3232454"/>
            <a:ext cx="471913" cy="299768"/>
            <a:chOff x="4115" y="3158"/>
            <a:chExt cx="1215" cy="633"/>
          </a:xfrm>
        </p:grpSpPr>
        <p:sp>
          <p:nvSpPr>
            <p:cNvPr id="156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8" name="Group 229"/>
          <p:cNvGrpSpPr>
            <a:grpSpLocks/>
          </p:cNvGrpSpPr>
          <p:nvPr/>
        </p:nvGrpSpPr>
        <p:grpSpPr bwMode="auto">
          <a:xfrm>
            <a:off x="6452389" y="4187716"/>
            <a:ext cx="471913" cy="299768"/>
            <a:chOff x="4115" y="3158"/>
            <a:chExt cx="1215" cy="633"/>
          </a:xfrm>
        </p:grpSpPr>
        <p:sp>
          <p:nvSpPr>
            <p:cNvPr id="179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1" name="Group 229"/>
          <p:cNvGrpSpPr>
            <a:grpSpLocks/>
          </p:cNvGrpSpPr>
          <p:nvPr/>
        </p:nvGrpSpPr>
        <p:grpSpPr bwMode="auto">
          <a:xfrm>
            <a:off x="7533594" y="3626498"/>
            <a:ext cx="471913" cy="299768"/>
            <a:chOff x="4115" y="3158"/>
            <a:chExt cx="1215" cy="633"/>
          </a:xfrm>
        </p:grpSpPr>
        <p:sp>
          <p:nvSpPr>
            <p:cNvPr id="202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224" name="Straight Connector 223"/>
          <p:cNvCxnSpPr>
            <a:stCxn id="156" idx="4"/>
            <a:endCxn id="182" idx="1"/>
          </p:cNvCxnSpPr>
          <p:nvPr/>
        </p:nvCxnSpPr>
        <p:spPr>
          <a:xfrm>
            <a:off x="6439211" y="3532222"/>
            <a:ext cx="83330" cy="680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158" idx="3"/>
            <a:endCxn id="205" idx="1"/>
          </p:cNvCxnSpPr>
          <p:nvPr/>
        </p:nvCxnSpPr>
        <p:spPr>
          <a:xfrm>
            <a:off x="6674973" y="3385653"/>
            <a:ext cx="928773" cy="266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02" idx="2"/>
            <a:endCxn id="200" idx="1"/>
          </p:cNvCxnSpPr>
          <p:nvPr/>
        </p:nvCxnSpPr>
        <p:spPr>
          <a:xfrm flipH="1">
            <a:off x="6924302" y="3839840"/>
            <a:ext cx="610846" cy="5609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4" name="Group 229"/>
          <p:cNvGrpSpPr>
            <a:grpSpLocks/>
          </p:cNvGrpSpPr>
          <p:nvPr/>
        </p:nvGrpSpPr>
        <p:grpSpPr bwMode="auto">
          <a:xfrm>
            <a:off x="3988695" y="1780806"/>
            <a:ext cx="471913" cy="299768"/>
            <a:chOff x="4115" y="3158"/>
            <a:chExt cx="1215" cy="633"/>
          </a:xfrm>
        </p:grpSpPr>
        <p:sp>
          <p:nvSpPr>
            <p:cNvPr id="235" name="Oval 230"/>
            <p:cNvSpPr>
              <a:spLocks noChangeArrowheads="1"/>
            </p:cNvSpPr>
            <p:nvPr/>
          </p:nvSpPr>
          <p:spPr bwMode="auto">
            <a:xfrm>
              <a:off x="4119" y="3426"/>
              <a:ext cx="1206" cy="365"/>
            </a:xfrm>
            <a:prstGeom prst="ellipse">
              <a:avLst/>
            </a:prstGeom>
            <a:solidFill>
              <a:srgbClr val="0078AA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Rectangle 231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Rectangle 232"/>
            <p:cNvSpPr>
              <a:spLocks noChangeArrowheads="1"/>
            </p:cNvSpPr>
            <p:nvPr/>
          </p:nvSpPr>
          <p:spPr bwMode="auto">
            <a:xfrm>
              <a:off x="4115" y="3348"/>
              <a:ext cx="1214" cy="26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Oval 233"/>
            <p:cNvSpPr>
              <a:spLocks noChangeArrowheads="1"/>
            </p:cNvSpPr>
            <p:nvPr/>
          </p:nvSpPr>
          <p:spPr bwMode="auto">
            <a:xfrm>
              <a:off x="4119" y="3158"/>
              <a:ext cx="1206" cy="366"/>
            </a:xfrm>
            <a:prstGeom prst="ellipse">
              <a:avLst/>
            </a:prstGeom>
            <a:solidFill>
              <a:srgbClr val="00B4FF"/>
            </a:solidFill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234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235"/>
            <p:cNvSpPr>
              <a:spLocks/>
            </p:cNvSpPr>
            <p:nvPr/>
          </p:nvSpPr>
          <p:spPr bwMode="auto">
            <a:xfrm>
              <a:off x="4737" y="3208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3 w 400"/>
                <a:gd name="T5" fmla="*/ 40 h 120"/>
                <a:gd name="T6" fmla="*/ 400 w 400"/>
                <a:gd name="T7" fmla="*/ 67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3" y="40"/>
                  </a:lnTo>
                  <a:lnTo>
                    <a:pt x="400" y="67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236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237"/>
            <p:cNvSpPr>
              <a:spLocks/>
            </p:cNvSpPr>
            <p:nvPr/>
          </p:nvSpPr>
          <p:spPr bwMode="auto">
            <a:xfrm>
              <a:off x="4300" y="3348"/>
              <a:ext cx="400" cy="127"/>
            </a:xfrm>
            <a:custGeom>
              <a:avLst/>
              <a:gdLst>
                <a:gd name="T0" fmla="*/ 400 w 400"/>
                <a:gd name="T1" fmla="*/ 27 h 127"/>
                <a:gd name="T2" fmla="*/ 311 w 400"/>
                <a:gd name="T3" fmla="*/ 0 h 127"/>
                <a:gd name="T4" fmla="*/ 103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7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7"/>
                  </a:moveTo>
                  <a:lnTo>
                    <a:pt x="311" y="0"/>
                  </a:lnTo>
                  <a:lnTo>
                    <a:pt x="103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238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239"/>
            <p:cNvSpPr>
              <a:spLocks/>
            </p:cNvSpPr>
            <p:nvPr/>
          </p:nvSpPr>
          <p:spPr bwMode="auto">
            <a:xfrm>
              <a:off x="4322" y="3201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4 h 120"/>
                <a:gd name="T6" fmla="*/ 400 w 400"/>
                <a:gd name="T7" fmla="*/ 54 h 120"/>
                <a:gd name="T8" fmla="*/ 348 w 400"/>
                <a:gd name="T9" fmla="*/ 120 h 120"/>
                <a:gd name="T10" fmla="*/ 96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4"/>
                  </a:lnTo>
                  <a:lnTo>
                    <a:pt x="400" y="54"/>
                  </a:lnTo>
                  <a:lnTo>
                    <a:pt x="348" y="120"/>
                  </a:lnTo>
                  <a:lnTo>
                    <a:pt x="96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240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241"/>
            <p:cNvSpPr>
              <a:spLocks/>
            </p:cNvSpPr>
            <p:nvPr/>
          </p:nvSpPr>
          <p:spPr bwMode="auto">
            <a:xfrm>
              <a:off x="4722" y="3361"/>
              <a:ext cx="400" cy="121"/>
            </a:xfrm>
            <a:custGeom>
              <a:avLst/>
              <a:gdLst>
                <a:gd name="T0" fmla="*/ 400 w 400"/>
                <a:gd name="T1" fmla="*/ 94 h 121"/>
                <a:gd name="T2" fmla="*/ 311 w 400"/>
                <a:gd name="T3" fmla="*/ 121 h 121"/>
                <a:gd name="T4" fmla="*/ 104 w 400"/>
                <a:gd name="T5" fmla="*/ 40 h 121"/>
                <a:gd name="T6" fmla="*/ 0 w 400"/>
                <a:gd name="T7" fmla="*/ 67 h 121"/>
                <a:gd name="T8" fmla="*/ 52 w 400"/>
                <a:gd name="T9" fmla="*/ 0 h 121"/>
                <a:gd name="T10" fmla="*/ 311 w 400"/>
                <a:gd name="T11" fmla="*/ 0 h 121"/>
                <a:gd name="T12" fmla="*/ 200 w 400"/>
                <a:gd name="T13" fmla="*/ 20 h 121"/>
                <a:gd name="T14" fmla="*/ 400 w 400"/>
                <a:gd name="T15" fmla="*/ 94 h 1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1"/>
                <a:gd name="T26" fmla="*/ 400 w 400"/>
                <a:gd name="T27" fmla="*/ 121 h 1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1">
                  <a:moveTo>
                    <a:pt x="400" y="94"/>
                  </a:moveTo>
                  <a:lnTo>
                    <a:pt x="311" y="121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242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243"/>
            <p:cNvSpPr>
              <a:spLocks/>
            </p:cNvSpPr>
            <p:nvPr/>
          </p:nvSpPr>
          <p:spPr bwMode="auto">
            <a:xfrm>
              <a:off x="4744" y="3215"/>
              <a:ext cx="400" cy="120"/>
            </a:xfrm>
            <a:custGeom>
              <a:avLst/>
              <a:gdLst>
                <a:gd name="T0" fmla="*/ 0 w 400"/>
                <a:gd name="T1" fmla="*/ 93 h 120"/>
                <a:gd name="T2" fmla="*/ 89 w 400"/>
                <a:gd name="T3" fmla="*/ 120 h 120"/>
                <a:gd name="T4" fmla="*/ 304 w 400"/>
                <a:gd name="T5" fmla="*/ 40 h 120"/>
                <a:gd name="T6" fmla="*/ 400 w 400"/>
                <a:gd name="T7" fmla="*/ 66 h 120"/>
                <a:gd name="T8" fmla="*/ 348 w 400"/>
                <a:gd name="T9" fmla="*/ 0 h 120"/>
                <a:gd name="T10" fmla="*/ 96 w 400"/>
                <a:gd name="T11" fmla="*/ 0 h 120"/>
                <a:gd name="T12" fmla="*/ 200 w 400"/>
                <a:gd name="T13" fmla="*/ 20 h 120"/>
                <a:gd name="T14" fmla="*/ 0 w 400"/>
                <a:gd name="T15" fmla="*/ 93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93"/>
                  </a:moveTo>
                  <a:lnTo>
                    <a:pt x="89" y="120"/>
                  </a:lnTo>
                  <a:lnTo>
                    <a:pt x="304" y="40"/>
                  </a:lnTo>
                  <a:lnTo>
                    <a:pt x="400" y="66"/>
                  </a:lnTo>
                  <a:lnTo>
                    <a:pt x="348" y="0"/>
                  </a:lnTo>
                  <a:lnTo>
                    <a:pt x="96" y="0"/>
                  </a:lnTo>
                  <a:lnTo>
                    <a:pt x="200" y="2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244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245"/>
            <p:cNvSpPr>
              <a:spLocks/>
            </p:cNvSpPr>
            <p:nvPr/>
          </p:nvSpPr>
          <p:spPr bwMode="auto">
            <a:xfrm>
              <a:off x="4307" y="3355"/>
              <a:ext cx="400" cy="127"/>
            </a:xfrm>
            <a:custGeom>
              <a:avLst/>
              <a:gdLst>
                <a:gd name="T0" fmla="*/ 400 w 400"/>
                <a:gd name="T1" fmla="*/ 26 h 127"/>
                <a:gd name="T2" fmla="*/ 311 w 400"/>
                <a:gd name="T3" fmla="*/ 0 h 127"/>
                <a:gd name="T4" fmla="*/ 104 w 400"/>
                <a:gd name="T5" fmla="*/ 80 h 127"/>
                <a:gd name="T6" fmla="*/ 0 w 400"/>
                <a:gd name="T7" fmla="*/ 53 h 127"/>
                <a:gd name="T8" fmla="*/ 52 w 400"/>
                <a:gd name="T9" fmla="*/ 127 h 127"/>
                <a:gd name="T10" fmla="*/ 311 w 400"/>
                <a:gd name="T11" fmla="*/ 127 h 127"/>
                <a:gd name="T12" fmla="*/ 200 w 400"/>
                <a:gd name="T13" fmla="*/ 100 h 127"/>
                <a:gd name="T14" fmla="*/ 400 w 400"/>
                <a:gd name="T15" fmla="*/ 26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7"/>
                <a:gd name="T26" fmla="*/ 400 w 400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7">
                  <a:moveTo>
                    <a:pt x="400" y="26"/>
                  </a:moveTo>
                  <a:lnTo>
                    <a:pt x="311" y="0"/>
                  </a:lnTo>
                  <a:lnTo>
                    <a:pt x="104" y="80"/>
                  </a:lnTo>
                  <a:lnTo>
                    <a:pt x="0" y="53"/>
                  </a:lnTo>
                  <a:lnTo>
                    <a:pt x="52" y="127"/>
                  </a:lnTo>
                  <a:lnTo>
                    <a:pt x="311" y="127"/>
                  </a:lnTo>
                  <a:lnTo>
                    <a:pt x="200" y="100"/>
                  </a:lnTo>
                  <a:lnTo>
                    <a:pt x="40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246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247"/>
            <p:cNvSpPr>
              <a:spLocks/>
            </p:cNvSpPr>
            <p:nvPr/>
          </p:nvSpPr>
          <p:spPr bwMode="auto">
            <a:xfrm>
              <a:off x="4329" y="3208"/>
              <a:ext cx="400" cy="120"/>
            </a:xfrm>
            <a:custGeom>
              <a:avLst/>
              <a:gdLst>
                <a:gd name="T0" fmla="*/ 0 w 400"/>
                <a:gd name="T1" fmla="*/ 27 h 120"/>
                <a:gd name="T2" fmla="*/ 89 w 400"/>
                <a:gd name="T3" fmla="*/ 0 h 120"/>
                <a:gd name="T4" fmla="*/ 304 w 400"/>
                <a:gd name="T5" fmla="*/ 73 h 120"/>
                <a:gd name="T6" fmla="*/ 400 w 400"/>
                <a:gd name="T7" fmla="*/ 53 h 120"/>
                <a:gd name="T8" fmla="*/ 348 w 400"/>
                <a:gd name="T9" fmla="*/ 120 h 120"/>
                <a:gd name="T10" fmla="*/ 97 w 400"/>
                <a:gd name="T11" fmla="*/ 120 h 120"/>
                <a:gd name="T12" fmla="*/ 200 w 400"/>
                <a:gd name="T13" fmla="*/ 100 h 120"/>
                <a:gd name="T14" fmla="*/ 0 w 400"/>
                <a:gd name="T15" fmla="*/ 2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0" y="27"/>
                  </a:moveTo>
                  <a:lnTo>
                    <a:pt x="89" y="0"/>
                  </a:lnTo>
                  <a:lnTo>
                    <a:pt x="304" y="73"/>
                  </a:lnTo>
                  <a:lnTo>
                    <a:pt x="400" y="53"/>
                  </a:lnTo>
                  <a:lnTo>
                    <a:pt x="348" y="120"/>
                  </a:lnTo>
                  <a:lnTo>
                    <a:pt x="97" y="120"/>
                  </a:lnTo>
                  <a:lnTo>
                    <a:pt x="200" y="10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248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249"/>
            <p:cNvSpPr>
              <a:spLocks/>
            </p:cNvSpPr>
            <p:nvPr/>
          </p:nvSpPr>
          <p:spPr bwMode="auto">
            <a:xfrm>
              <a:off x="4729" y="3368"/>
              <a:ext cx="400" cy="120"/>
            </a:xfrm>
            <a:custGeom>
              <a:avLst/>
              <a:gdLst>
                <a:gd name="T0" fmla="*/ 400 w 400"/>
                <a:gd name="T1" fmla="*/ 94 h 120"/>
                <a:gd name="T2" fmla="*/ 311 w 400"/>
                <a:gd name="T3" fmla="*/ 120 h 120"/>
                <a:gd name="T4" fmla="*/ 104 w 400"/>
                <a:gd name="T5" fmla="*/ 40 h 120"/>
                <a:gd name="T6" fmla="*/ 0 w 400"/>
                <a:gd name="T7" fmla="*/ 67 h 120"/>
                <a:gd name="T8" fmla="*/ 52 w 400"/>
                <a:gd name="T9" fmla="*/ 0 h 120"/>
                <a:gd name="T10" fmla="*/ 311 w 400"/>
                <a:gd name="T11" fmla="*/ 0 h 120"/>
                <a:gd name="T12" fmla="*/ 200 w 400"/>
                <a:gd name="T13" fmla="*/ 20 h 120"/>
                <a:gd name="T14" fmla="*/ 400 w 400"/>
                <a:gd name="T15" fmla="*/ 9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0"/>
                <a:gd name="T25" fmla="*/ 0 h 120"/>
                <a:gd name="T26" fmla="*/ 400 w 40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0" h="120">
                  <a:moveTo>
                    <a:pt x="400" y="94"/>
                  </a:moveTo>
                  <a:lnTo>
                    <a:pt x="311" y="120"/>
                  </a:lnTo>
                  <a:lnTo>
                    <a:pt x="104" y="40"/>
                  </a:lnTo>
                  <a:lnTo>
                    <a:pt x="0" y="67"/>
                  </a:lnTo>
                  <a:lnTo>
                    <a:pt x="52" y="0"/>
                  </a:lnTo>
                  <a:lnTo>
                    <a:pt x="311" y="0"/>
                  </a:lnTo>
                  <a:lnTo>
                    <a:pt x="200" y="20"/>
                  </a:lnTo>
                  <a:lnTo>
                    <a:pt x="40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Line 250"/>
            <p:cNvSpPr>
              <a:spLocks noChangeShapeType="1"/>
            </p:cNvSpPr>
            <p:nvPr/>
          </p:nvSpPr>
          <p:spPr bwMode="auto">
            <a:xfrm>
              <a:off x="4115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Line 251"/>
            <p:cNvSpPr>
              <a:spLocks noChangeShapeType="1"/>
            </p:cNvSpPr>
            <p:nvPr/>
          </p:nvSpPr>
          <p:spPr bwMode="auto">
            <a:xfrm>
              <a:off x="5329" y="3341"/>
              <a:ext cx="1" cy="267"/>
            </a:xfrm>
            <a:prstGeom prst="line">
              <a:avLst/>
            </a:prstGeom>
            <a:noFill/>
            <a:ln w="12700" cap="sq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257" name="Straight Connector 256"/>
          <p:cNvCxnSpPr>
            <a:stCxn id="256" idx="1"/>
            <a:endCxn id="136" idx="1"/>
          </p:cNvCxnSpPr>
          <p:nvPr/>
        </p:nvCxnSpPr>
        <p:spPr>
          <a:xfrm>
            <a:off x="4460608" y="1993911"/>
            <a:ext cx="1233411" cy="1005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112" idx="3"/>
            <a:endCxn id="153" idx="1"/>
          </p:cNvCxnSpPr>
          <p:nvPr/>
        </p:nvCxnSpPr>
        <p:spPr>
          <a:xfrm flipV="1">
            <a:off x="3382423" y="3186894"/>
            <a:ext cx="2241832" cy="499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stCxn id="235" idx="2"/>
            <a:endCxn id="113" idx="0"/>
          </p:cNvCxnSpPr>
          <p:nvPr/>
        </p:nvCxnSpPr>
        <p:spPr>
          <a:xfrm flipH="1">
            <a:off x="3146661" y="1994148"/>
            <a:ext cx="843588" cy="1539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158" idx="1"/>
            <a:endCxn id="133" idx="4"/>
          </p:cNvCxnSpPr>
          <p:nvPr/>
        </p:nvCxnSpPr>
        <p:spPr>
          <a:xfrm flipH="1" flipV="1">
            <a:off x="5859630" y="3273557"/>
            <a:ext cx="343818" cy="112096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110" idx="3"/>
            <a:endCxn id="81" idx="7"/>
          </p:cNvCxnSpPr>
          <p:nvPr/>
        </p:nvCxnSpPr>
        <p:spPr>
          <a:xfrm flipH="1">
            <a:off x="2762921" y="3807659"/>
            <a:ext cx="218129" cy="220573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129049" y="5697432"/>
            <a:ext cx="635776" cy="669686"/>
            <a:chOff x="41275" y="3941763"/>
            <a:chExt cx="1536216" cy="1833562"/>
          </a:xfrm>
        </p:grpSpPr>
        <p:pic>
          <p:nvPicPr>
            <p:cNvPr id="276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8" name="Straight Connector 277"/>
          <p:cNvCxnSpPr>
            <a:stCxn id="276" idx="1"/>
            <a:endCxn id="32" idx="4"/>
          </p:cNvCxnSpPr>
          <p:nvPr/>
        </p:nvCxnSpPr>
        <p:spPr>
          <a:xfrm flipV="1">
            <a:off x="764825" y="5244448"/>
            <a:ext cx="472237" cy="787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ube 107"/>
          <p:cNvSpPr/>
          <p:nvPr/>
        </p:nvSpPr>
        <p:spPr>
          <a:xfrm>
            <a:off x="1802158" y="4915266"/>
            <a:ext cx="393733" cy="379203"/>
          </a:xfrm>
          <a:prstGeom prst="cub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436744" y="523427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DNS Server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(2.1.2.3)</a:t>
            </a:r>
          </a:p>
        </p:txBody>
      </p:sp>
      <p:sp>
        <p:nvSpPr>
          <p:cNvPr id="285" name="Cube 284"/>
          <p:cNvSpPr/>
          <p:nvPr/>
        </p:nvSpPr>
        <p:spPr>
          <a:xfrm>
            <a:off x="7594835" y="4556103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7053918" y="4875116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Web Server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(208.80.154.238)</a:t>
            </a:r>
          </a:p>
        </p:txBody>
      </p:sp>
      <p:cxnSp>
        <p:nvCxnSpPr>
          <p:cNvPr id="294" name="Straight Connector 293"/>
          <p:cNvCxnSpPr>
            <a:stCxn id="108" idx="2"/>
            <a:endCxn id="34" idx="3"/>
          </p:cNvCxnSpPr>
          <p:nvPr/>
        </p:nvCxnSpPr>
        <p:spPr>
          <a:xfrm flipH="1" flipV="1">
            <a:off x="1472824" y="5097879"/>
            <a:ext cx="329334" cy="54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02" idx="4"/>
            <a:endCxn id="285" idx="0"/>
          </p:cNvCxnSpPr>
          <p:nvPr/>
        </p:nvCxnSpPr>
        <p:spPr>
          <a:xfrm>
            <a:off x="7769357" y="3926266"/>
            <a:ext cx="69745" cy="629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-26104" y="6322742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Home connection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(2.1.2.4)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4804641" y="1488665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B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864285" y="32240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A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7263209" y="2700591"/>
            <a:ext cx="7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ISP C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2193039" y="4287165"/>
            <a:ext cx="85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(2.1.2.5)</a:t>
            </a:r>
          </a:p>
        </p:txBody>
      </p:sp>
      <p:pic>
        <p:nvPicPr>
          <p:cNvPr id="4" name="Picture 3" descr="Screen Shot 2014-01-26 at 10.0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98" y="5806774"/>
            <a:ext cx="4468319" cy="87312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0" y="4314632"/>
            <a:ext cx="1770482" cy="943995"/>
          </a:xfrm>
          <a:prstGeom prst="wedgeRoundRectCallout">
            <a:avLst>
              <a:gd name="adj1" fmla="val -18066"/>
              <a:gd name="adj2" fmla="val 9796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DNS QTYPE A</a:t>
            </a:r>
          </a:p>
          <a:p>
            <a:pPr algn="ctr" defTabSz="914400"/>
            <a:r>
              <a:rPr lang="en-US" sz="1600" dirty="0" err="1">
                <a:solidFill>
                  <a:srgbClr val="000000"/>
                </a:solidFill>
                <a:latin typeface="Arial"/>
              </a:rPr>
              <a:t>En.wikipedia.org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ounded Rectangular Callout 257"/>
          <p:cNvSpPr/>
          <p:nvPr/>
        </p:nvSpPr>
        <p:spPr>
          <a:xfrm>
            <a:off x="951871" y="2933782"/>
            <a:ext cx="1770482" cy="943995"/>
          </a:xfrm>
          <a:prstGeom prst="wedgeRoundRectCallout">
            <a:avLst>
              <a:gd name="adj1" fmla="val 13889"/>
              <a:gd name="adj2" fmla="val 17511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DNS A</a:t>
            </a:r>
          </a:p>
          <a:p>
            <a:pPr algn="ctr"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208.80.154.238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-26104" y="3912859"/>
            <a:ext cx="707569" cy="423745"/>
          </a:xfrm>
          <a:prstGeom prst="wedgeRoundRectCallout">
            <a:avLst>
              <a:gd name="adj1" fmla="val 5840"/>
              <a:gd name="adj2" fmla="val 348636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FFFFFF"/>
                </a:solidFill>
                <a:latin typeface="Arial"/>
              </a:rPr>
              <a:t>SYN</a:t>
            </a:r>
          </a:p>
        </p:txBody>
      </p:sp>
      <p:sp>
        <p:nvSpPr>
          <p:cNvPr id="261" name="Rounded Rectangular Callout 260"/>
          <p:cNvSpPr/>
          <p:nvPr/>
        </p:nvSpPr>
        <p:spPr>
          <a:xfrm>
            <a:off x="612173" y="4451371"/>
            <a:ext cx="714677" cy="423745"/>
          </a:xfrm>
          <a:prstGeom prst="wedgeRoundRectCallout">
            <a:avLst>
              <a:gd name="adj1" fmla="val -49779"/>
              <a:gd name="adj2" fmla="val 23215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FFFFFF"/>
                </a:solidFill>
                <a:latin typeface="Arial"/>
              </a:rPr>
              <a:t>ACK</a:t>
            </a:r>
          </a:p>
        </p:txBody>
      </p:sp>
      <p:sp>
        <p:nvSpPr>
          <p:cNvPr id="262" name="Freeform 261"/>
          <p:cNvSpPr/>
          <p:nvPr/>
        </p:nvSpPr>
        <p:spPr>
          <a:xfrm>
            <a:off x="656045" y="3106320"/>
            <a:ext cx="7301202" cy="2978979"/>
          </a:xfrm>
          <a:custGeom>
            <a:avLst/>
            <a:gdLst>
              <a:gd name="connsiteX0" fmla="*/ 0 w 7301202"/>
              <a:gd name="connsiteY0" fmla="*/ 2978979 h 2978979"/>
              <a:gd name="connsiteX1" fmla="*/ 656045 w 7301202"/>
              <a:gd name="connsiteY1" fmla="*/ 1889524 h 2978979"/>
              <a:gd name="connsiteX2" fmla="*/ 2016284 w 7301202"/>
              <a:gd name="connsiteY2" fmla="*/ 974623 h 2978979"/>
              <a:gd name="connsiteX3" fmla="*/ 2774648 w 7301202"/>
              <a:gd name="connsiteY3" fmla="*/ 493095 h 2978979"/>
              <a:gd name="connsiteX4" fmla="*/ 5103908 w 7301202"/>
              <a:gd name="connsiteY4" fmla="*/ 5549 h 2978979"/>
              <a:gd name="connsiteX5" fmla="*/ 5940515 w 7301202"/>
              <a:gd name="connsiteY5" fmla="*/ 216217 h 2978979"/>
              <a:gd name="connsiteX6" fmla="*/ 7126211 w 7301202"/>
              <a:gd name="connsiteY6" fmla="*/ 517172 h 2978979"/>
              <a:gd name="connsiteX7" fmla="*/ 7294736 w 7301202"/>
              <a:gd name="connsiteY7" fmla="*/ 1371883 h 2978979"/>
              <a:gd name="connsiteX8" fmla="*/ 7294736 w 7301202"/>
              <a:gd name="connsiteY8" fmla="*/ 1371883 h 297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1202" h="2978979">
                <a:moveTo>
                  <a:pt x="0" y="2978979"/>
                </a:moveTo>
                <a:cubicBezTo>
                  <a:pt x="159999" y="2601281"/>
                  <a:pt x="319998" y="2223583"/>
                  <a:pt x="656045" y="1889524"/>
                </a:cubicBezTo>
                <a:cubicBezTo>
                  <a:pt x="992092" y="1555465"/>
                  <a:pt x="1663184" y="1207361"/>
                  <a:pt x="2016284" y="974623"/>
                </a:cubicBezTo>
                <a:cubicBezTo>
                  <a:pt x="2369384" y="741885"/>
                  <a:pt x="2260044" y="654607"/>
                  <a:pt x="2774648" y="493095"/>
                </a:cubicBezTo>
                <a:cubicBezTo>
                  <a:pt x="3289252" y="331583"/>
                  <a:pt x="4576264" y="51695"/>
                  <a:pt x="5103908" y="5549"/>
                </a:cubicBezTo>
                <a:cubicBezTo>
                  <a:pt x="5631552" y="-40597"/>
                  <a:pt x="5940515" y="216217"/>
                  <a:pt x="5940515" y="216217"/>
                </a:cubicBezTo>
                <a:cubicBezTo>
                  <a:pt x="6277566" y="301487"/>
                  <a:pt x="6900508" y="324561"/>
                  <a:pt x="7126211" y="517172"/>
                </a:cubicBezTo>
                <a:cubicBezTo>
                  <a:pt x="7351914" y="709783"/>
                  <a:pt x="7294736" y="1371883"/>
                  <a:pt x="7294736" y="1371883"/>
                </a:cubicBezTo>
                <a:lnTo>
                  <a:pt x="7294736" y="1371883"/>
                </a:lnTo>
              </a:path>
            </a:pathLst>
          </a:cu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Rounded Rectangular Callout 258"/>
          <p:cNvSpPr/>
          <p:nvPr/>
        </p:nvSpPr>
        <p:spPr>
          <a:xfrm>
            <a:off x="7053918" y="2724415"/>
            <a:ext cx="1197801" cy="423745"/>
          </a:xfrm>
          <a:prstGeom prst="wedgeRoundRectCallout">
            <a:avLst>
              <a:gd name="adj1" fmla="val 5840"/>
              <a:gd name="adj2" fmla="val 348636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srgbClr val="FFFFFF"/>
                </a:solidFill>
                <a:latin typeface="Arial"/>
              </a:rPr>
              <a:t>SYNACK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1632" y="2503268"/>
            <a:ext cx="4703008" cy="653567"/>
          </a:xfrm>
          <a:prstGeom prst="wedgeRoundRectCallout">
            <a:avLst>
              <a:gd name="adj1" fmla="val -45717"/>
              <a:gd name="adj2" fmla="val 43850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HTTP GET /wiki/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Douglas_MacArthur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HTTP 1.1</a:t>
            </a:r>
          </a:p>
          <a:p>
            <a:pPr algn="ctr"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en.wikipedia.org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65" name="Rounded Rectangular Callout 264"/>
          <p:cNvSpPr/>
          <p:nvPr/>
        </p:nvSpPr>
        <p:spPr>
          <a:xfrm>
            <a:off x="5166315" y="481527"/>
            <a:ext cx="3371485" cy="2104008"/>
          </a:xfrm>
          <a:prstGeom prst="wedgeRoundRectCallout">
            <a:avLst>
              <a:gd name="adj1" fmla="val 27270"/>
              <a:gd name="adj2" fmla="val 13647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HTTP STATUS 200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Content Length: 523</a:t>
            </a:r>
          </a:p>
          <a:p>
            <a:pPr defTabSz="914400"/>
            <a:r>
              <a:rPr lang="en-US" sz="1600" dirty="0">
                <a:solidFill>
                  <a:srgbClr val="000000"/>
                </a:solidFill>
                <a:latin typeface="Arial"/>
              </a:rPr>
              <a:t>Content Type: text/html</a:t>
            </a:r>
          </a:p>
          <a:p>
            <a:pPr defTabSz="914400"/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&lt;!DOCTYPE html&gt;	</a:t>
            </a:r>
          </a:p>
          <a:p>
            <a:pPr defTabSz="914400"/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&lt;html </a:t>
            </a:r>
            <a:r>
              <a:rPr lang="en-US" sz="1000" dirty="0" err="1">
                <a:solidFill>
                  <a:srgbClr val="000000"/>
                </a:solidFill>
                <a:latin typeface="Courier"/>
                <a:cs typeface="Courier"/>
              </a:rPr>
              <a:t>lang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="en" </a:t>
            </a:r>
            <a:r>
              <a:rPr lang="en-US" sz="1000" dirty="0" err="1">
                <a:solidFill>
                  <a:srgbClr val="000000"/>
                </a:solidFill>
                <a:latin typeface="Courier"/>
                <a:cs typeface="Courier"/>
              </a:rPr>
              <a:t>dir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="</a:t>
            </a:r>
            <a:r>
              <a:rPr lang="en-US" sz="1000" dirty="0" err="1">
                <a:solidFill>
                  <a:srgbClr val="000000"/>
                </a:solidFill>
                <a:latin typeface="Courier"/>
                <a:cs typeface="Courier"/>
              </a:rPr>
              <a:t>ltr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" class="client-</a:t>
            </a:r>
            <a:r>
              <a:rPr lang="en-US" sz="1000" dirty="0" err="1">
                <a:solidFill>
                  <a:srgbClr val="000000"/>
                </a:solidFill>
                <a:latin typeface="Courier"/>
                <a:cs typeface="Courier"/>
              </a:rPr>
              <a:t>nojs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"&gt;	</a:t>
            </a:r>
          </a:p>
          <a:p>
            <a:pPr defTabSz="914400"/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&lt;head&gt;	</a:t>
            </a:r>
          </a:p>
          <a:p>
            <a:pPr defTabSz="914400"/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&lt;meta charset="UTF-8" /&gt;&lt;title&gt;Douglas MacArthur - Wikipedia, the free encyclopedia&lt;/title&gt;	</a:t>
            </a:r>
          </a:p>
          <a:p>
            <a:pPr defTabSz="914400"/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&lt;meta name="generator" content="</a:t>
            </a:r>
            <a:r>
              <a:rPr lang="en-US" sz="1000" dirty="0" err="1">
                <a:solidFill>
                  <a:srgbClr val="000000"/>
                </a:solidFill>
                <a:latin typeface="Courier"/>
                <a:cs typeface="Courier"/>
              </a:rPr>
              <a:t>MediaWiki</a:t>
            </a:r>
            <a:r>
              <a:rPr lang="en-US" sz="1000" dirty="0">
                <a:solidFill>
                  <a:srgbClr val="000000"/>
                </a:solidFill>
                <a:latin typeface="Courier"/>
                <a:cs typeface="Courier"/>
              </a:rPr>
              <a:t> 1.23wmf10" /&gt;</a:t>
            </a:r>
          </a:p>
        </p:txBody>
      </p:sp>
      <p:pic>
        <p:nvPicPr>
          <p:cNvPr id="12" name="Picture 11" descr="Screen Shot 2014-01-26 at 10.27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7" y="4875116"/>
            <a:ext cx="2962163" cy="16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8" grpId="0" animBg="1"/>
      <p:bldP spid="258" grpId="1" animBg="1"/>
      <p:bldP spid="10" grpId="0" animBg="1"/>
      <p:bldP spid="10" grpId="1" animBg="1"/>
      <p:bldP spid="261" grpId="0" animBg="1"/>
      <p:bldP spid="261" grpId="1" animBg="1"/>
      <p:bldP spid="262" grpId="0" animBg="1"/>
      <p:bldP spid="259" grpId="0" animBg="1"/>
      <p:bldP spid="259" grpId="1" animBg="1"/>
      <p:bldP spid="11" grpId="0" animBg="1"/>
      <p:bldP spid="11" grpId="1" animBg="1"/>
      <p:bldP spid="265" grpId="0" animBg="1"/>
      <p:bldP spid="265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947738"/>
            <a:ext cx="7665244" cy="4962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9225" y="2407387"/>
            <a:ext cx="4336961" cy="3388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Netsweeper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947738"/>
            <a:ext cx="7665244" cy="4962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8428" y="1325563"/>
            <a:ext cx="685800" cy="219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Netsweeper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5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9" y="1066489"/>
            <a:ext cx="6258674" cy="5987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Netsweeper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9" y="1066489"/>
            <a:ext cx="6258674" cy="598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7180" y="1454352"/>
            <a:ext cx="1545465" cy="232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netsweeper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6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Terms to search for (</a:t>
            </a:r>
            <a:r>
              <a:rPr lang="en-US" dirty="0" err="1" smtClean="0"/>
              <a:t>Shodan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 Shot 2014-04-06 at 5.40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92" b="-40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483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2" y="141668"/>
            <a:ext cx="8335851" cy="6523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598717"/>
            <a:ext cx="3139874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Need to confirm that these IPs are actually </a:t>
            </a:r>
            <a:r>
              <a:rPr lang="en-US" b="1" u="sng" dirty="0" smtClean="0"/>
              <a:t>still</a:t>
            </a:r>
            <a:r>
              <a:rPr lang="en-US" dirty="0" smtClean="0"/>
              <a:t> hosting the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2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ebsite finger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520097"/>
            <a:ext cx="6407944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" y="3013658"/>
            <a:ext cx="8928395" cy="27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ebsite finger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520097"/>
            <a:ext cx="6407944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" y="3013658"/>
            <a:ext cx="8928395" cy="2756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1496" y="4211392"/>
            <a:ext cx="859665" cy="2446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we found installations</a:t>
            </a:r>
            <a:endParaRPr lang="en-US" dirty="0"/>
          </a:p>
        </p:txBody>
      </p:sp>
      <p:pic>
        <p:nvPicPr>
          <p:cNvPr id="4" name="Content Placeholder 3" descr="m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78" b="-12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6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OK … so we’ve found an installation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Is it being used for censorship?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easy ….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2399198"/>
            <a:ext cx="8804133" cy="41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opportunities to 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(application 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3069" y="1112993"/>
            <a:ext cx="3280224" cy="873307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not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43" b="-80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… even if the logo is not on the block page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Leverage the fact that URLs are a key piece of the censorship product’s features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57" y="2241202"/>
            <a:ext cx="5950874" cy="46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Identifying Commercial Filtering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10 proxy Web sites (have these domains host a simple proxy script, </a:t>
            </a:r>
            <a:r>
              <a:rPr lang="en-US" dirty="0" err="1" smtClean="0"/>
              <a:t>Glype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that these sites are not blocked (shouldn’t be since they are created just for this purpose).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628" y="1850211"/>
            <a:ext cx="42360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2"/>
              </a:rPr>
              <a:t>http://bargaindeputy.com</a:t>
            </a:r>
            <a:endParaRPr lang="en-US" sz="2400" dirty="0" smtClean="0">
              <a:latin typeface="Calibri"/>
              <a:cs typeface="Calibri"/>
              <a:hlinkClick r:id="rId3"/>
            </a:endParaRP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http://zipzoodle.com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4"/>
              </a:rPr>
              <a:t>http://thatsit.com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5"/>
              </a:rPr>
              <a:t>http://steamrafts.com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6"/>
              </a:rPr>
              <a:t>http://notabigdeal.com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07924" y="1850211"/>
            <a:ext cx="4236076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7"/>
              </a:rPr>
              <a:t>http://electroacoustic.com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8"/>
              </a:rPr>
              <a:t>http://whatandthehow.com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9"/>
              </a:rPr>
              <a:t>http://elasticmanniquin.com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0"/>
              </a:rPr>
              <a:t>http://swimstartz.com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1"/>
              </a:rPr>
              <a:t>http://evadingape.com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1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Identifying Commercial Filtering Devices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6815" y="15478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Take 5 domains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1" y="2873400"/>
            <a:ext cx="3465222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2"/>
              </a:rPr>
              <a:t>http://bargaindeputy.com</a:t>
            </a:r>
            <a:endParaRPr lang="en-US" sz="2400" dirty="0" smtClean="0">
              <a:latin typeface="Calibri"/>
              <a:cs typeface="Calibri"/>
              <a:hlinkClick r:id="rId3"/>
            </a:endParaRP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http://zipzoodle.com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4"/>
              </a:rPr>
              <a:t>http://thatsit.com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5"/>
              </a:rPr>
              <a:t>http://steamrafts.com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6"/>
              </a:rPr>
              <a:t>http://notabigdeal.com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37" y="2873400"/>
            <a:ext cx="3979200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7"/>
              </a:rPr>
              <a:t>http://electroacoustic.com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8"/>
              </a:rPr>
              <a:t>http://whatandthehow.com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9"/>
              </a:rPr>
              <a:t>http://elasticmanniquin.com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0"/>
              </a:rPr>
              <a:t>http://swimstartz.com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1"/>
              </a:rPr>
              <a:t>http://evadingape.com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2873399"/>
            <a:ext cx="3215694" cy="2419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Identifying Commercial Filtering Devices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6557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/>
                <a:cs typeface="Calibri"/>
              </a:rPr>
              <a:t>And submit them for classification on the suspected device categorization page.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6815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2"/>
              </a:rPr>
              <a:t>http://bargaindeputy.com</a:t>
            </a:r>
            <a:endParaRPr lang="en-US" sz="2400" dirty="0" smtClean="0">
              <a:latin typeface="Calibri"/>
              <a:cs typeface="Calibri"/>
              <a:hlinkClick r:id="rId3"/>
            </a:endParaRP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http://zipzoodle.com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4"/>
              </a:rPr>
              <a:t>http://thatsit.com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5"/>
              </a:rPr>
              <a:t>http://steamrafts.com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6"/>
              </a:rPr>
              <a:t>http://notabigdeal.com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37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hlinkClick r:id="rId7"/>
              </a:rPr>
              <a:t>http://electroacoustic.com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http://whatandthehow.com</a:t>
            </a:r>
            <a:endParaRPr lang="en-US" sz="2400" dirty="0" smtClean="0"/>
          </a:p>
          <a:p>
            <a:r>
              <a:rPr lang="en-US" sz="2400" dirty="0" smtClean="0">
                <a:hlinkClick r:id="rId9"/>
              </a:rPr>
              <a:t>http://elasticmanniquin.com</a:t>
            </a:r>
            <a:endParaRPr lang="en-US" sz="2400" dirty="0" smtClean="0"/>
          </a:p>
          <a:p>
            <a:r>
              <a:rPr lang="en-US" sz="2400" dirty="0" smtClean="0">
                <a:hlinkClick r:id="rId10"/>
              </a:rPr>
              <a:t>http://swimstartz.com</a:t>
            </a:r>
            <a:endParaRPr lang="en-US" sz="2400" dirty="0" smtClean="0"/>
          </a:p>
          <a:p>
            <a:r>
              <a:rPr lang="en-US" sz="2400" dirty="0" smtClean="0">
                <a:hlinkClick r:id="rId11"/>
              </a:rPr>
              <a:t>http://evadingape.com</a:t>
            </a:r>
            <a:endParaRPr lang="en-US" sz="2400" dirty="0" smtClean="0"/>
          </a:p>
          <a:p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3873" y="2798884"/>
            <a:ext cx="3924032" cy="40591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650" y="2873399"/>
            <a:ext cx="3215694" cy="2419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39918" y="3863664"/>
            <a:ext cx="1327730" cy="2215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1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Identifying Commercial Filtering Devices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6815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2"/>
              </a:rPr>
              <a:t>http://bargaindeputy.com</a:t>
            </a:r>
            <a:endParaRPr lang="en-US" sz="2400" dirty="0" smtClean="0">
              <a:latin typeface="Calibri"/>
              <a:cs typeface="Calibri"/>
              <a:hlinkClick r:id="rId3"/>
            </a:endParaRP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http://zipzoodle.com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4"/>
              </a:rPr>
              <a:t>http://thatsit.com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5"/>
              </a:rPr>
              <a:t>http://steamrafts.com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6"/>
              </a:rPr>
              <a:t>http://notabigdeal.com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37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7"/>
              </a:rPr>
              <a:t>http://electroacoustic.com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8"/>
              </a:rPr>
              <a:t>http://whatandthehow.com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9"/>
              </a:rPr>
              <a:t>http://elasticmanniquin.com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0"/>
              </a:rPr>
              <a:t>http://swimstartz.com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1"/>
              </a:rPr>
              <a:t>http://evadingape.com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2873399"/>
            <a:ext cx="3215694" cy="2419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2509" y="2873399"/>
            <a:ext cx="3215694" cy="24198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4553" y="5478896"/>
            <a:ext cx="283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Submitted Sample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303" y="5477709"/>
            <a:ext cx="283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Control Group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5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Identifying Commercial Filtering Devices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6815" y="15478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"/>
                <a:cs typeface="Calibri"/>
              </a:rPr>
              <a:t>Check again in Country X if they are blocked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6815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2"/>
              </a:rPr>
              <a:t>http://bargaindeputy.com</a:t>
            </a:r>
            <a:endParaRPr lang="en-US" sz="2400" dirty="0" smtClean="0">
              <a:latin typeface="Calibri"/>
              <a:cs typeface="Calibri"/>
              <a:hlinkClick r:id="rId3"/>
            </a:endParaRP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http://zipzoodle.com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4"/>
              </a:rPr>
              <a:t>http://thatsit.com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5"/>
              </a:rPr>
              <a:t>http://steamrafts.com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6"/>
              </a:rPr>
              <a:t>http://notabigdeal.com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37" y="2873400"/>
            <a:ext cx="3177057" cy="271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  <a:hlinkClick r:id="rId7"/>
              </a:rPr>
              <a:t>http://electroacoustic.com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8"/>
              </a:rPr>
              <a:t>http://whatandthehow.com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9"/>
              </a:rPr>
              <a:t>http://elasticmanniquin.com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0"/>
              </a:rPr>
              <a:t>http://swimstartz.com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  <a:hlinkClick r:id="rId11"/>
              </a:rPr>
              <a:t>http://evadingape.com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2873399"/>
            <a:ext cx="3215694" cy="2419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2509" y="2873399"/>
            <a:ext cx="3215694" cy="24198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4553" y="5478896"/>
            <a:ext cx="283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Submitted Sample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303" y="5477709"/>
            <a:ext cx="283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Control Group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6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4-04-06 at 5.57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349" b="-64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85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are these products censoring?</a:t>
            </a:r>
            <a:endParaRPr lang="en-US" sz="2800" dirty="0"/>
          </a:p>
        </p:txBody>
      </p:sp>
      <p:pic>
        <p:nvPicPr>
          <p:cNvPr id="4" name="Content Placeholder 3" descr="Screen Shot 2014-04-06 at 5.58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01" b="-10320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41118" y="4834809"/>
            <a:ext cx="875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of these categories of speech protected under UN declaration of human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Other approaches to fingerprinting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of site submission is that it relies on the site submission interface existing for a product. </a:t>
            </a:r>
          </a:p>
          <a:p>
            <a:r>
              <a:rPr lang="en-US" dirty="0" smtClean="0"/>
              <a:t>…Also need the product to be globally routable to find it’s IP address.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Other approaches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Look for HTTP header changes (hit your own server see what the headers are passed on as)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err="1" smtClean="0"/>
              <a:t>CoNteNT</a:t>
            </a:r>
            <a:r>
              <a:rPr lang="en-US" dirty="0" smtClean="0"/>
              <a:t> </a:t>
            </a:r>
            <a:r>
              <a:rPr lang="en-US" dirty="0" err="1" smtClean="0"/>
              <a:t>LeNGth</a:t>
            </a:r>
            <a:r>
              <a:rPr lang="en-US" dirty="0" smtClean="0"/>
              <a:t> -&gt; content length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HTML structure of block pages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Common templates for the same product.	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Easy to identify via html tag frequencies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4488</Words>
  <Application>Microsoft Macintosh PowerPoint</Application>
  <PresentationFormat>On-screen Show (4:3)</PresentationFormat>
  <Paragraphs>711</Paragraphs>
  <Slides>103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103</vt:i4>
      </vt:variant>
    </vt:vector>
  </HeadingPairs>
  <TitlesOfParts>
    <vt:vector size="106" baseType="lpstr">
      <vt:lpstr>Office Theme</vt:lpstr>
      <vt:lpstr>Median</vt:lpstr>
      <vt:lpstr>Essential</vt:lpstr>
      <vt:lpstr>CSE390 Advanced Computer Networks</vt:lpstr>
      <vt:lpstr>What is censorship?</vt:lpstr>
      <vt:lpstr>What is censorship?</vt:lpstr>
      <vt:lpstr>What is a network censor</vt:lpstr>
      <vt:lpstr>How to identify and block?</vt:lpstr>
      <vt:lpstr>Networking 101</vt:lpstr>
      <vt:lpstr>Networking 101</vt:lpstr>
      <vt:lpstr>Networking 101</vt:lpstr>
      <vt:lpstr>Many opportunities to censor</vt:lpstr>
      <vt:lpstr>Internet protocol 101</vt:lpstr>
      <vt:lpstr>IP-based blocking</vt:lpstr>
      <vt:lpstr>IP-based blocking</vt:lpstr>
      <vt:lpstr>IP-Based blocking</vt:lpstr>
      <vt:lpstr>IP-BASED BLOCKING </vt:lpstr>
      <vt:lpstr>IP-BASED BLOCKING</vt:lpstr>
      <vt:lpstr>IP-BASED BLOCKING</vt:lpstr>
      <vt:lpstr>Why was the Pakistan incident so bad?</vt:lpstr>
      <vt:lpstr>Ip-based blocking </vt:lpstr>
      <vt:lpstr>Known users of ip-based blocking</vt:lpstr>
      <vt:lpstr>Overview</vt:lpstr>
      <vt:lpstr>Tcp: Transmission control protocol</vt:lpstr>
      <vt:lpstr>Why inject tcp reset packets?</vt:lpstr>
      <vt:lpstr>types of censors</vt:lpstr>
      <vt:lpstr>Limitations of on-path censors</vt:lpstr>
      <vt:lpstr>Why on-path censors?</vt:lpstr>
      <vt:lpstr>On path censor example</vt:lpstr>
      <vt:lpstr>Detecting on-path censorship</vt:lpstr>
      <vt:lpstr>Race conditions: data after reset</vt:lpstr>
      <vt:lpstr>Race conditions: Data after reset</vt:lpstr>
      <vt:lpstr>Race conditions: reset after data</vt:lpstr>
      <vt:lpstr>Race conditions: Reset after data</vt:lpstr>
      <vt:lpstr>Building a reliable RST injector enables detection</vt:lpstr>
      <vt:lpstr>Fingerprinting rst injectors</vt:lpstr>
      <vt:lpstr>Can we just ignore these RSTs?</vt:lpstr>
      <vt:lpstr>Remember … RSTs are a mechanism</vt:lpstr>
      <vt:lpstr>Overview</vt:lpstr>
      <vt:lpstr>Domain name system (dns)</vt:lpstr>
      <vt:lpstr>How can we block DNS?</vt:lpstr>
      <vt:lpstr>Blocking dns names</vt:lpstr>
      <vt:lpstr>Blocking dns names</vt:lpstr>
      <vt:lpstr>Blocking DNS names</vt:lpstr>
      <vt:lpstr>Hold-on in action</vt:lpstr>
      <vt:lpstr>Checking feasibility: RTT</vt:lpstr>
      <vt:lpstr>Checking feasibility: ttl</vt:lpstr>
      <vt:lpstr>Performance of Hold-on</vt:lpstr>
      <vt:lpstr>Overview</vt:lpstr>
      <vt:lpstr>Networking 101: HTTP</vt:lpstr>
      <vt:lpstr>HTTPS ADDS ENCRYPTION</vt:lpstr>
      <vt:lpstr>OK … SO WHERE ARE WE NOW?</vt:lpstr>
      <vt:lpstr>In-path censorship</vt:lpstr>
      <vt:lpstr>Flow Terminating proxies</vt:lpstr>
      <vt:lpstr>Flow terminating</vt:lpstr>
      <vt:lpstr>Flow rewriting proxies</vt:lpstr>
      <vt:lpstr>Flow Rewriting</vt:lpstr>
      <vt:lpstr>Flow Rewriting</vt:lpstr>
      <vt:lpstr>Partial vs. complete proxying</vt:lpstr>
      <vt:lpstr>Detecting and using partial proxies</vt:lpstr>
      <vt:lpstr>Detecting complete terminating proxies</vt:lpstr>
      <vt:lpstr>Overview</vt:lpstr>
      <vt:lpstr>Trend: New economic models of attacks</vt:lpstr>
      <vt:lpstr>Trend: New economic models of attacks</vt:lpstr>
      <vt:lpstr>Huge market for censorship/surveillance products</vt:lpstr>
      <vt:lpstr>Filtering products…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has not gone unnoticed…</vt:lpstr>
      <vt:lpstr>PowerPoint Presentation</vt:lpstr>
      <vt:lpstr>How to enforce restrictions?</vt:lpstr>
      <vt:lpstr>Step 1: find suspected installations</vt:lpstr>
      <vt:lpstr>Examples of user reports</vt:lpstr>
      <vt:lpstr>Sources of Scan data</vt:lpstr>
      <vt:lpstr>Ok … but what to scan for?</vt:lpstr>
      <vt:lpstr>PowerPoint Presentation</vt:lpstr>
      <vt:lpstr>PowerPoint Presentation</vt:lpstr>
      <vt:lpstr>PowerPoint Presentation</vt:lpstr>
      <vt:lpstr>Netsweeper</vt:lpstr>
      <vt:lpstr>Netsweeper</vt:lpstr>
      <vt:lpstr>Netsweeper</vt:lpstr>
      <vt:lpstr>Netsweeper</vt:lpstr>
      <vt:lpstr>netsweeper</vt:lpstr>
      <vt:lpstr>Terms to search for (Shodan)</vt:lpstr>
      <vt:lpstr>PowerPoint Presentation</vt:lpstr>
      <vt:lpstr>PowerPoint Presentation</vt:lpstr>
      <vt:lpstr>PowerPoint Presentation</vt:lpstr>
      <vt:lpstr>Where we found installations</vt:lpstr>
      <vt:lpstr>OK … so we’ve found an installation</vt:lpstr>
      <vt:lpstr>Or not …</vt:lpstr>
      <vt:lpstr>How to confirm censorship</vt:lpstr>
      <vt:lpstr>Identifying Commercial Filtering Devices</vt:lpstr>
      <vt:lpstr>Identifying Commercial Filtering Devices</vt:lpstr>
      <vt:lpstr>Identifying Commercial Filtering Devices</vt:lpstr>
      <vt:lpstr>Identifying Commercial Filtering Devices</vt:lpstr>
      <vt:lpstr>Identifying Commercial Filtering Devices</vt:lpstr>
      <vt:lpstr>Results</vt:lpstr>
      <vt:lpstr>What are these products censoring?</vt:lpstr>
      <vt:lpstr>Other approaches to fingerprinting</vt:lpstr>
      <vt:lpstr>HTML block page fingerprinting</vt:lpstr>
      <vt:lpstr>Hands on activities </vt:lpstr>
      <vt:lpstr>Hands on activity</vt:lpstr>
      <vt:lpstr>Hands on activity</vt:lpstr>
    </vt:vector>
  </TitlesOfParts>
  <Company>SUNY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CSE390 Advanced Computer Networks</dc:title>
  <dc:creator>Phillipa Gill</dc:creator>
  <cp:lastModifiedBy>Phillipa Gill</cp:lastModifiedBy>
  <cp:revision>10</cp:revision>
  <dcterms:created xsi:type="dcterms:W3CDTF">2014-10-28T19:40:07Z</dcterms:created>
  <dcterms:modified xsi:type="dcterms:W3CDTF">2014-11-03T14:34:33Z</dcterms:modified>
</cp:coreProperties>
</file>