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4"/>
  </p:notesMasterIdLst>
  <p:handoutMasterIdLst>
    <p:handoutMasterId r:id="rId25"/>
  </p:handoutMasterIdLst>
  <p:sldIdLst>
    <p:sldId id="388" r:id="rId2"/>
    <p:sldId id="390" r:id="rId3"/>
    <p:sldId id="392" r:id="rId4"/>
    <p:sldId id="394" r:id="rId5"/>
    <p:sldId id="391" r:id="rId6"/>
    <p:sldId id="393" r:id="rId7"/>
    <p:sldId id="395" r:id="rId8"/>
    <p:sldId id="396" r:id="rId9"/>
    <p:sldId id="397" r:id="rId10"/>
    <p:sldId id="398" r:id="rId11"/>
    <p:sldId id="399" r:id="rId12"/>
    <p:sldId id="400" r:id="rId13"/>
    <p:sldId id="401" r:id="rId14"/>
    <p:sldId id="410" r:id="rId15"/>
    <p:sldId id="402" r:id="rId16"/>
    <p:sldId id="403" r:id="rId17"/>
    <p:sldId id="405" r:id="rId18"/>
    <p:sldId id="406" r:id="rId19"/>
    <p:sldId id="404" r:id="rId20"/>
    <p:sldId id="407" r:id="rId21"/>
    <p:sldId id="408" r:id="rId22"/>
    <p:sldId id="409" r:id="rId23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2"/>
            <p14:sldId id="394"/>
            <p14:sldId id="391"/>
            <p14:sldId id="393"/>
            <p14:sldId id="395"/>
            <p14:sldId id="396"/>
            <p14:sldId id="397"/>
            <p14:sldId id="398"/>
            <p14:sldId id="399"/>
            <p14:sldId id="400"/>
            <p14:sldId id="401"/>
            <p14:sldId id="410"/>
            <p14:sldId id="402"/>
            <p14:sldId id="403"/>
            <p14:sldId id="405"/>
            <p14:sldId id="406"/>
            <p14:sldId id="404"/>
            <p14:sldId id="407"/>
            <p14:sldId id="408"/>
            <p14:sldId id="4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84" autoAdjust="0"/>
    <p:restoredTop sz="90232" autoAdjust="0"/>
  </p:normalViewPr>
  <p:slideViewPr>
    <p:cSldViewPr snapToGrid="0">
      <p:cViewPr varScale="1">
        <p:scale>
          <a:sx n="124" d="100"/>
          <a:sy n="124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105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3048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4634" y="1257917"/>
            <a:ext cx="595184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iE_AbM8ZykI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 fontScale="90000"/>
          </a:bodyPr>
          <a:lstStyle/>
          <a:p>
            <a:r>
              <a:rPr lang="en-US" sz="6000" cap="none" dirty="0" smtClean="0"/>
              <a:t>CSE390</a:t>
            </a:r>
            <a:br>
              <a:rPr lang="en-US" sz="6000" cap="none" dirty="0" smtClean="0"/>
            </a:br>
            <a:r>
              <a:rPr lang="en-US" sz="4900" cap="none" dirty="0" smtClean="0"/>
              <a:t>Advanced Computer Networks</a:t>
            </a:r>
            <a:endParaRPr lang="en-US" sz="4900" cap="none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799" y="3496235"/>
            <a:ext cx="8282032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tx1"/>
                </a:solidFill>
              </a:rPr>
              <a:t>Lecture </a:t>
            </a:r>
            <a:r>
              <a:rPr lang="en-US" sz="3600" b="1" dirty="0">
                <a:solidFill>
                  <a:schemeClr val="tx1"/>
                </a:solidFill>
              </a:rPr>
              <a:t>7</a:t>
            </a:r>
            <a:r>
              <a:rPr lang="en-US" sz="3600" b="1" dirty="0" smtClean="0">
                <a:solidFill>
                  <a:schemeClr val="tx1"/>
                </a:solidFill>
              </a:rPr>
              <a:t>: Bridging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(From Hub to Switch by Way of Tree)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2438400" y="6021009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Based on slides from D. </a:t>
            </a:r>
            <a:r>
              <a:rPr lang="en-US" dirty="0" err="1" smtClean="0"/>
              <a:t>Choffnes</a:t>
            </a:r>
            <a:r>
              <a:rPr lang="en-US" dirty="0" smtClean="0"/>
              <a:t> Northeastern U. Revised Fall 2014 by P. Gill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Learning Addresses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3072468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dirty="0" smtClean="0"/>
              <a:t>Manual configuration is possible, but…</a:t>
            </a:r>
          </a:p>
          <a:p>
            <a:pPr lvl="1"/>
            <a:r>
              <a:rPr lang="en-US" dirty="0" smtClean="0"/>
              <a:t>Time consuming</a:t>
            </a:r>
          </a:p>
          <a:p>
            <a:pPr lvl="1"/>
            <a:r>
              <a:rPr lang="en-US" dirty="0" smtClean="0"/>
              <a:t>Error Prone</a:t>
            </a:r>
          </a:p>
          <a:p>
            <a:pPr lvl="1"/>
            <a:r>
              <a:rPr lang="en-US" dirty="0" smtClean="0"/>
              <a:t>Not adaptable (hosts may get added or removed)</a:t>
            </a:r>
          </a:p>
          <a:p>
            <a:r>
              <a:rPr lang="en-US" dirty="0" smtClean="0"/>
              <a:t>Instead, learn addresses using a simple heuristic</a:t>
            </a:r>
          </a:p>
          <a:p>
            <a:pPr lvl="1"/>
            <a:r>
              <a:rPr lang="en-US" dirty="0" smtClean="0"/>
              <a:t>Look at the </a:t>
            </a:r>
            <a:r>
              <a:rPr lang="en-US" dirty="0" smtClean="0">
                <a:solidFill>
                  <a:schemeClr val="accent1"/>
                </a:solidFill>
              </a:rPr>
              <a:t>source</a:t>
            </a:r>
            <a:r>
              <a:rPr lang="en-US" dirty="0" smtClean="0"/>
              <a:t> of frames that arrive on each port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21491" y="6629719"/>
            <a:ext cx="969963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14223" y="650091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29613" y="5674382"/>
            <a:ext cx="704783" cy="1037224"/>
            <a:chOff x="5662115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0" name="Straight Connector 9"/>
          <p:cNvCxnSpPr/>
          <p:nvPr/>
        </p:nvCxnSpPr>
        <p:spPr>
          <a:xfrm>
            <a:off x="4078187" y="6544983"/>
            <a:ext cx="1057836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719" y="606312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Elbow Connector 11"/>
          <p:cNvCxnSpPr>
            <a:stCxn id="16" idx="3"/>
          </p:cNvCxnSpPr>
          <p:nvPr/>
        </p:nvCxnSpPr>
        <p:spPr>
          <a:xfrm flipV="1">
            <a:off x="1526599" y="6473350"/>
            <a:ext cx="541377" cy="156369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15" idx="1"/>
          </p:cNvCxnSpPr>
          <p:nvPr/>
        </p:nvCxnSpPr>
        <p:spPr>
          <a:xfrm rot="10800000">
            <a:off x="3014059" y="6525261"/>
            <a:ext cx="679673" cy="1"/>
          </a:xfrm>
          <a:prstGeom prst="bentConnector3">
            <a:avLst/>
          </a:prstGeom>
          <a:ln w="5715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726" y="6233849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693731" y="6294428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68997" y="650091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1" y="5296661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00:00:00:00:00:AA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261317" y="6300486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00:00:00:00:00:BB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804413" y="5925096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50279" y="5925096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2</a:t>
            </a:r>
            <a:endParaRPr lang="en-US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010967"/>
              </p:ext>
            </p:extLst>
          </p:nvPr>
        </p:nvGraphicFramePr>
        <p:xfrm>
          <a:off x="4078191" y="5488962"/>
          <a:ext cx="4509247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87388"/>
                <a:gridCol w="797859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00:00:00:00:00:BB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0 minutes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31949"/>
              </p:ext>
            </p:extLst>
          </p:nvPr>
        </p:nvGraphicFramePr>
        <p:xfrm>
          <a:off x="4078187" y="4737573"/>
          <a:ext cx="450924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388"/>
                <a:gridCol w="797859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MAC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00:00:00:00:00:AA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minutes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Oval 23"/>
          <p:cNvSpPr/>
          <p:nvPr/>
        </p:nvSpPr>
        <p:spPr>
          <a:xfrm>
            <a:off x="651546" y="641489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686916" y="6357345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Bent Arrow 25"/>
          <p:cNvSpPr/>
          <p:nvPr/>
        </p:nvSpPr>
        <p:spPr>
          <a:xfrm>
            <a:off x="2604632" y="4639111"/>
            <a:ext cx="1396917" cy="1535185"/>
          </a:xfrm>
          <a:prstGeom prst="bentArrow">
            <a:avLst>
              <a:gd name="adj1" fmla="val 18995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 flipH="1">
            <a:off x="5914235" y="3363984"/>
            <a:ext cx="3035933" cy="954107"/>
            <a:chOff x="1219200" y="4876799"/>
            <a:chExt cx="5181605" cy="1429637"/>
          </a:xfrm>
        </p:grpSpPr>
        <p:sp>
          <p:nvSpPr>
            <p:cNvPr id="28" name="Rectangular Callout 27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-9229"/>
                <a:gd name="adj2" fmla="val 13965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9203" y="4876799"/>
              <a:ext cx="5181602" cy="1429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Delete old entries after a timeout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368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116 L 0.18264 0.00255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09345E-6 L -0.22795 -0.00093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Complicated Learning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399" y="1600200"/>
            <a:ext cx="3972969" cy="5031928"/>
          </a:xfrm>
        </p:spPr>
        <p:txBody>
          <a:bodyPr/>
          <a:lstStyle/>
          <a:p>
            <a:r>
              <a:rPr lang="en-US" dirty="0" smtClean="0"/>
              <a:t>&lt;</a:t>
            </a:r>
            <a:r>
              <a:rPr lang="en-US" dirty="0" err="1" smtClean="0"/>
              <a:t>Src</a:t>
            </a:r>
            <a:r>
              <a:rPr lang="en-US" dirty="0" smtClean="0"/>
              <a:t>=AA, </a:t>
            </a:r>
            <a:r>
              <a:rPr lang="en-US" dirty="0" err="1" smtClean="0"/>
              <a:t>Dest</a:t>
            </a:r>
            <a:r>
              <a:rPr lang="en-US" dirty="0" smtClean="0"/>
              <a:t>=FF&gt;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Src</a:t>
            </a:r>
            <a:r>
              <a:rPr lang="en-US" dirty="0" smtClean="0"/>
              <a:t>=CC, </a:t>
            </a:r>
            <a:r>
              <a:rPr lang="en-US" dirty="0" err="1" smtClean="0"/>
              <a:t>Dest</a:t>
            </a:r>
            <a:r>
              <a:rPr lang="en-US" dirty="0" smtClean="0"/>
              <a:t>=AA&gt;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Src</a:t>
            </a:r>
            <a:r>
              <a:rPr lang="en-US" dirty="0" smtClean="0"/>
              <a:t>=EE, </a:t>
            </a:r>
            <a:r>
              <a:rPr lang="en-US" dirty="0" err="1" smtClean="0"/>
              <a:t>Dest</a:t>
            </a:r>
            <a:r>
              <a:rPr lang="en-US" dirty="0" smtClean="0"/>
              <a:t>=CC&gt;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8477097" y="5268287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0235" y="577623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7923423" y="5268287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31" idx="0"/>
          </p:cNvCxnSpPr>
          <p:nvPr/>
        </p:nvCxnSpPr>
        <p:spPr>
          <a:xfrm rot="5400000" flipH="1" flipV="1">
            <a:off x="4160678" y="4031915"/>
            <a:ext cx="1370780" cy="672484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947" y="3420714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032" y="577623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8529229" y="644746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FF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90026" y="644746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EE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6599361" y="5268286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499" y="5776235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Straight Connector 22"/>
          <p:cNvCxnSpPr/>
          <p:nvPr/>
        </p:nvCxnSpPr>
        <p:spPr>
          <a:xfrm flipV="1">
            <a:off x="6045687" y="5268286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296" y="5776235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6651493" y="644746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DD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812290" y="644746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CC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H="1" flipV="1">
            <a:off x="4637735" y="5268287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873" y="577623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Straight Connector 29"/>
          <p:cNvCxnSpPr/>
          <p:nvPr/>
        </p:nvCxnSpPr>
        <p:spPr>
          <a:xfrm flipV="1">
            <a:off x="4084061" y="5268287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670" y="577623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4689867" y="644746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850664" y="644746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AA</a:t>
            </a:r>
            <a:endParaRPr lang="en-US" dirty="0"/>
          </a:p>
        </p:txBody>
      </p:sp>
      <p:cxnSp>
        <p:nvCxnSpPr>
          <p:cNvPr id="38" name="Elbow Connector 37"/>
          <p:cNvCxnSpPr/>
          <p:nvPr/>
        </p:nvCxnSpPr>
        <p:spPr>
          <a:xfrm rot="16200000" flipV="1">
            <a:off x="5332385" y="4068164"/>
            <a:ext cx="1273623" cy="697143"/>
          </a:xfrm>
          <a:prstGeom prst="bentConnector3">
            <a:avLst>
              <a:gd name="adj1" fmla="val 55269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03173" y="4012039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606445" y="4012039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2</a:t>
            </a:r>
            <a:endParaRPr lang="en-US" dirty="0"/>
          </a:p>
        </p:txBody>
      </p:sp>
      <p:cxnSp>
        <p:nvCxnSpPr>
          <p:cNvPr id="46" name="Elbow Connector 45"/>
          <p:cNvCxnSpPr/>
          <p:nvPr/>
        </p:nvCxnSpPr>
        <p:spPr>
          <a:xfrm rot="5400000" flipH="1" flipV="1">
            <a:off x="6336592" y="4031915"/>
            <a:ext cx="1370780" cy="672484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861" y="3420714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" name="Elbow Connector 47"/>
          <p:cNvCxnSpPr/>
          <p:nvPr/>
        </p:nvCxnSpPr>
        <p:spPr>
          <a:xfrm rot="16200000" flipV="1">
            <a:off x="7508299" y="4068164"/>
            <a:ext cx="1273623" cy="697143"/>
          </a:xfrm>
          <a:prstGeom prst="bentConnector3">
            <a:avLst>
              <a:gd name="adj1" fmla="val 55269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79087" y="4012039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782359" y="4012039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64731" y="5053547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86995" y="5053546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25369" y="5053547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1" name="Right Arrow 50"/>
          <p:cNvSpPr/>
          <p:nvPr/>
        </p:nvSpPr>
        <p:spPr>
          <a:xfrm rot="18062552">
            <a:off x="4205013" y="4320310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 rot="3600000">
            <a:off x="5227039" y="4329849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6977414">
            <a:off x="5988907" y="5473417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 rot="3599064">
            <a:off x="6537754" y="5466322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/>
          <p:cNvSpPr/>
          <p:nvPr/>
        </p:nvSpPr>
        <p:spPr>
          <a:xfrm rot="18062552">
            <a:off x="6341960" y="4320310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 rot="3600000">
            <a:off x="7370682" y="4316542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 rot="6977414">
            <a:off x="7841490" y="5484958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 rot="3599064">
            <a:off x="8390337" y="5477863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45338"/>
              </p:ext>
            </p:extLst>
          </p:nvPr>
        </p:nvGraphicFramePr>
        <p:xfrm>
          <a:off x="5020865" y="2070010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04258"/>
              </p:ext>
            </p:extLst>
          </p:nvPr>
        </p:nvGraphicFramePr>
        <p:xfrm>
          <a:off x="7219157" y="2071408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350210"/>
              </p:ext>
            </p:extLst>
          </p:nvPr>
        </p:nvGraphicFramePr>
        <p:xfrm>
          <a:off x="5020865" y="2469885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120796"/>
              </p:ext>
            </p:extLst>
          </p:nvPr>
        </p:nvGraphicFramePr>
        <p:xfrm>
          <a:off x="7219157" y="2475478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11057"/>
              </p:ext>
            </p:extLst>
          </p:nvPr>
        </p:nvGraphicFramePr>
        <p:xfrm>
          <a:off x="5022732" y="2869760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478512"/>
              </p:ext>
            </p:extLst>
          </p:nvPr>
        </p:nvGraphicFramePr>
        <p:xfrm>
          <a:off x="7221024" y="2871158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5" name="Right Arrow 64"/>
          <p:cNvSpPr/>
          <p:nvPr/>
        </p:nvSpPr>
        <p:spPr>
          <a:xfrm rot="18000000">
            <a:off x="3970825" y="5449528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Arrow 65"/>
          <p:cNvSpPr/>
          <p:nvPr/>
        </p:nvSpPr>
        <p:spPr>
          <a:xfrm rot="3599064">
            <a:off x="4542571" y="5468969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ight Arrow 66"/>
          <p:cNvSpPr/>
          <p:nvPr/>
        </p:nvSpPr>
        <p:spPr>
          <a:xfrm rot="18000000">
            <a:off x="6012673" y="5416102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Arrow 67"/>
          <p:cNvSpPr/>
          <p:nvPr/>
        </p:nvSpPr>
        <p:spPr>
          <a:xfrm rot="14400000">
            <a:off x="5211505" y="4308152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Multiply 68"/>
          <p:cNvSpPr/>
          <p:nvPr/>
        </p:nvSpPr>
        <p:spPr>
          <a:xfrm>
            <a:off x="7237282" y="3481431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Arrow 69"/>
          <p:cNvSpPr/>
          <p:nvPr/>
        </p:nvSpPr>
        <p:spPr>
          <a:xfrm rot="7200000">
            <a:off x="4195201" y="4345942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 rot="7200000">
            <a:off x="3943453" y="5489404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898419" y="1637134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Bridge 1</a:t>
            </a:r>
            <a:endParaRPr lang="en-US" sz="2000" dirty="0"/>
          </a:p>
        </p:txBody>
      </p:sp>
      <p:sp>
        <p:nvSpPr>
          <p:cNvPr id="74" name="TextBox 73"/>
          <p:cNvSpPr txBox="1"/>
          <p:nvPr/>
        </p:nvSpPr>
        <p:spPr>
          <a:xfrm>
            <a:off x="7104675" y="1637134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Bridge 2</a:t>
            </a:r>
            <a:endParaRPr lang="en-US" sz="2000" dirty="0"/>
          </a:p>
        </p:txBody>
      </p:sp>
      <p:sp>
        <p:nvSpPr>
          <p:cNvPr id="75" name="Right Arrow 74"/>
          <p:cNvSpPr/>
          <p:nvPr/>
        </p:nvSpPr>
        <p:spPr>
          <a:xfrm rot="18000000">
            <a:off x="7875878" y="5441087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ight Arrow 75"/>
          <p:cNvSpPr/>
          <p:nvPr/>
        </p:nvSpPr>
        <p:spPr>
          <a:xfrm rot="3599064">
            <a:off x="8381933" y="5468969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Arrow 76"/>
          <p:cNvSpPr/>
          <p:nvPr/>
        </p:nvSpPr>
        <p:spPr>
          <a:xfrm rot="14400000">
            <a:off x="7357157" y="4290890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ight Arrow 77"/>
          <p:cNvSpPr/>
          <p:nvPr/>
        </p:nvSpPr>
        <p:spPr>
          <a:xfrm rot="7200000">
            <a:off x="6287066" y="4407718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ight Arrow 78"/>
          <p:cNvSpPr/>
          <p:nvPr/>
        </p:nvSpPr>
        <p:spPr>
          <a:xfrm rot="7200000">
            <a:off x="5989586" y="5480528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5326693" y="3420962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5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2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4" grpId="2" animBg="1"/>
      <p:bldP spid="54" grpId="3" animBg="1"/>
      <p:bldP spid="54" grpId="4" animBg="1"/>
      <p:bldP spid="55" grpId="0" animBg="1"/>
      <p:bldP spid="55" grpId="1" animBg="1"/>
      <p:bldP spid="55" grpId="2" animBg="1"/>
      <p:bldP spid="55" grpId="3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5" grpId="0" animBg="1"/>
      <p:bldP spid="65" grpId="1" animBg="1"/>
      <p:bldP spid="66" grpId="0" animBg="1"/>
      <p:bldP spid="66" grpId="1" animBg="1"/>
      <p:bldP spid="66" grpId="2" animBg="1"/>
      <p:bldP spid="66" grpId="3" animBg="1"/>
      <p:bldP spid="67" grpId="0" animBg="1"/>
      <p:bldP spid="67" grpId="1" animBg="1"/>
      <p:bldP spid="68" grpId="2" animBg="1"/>
      <p:bldP spid="68" grpId="3" animBg="1"/>
      <p:bldP spid="68" grpId="4" animBg="1"/>
      <p:bldP spid="69" grpId="0" animBg="1"/>
      <p:bldP spid="69" grpId="1" animBg="1"/>
      <p:bldP spid="70" grpId="0" animBg="1"/>
      <p:bldP spid="70" grpId="1" animBg="1"/>
      <p:bldP spid="72" grpId="0" animBg="1"/>
      <p:bldP spid="72" grpId="1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Danger of Loops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399" y="1600200"/>
            <a:ext cx="4857751" cy="5014776"/>
          </a:xfrm>
        </p:spPr>
        <p:txBody>
          <a:bodyPr/>
          <a:lstStyle/>
          <a:p>
            <a:r>
              <a:rPr lang="en-US" dirty="0" smtClean="0"/>
              <a:t>&lt;</a:t>
            </a:r>
            <a:r>
              <a:rPr lang="en-US" dirty="0" err="1" smtClean="0"/>
              <a:t>Src</a:t>
            </a:r>
            <a:r>
              <a:rPr lang="en-US" dirty="0" smtClean="0"/>
              <a:t>=AA, </a:t>
            </a:r>
            <a:r>
              <a:rPr lang="en-US" dirty="0" err="1" smtClean="0"/>
              <a:t>Dest</a:t>
            </a:r>
            <a:r>
              <a:rPr lang="en-US" dirty="0" smtClean="0"/>
              <a:t>=DD&gt;</a:t>
            </a:r>
          </a:p>
          <a:p>
            <a:r>
              <a:rPr lang="en-US" dirty="0" smtClean="0"/>
              <a:t>This continues to infinity</a:t>
            </a:r>
          </a:p>
          <a:p>
            <a:pPr lvl="1"/>
            <a:r>
              <a:rPr lang="en-US" dirty="0" smtClean="0"/>
              <a:t>How do we stop this?</a:t>
            </a:r>
          </a:p>
          <a:p>
            <a:r>
              <a:rPr lang="en-US" dirty="0" smtClean="0"/>
              <a:t>Remove loops from the topology</a:t>
            </a:r>
          </a:p>
          <a:p>
            <a:pPr lvl="1"/>
            <a:r>
              <a:rPr lang="en-US" dirty="0" smtClean="0"/>
              <a:t>Without physically unplugging cables</a:t>
            </a:r>
          </a:p>
          <a:p>
            <a:r>
              <a:rPr lang="en-US" dirty="0" smtClean="0"/>
              <a:t>802.1 uses an algorithm to build and maintain a </a:t>
            </a:r>
            <a:r>
              <a:rPr lang="en-US" dirty="0" smtClean="0">
                <a:solidFill>
                  <a:schemeClr val="accent1"/>
                </a:solidFill>
              </a:rPr>
              <a:t>spanning tree </a:t>
            </a:r>
            <a:r>
              <a:rPr lang="en-US" dirty="0" smtClean="0"/>
              <a:t>for routing</a:t>
            </a:r>
          </a:p>
          <a:p>
            <a:pPr lvl="1"/>
            <a:endParaRPr lang="en-US" dirty="0"/>
          </a:p>
        </p:txBody>
      </p:sp>
      <p:cxnSp>
        <p:nvCxnSpPr>
          <p:cNvPr id="5" name="Elbow Connector 4"/>
          <p:cNvCxnSpPr>
            <a:stCxn id="14" idx="3"/>
            <a:endCxn id="6" idx="2"/>
          </p:cNvCxnSpPr>
          <p:nvPr/>
        </p:nvCxnSpPr>
        <p:spPr>
          <a:xfrm flipV="1">
            <a:off x="6988464" y="4360220"/>
            <a:ext cx="680483" cy="907007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105" y="399151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 flipV="1">
            <a:off x="6731917" y="5251134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055" y="5759083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6178243" y="5251134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852" y="5759083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944846" y="643031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914355" y="433969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1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6773226" y="2217343"/>
            <a:ext cx="285528" cy="875843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380" y="1864952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6260859" y="2353556"/>
            <a:ext cx="230771" cy="73963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177" y="1864952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6260859" y="2878446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28" name="Elbow Connector 27"/>
          <p:cNvCxnSpPr>
            <a:stCxn id="14" idx="1"/>
            <a:endCxn id="29" idx="2"/>
          </p:cNvCxnSpPr>
          <p:nvPr/>
        </p:nvCxnSpPr>
        <p:spPr>
          <a:xfrm rot="10800000">
            <a:off x="5601669" y="4360221"/>
            <a:ext cx="617882" cy="907007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827" y="399151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567429" y="433969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19551" y="5036394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35" name="Elbow Connector 34"/>
          <p:cNvCxnSpPr>
            <a:stCxn id="29" idx="0"/>
            <a:endCxn id="25" idx="1"/>
          </p:cNvCxnSpPr>
          <p:nvPr/>
        </p:nvCxnSpPr>
        <p:spPr>
          <a:xfrm rot="5400000" flipH="1" flipV="1">
            <a:off x="5490148" y="3220800"/>
            <a:ext cx="882232" cy="659190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578347" y="367026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2</a:t>
            </a:r>
            <a:endParaRPr lang="en-US" dirty="0"/>
          </a:p>
        </p:txBody>
      </p:sp>
      <p:cxnSp>
        <p:nvCxnSpPr>
          <p:cNvPr id="37" name="Elbow Connector 36"/>
          <p:cNvCxnSpPr>
            <a:stCxn id="6" idx="0"/>
            <a:endCxn id="25" idx="3"/>
          </p:cNvCxnSpPr>
          <p:nvPr/>
        </p:nvCxnSpPr>
        <p:spPr>
          <a:xfrm rot="16200000" flipV="1">
            <a:off x="6908244" y="3230807"/>
            <a:ext cx="882232" cy="639175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915990" y="367026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Port 2</a:t>
            </a:r>
            <a:endParaRPr lang="en-US" dirty="0"/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688809"/>
              </p:ext>
            </p:extLst>
          </p:nvPr>
        </p:nvGraphicFramePr>
        <p:xfrm>
          <a:off x="4189339" y="4017537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485168"/>
              </p:ext>
            </p:extLst>
          </p:nvPr>
        </p:nvGraphicFramePr>
        <p:xfrm>
          <a:off x="8165511" y="3968852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6771224" y="643031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944846" y="149562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CC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771224" y="149562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DD</a:t>
            </a:r>
            <a:endParaRPr lang="en-US" dirty="0"/>
          </a:p>
        </p:txBody>
      </p:sp>
      <p:sp>
        <p:nvSpPr>
          <p:cNvPr id="56" name="Right Arrow 55"/>
          <p:cNvSpPr/>
          <p:nvPr/>
        </p:nvSpPr>
        <p:spPr>
          <a:xfrm rot="18000000">
            <a:off x="6081111" y="5441950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Bent Arrow 56"/>
          <p:cNvSpPr/>
          <p:nvPr/>
        </p:nvSpPr>
        <p:spPr>
          <a:xfrm rot="16200000">
            <a:off x="5261738" y="4450370"/>
            <a:ext cx="964710" cy="86830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Bent Arrow 57"/>
          <p:cNvSpPr/>
          <p:nvPr/>
        </p:nvSpPr>
        <p:spPr>
          <a:xfrm rot="16200000" flipV="1">
            <a:off x="6993645" y="4450178"/>
            <a:ext cx="964710" cy="89146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Curved Right Arrow 58"/>
          <p:cNvSpPr/>
          <p:nvPr/>
        </p:nvSpPr>
        <p:spPr>
          <a:xfrm rot="5400000">
            <a:off x="6019212" y="2325482"/>
            <a:ext cx="872464" cy="24078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Curved Right Arrow 59"/>
          <p:cNvSpPr/>
          <p:nvPr/>
        </p:nvSpPr>
        <p:spPr>
          <a:xfrm rot="5400000" flipV="1">
            <a:off x="6489208" y="2348070"/>
            <a:ext cx="872464" cy="236269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08723"/>
              </p:ext>
            </p:extLst>
          </p:nvPr>
        </p:nvGraphicFramePr>
        <p:xfrm>
          <a:off x="4189339" y="4025926"/>
          <a:ext cx="915765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92799"/>
              </p:ext>
            </p:extLst>
          </p:nvPr>
        </p:nvGraphicFramePr>
        <p:xfrm>
          <a:off x="8165511" y="3977241"/>
          <a:ext cx="915765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3" name="Curved Right Arrow 62"/>
          <p:cNvSpPr/>
          <p:nvPr/>
        </p:nvSpPr>
        <p:spPr>
          <a:xfrm rot="5400000" flipH="1">
            <a:off x="5951616" y="3625953"/>
            <a:ext cx="874681" cy="24078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Curved Right Arrow 63"/>
          <p:cNvSpPr/>
          <p:nvPr/>
        </p:nvSpPr>
        <p:spPr>
          <a:xfrm rot="5400000" flipH="1" flipV="1">
            <a:off x="6421613" y="3648542"/>
            <a:ext cx="874682" cy="236269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7013"/>
              </p:ext>
            </p:extLst>
          </p:nvPr>
        </p:nvGraphicFramePr>
        <p:xfrm>
          <a:off x="4189339" y="4031210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05372"/>
              </p:ext>
            </p:extLst>
          </p:nvPr>
        </p:nvGraphicFramePr>
        <p:xfrm>
          <a:off x="8165511" y="3982525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/>
                <a:gridCol w="3105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82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60" grpId="0" animBg="1"/>
      <p:bldP spid="63" grpId="0" animBg="1"/>
      <p:bldP spid="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 Definition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2095500"/>
          </a:xfrm>
        </p:spPr>
        <p:txBody>
          <a:bodyPr/>
          <a:lstStyle/>
          <a:p>
            <a:r>
              <a:rPr lang="en-US" dirty="0" smtClean="0"/>
              <a:t>A subset of edges in a graph that:</a:t>
            </a:r>
          </a:p>
          <a:p>
            <a:pPr lvl="1"/>
            <a:r>
              <a:rPr lang="en-US" dirty="0" smtClean="0"/>
              <a:t>Span all nodes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Do not create any cycles</a:t>
            </a:r>
          </a:p>
          <a:p>
            <a:r>
              <a:rPr lang="en-US" dirty="0" smtClean="0"/>
              <a:t>This structure is a tree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1475" y="388143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71475" y="523398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409825" y="388143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409825" y="4995862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09825" y="611028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324350" y="388143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4324350" y="611028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cxnSp>
        <p:nvCxnSpPr>
          <p:cNvPr id="13" name="Straight Connector 12"/>
          <p:cNvCxnSpPr>
            <a:stCxn id="5" idx="6"/>
            <a:endCxn id="7" idx="2"/>
          </p:cNvCxnSpPr>
          <p:nvPr/>
        </p:nvCxnSpPr>
        <p:spPr>
          <a:xfrm>
            <a:off x="866775" y="4129087"/>
            <a:ext cx="15430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10" idx="2"/>
          </p:cNvCxnSpPr>
          <p:nvPr/>
        </p:nvCxnSpPr>
        <p:spPr>
          <a:xfrm>
            <a:off x="2905125" y="4129087"/>
            <a:ext cx="14192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10" idx="3"/>
          </p:cNvCxnSpPr>
          <p:nvPr/>
        </p:nvCxnSpPr>
        <p:spPr>
          <a:xfrm flipV="1">
            <a:off x="2905125" y="4304202"/>
            <a:ext cx="1491760" cy="9393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4"/>
            <a:endCxn id="8" idx="0"/>
          </p:cNvCxnSpPr>
          <p:nvPr/>
        </p:nvCxnSpPr>
        <p:spPr>
          <a:xfrm>
            <a:off x="2657475" y="4376737"/>
            <a:ext cx="0" cy="6191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4"/>
            <a:endCxn id="9" idx="0"/>
          </p:cNvCxnSpPr>
          <p:nvPr/>
        </p:nvCxnSpPr>
        <p:spPr>
          <a:xfrm>
            <a:off x="2657475" y="5491162"/>
            <a:ext cx="0" cy="6191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4"/>
            <a:endCxn id="11" idx="0"/>
          </p:cNvCxnSpPr>
          <p:nvPr/>
        </p:nvCxnSpPr>
        <p:spPr>
          <a:xfrm>
            <a:off x="4572000" y="4376737"/>
            <a:ext cx="0" cy="173355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6"/>
            <a:endCxn id="11" idx="2"/>
          </p:cNvCxnSpPr>
          <p:nvPr/>
        </p:nvCxnSpPr>
        <p:spPr>
          <a:xfrm>
            <a:off x="2905125" y="6357937"/>
            <a:ext cx="14192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4"/>
            <a:endCxn id="6" idx="0"/>
          </p:cNvCxnSpPr>
          <p:nvPr/>
        </p:nvCxnSpPr>
        <p:spPr>
          <a:xfrm>
            <a:off x="619125" y="4376737"/>
            <a:ext cx="0" cy="85725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6"/>
            <a:endCxn id="8" idx="2"/>
          </p:cNvCxnSpPr>
          <p:nvPr/>
        </p:nvCxnSpPr>
        <p:spPr>
          <a:xfrm flipV="1">
            <a:off x="866775" y="5243512"/>
            <a:ext cx="1543050" cy="2381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6" idx="5"/>
            <a:endCxn id="9" idx="2"/>
          </p:cNvCxnSpPr>
          <p:nvPr/>
        </p:nvCxnSpPr>
        <p:spPr>
          <a:xfrm>
            <a:off x="794240" y="5656752"/>
            <a:ext cx="1615585" cy="7011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7" idx="6"/>
            <a:endCxn id="10" idx="2"/>
          </p:cNvCxnSpPr>
          <p:nvPr/>
        </p:nvCxnSpPr>
        <p:spPr>
          <a:xfrm>
            <a:off x="2905125" y="4129087"/>
            <a:ext cx="1419225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7" idx="4"/>
            <a:endCxn id="8" idx="0"/>
          </p:cNvCxnSpPr>
          <p:nvPr/>
        </p:nvCxnSpPr>
        <p:spPr>
          <a:xfrm>
            <a:off x="2657475" y="4376737"/>
            <a:ext cx="0" cy="619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8" idx="4"/>
            <a:endCxn id="9" idx="0"/>
          </p:cNvCxnSpPr>
          <p:nvPr/>
        </p:nvCxnSpPr>
        <p:spPr>
          <a:xfrm>
            <a:off x="2657475" y="5491162"/>
            <a:ext cx="0" cy="619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0" idx="4"/>
            <a:endCxn id="11" idx="0"/>
          </p:cNvCxnSpPr>
          <p:nvPr/>
        </p:nvCxnSpPr>
        <p:spPr>
          <a:xfrm>
            <a:off x="4572000" y="4376737"/>
            <a:ext cx="0" cy="173355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4"/>
            <a:endCxn id="6" idx="0"/>
          </p:cNvCxnSpPr>
          <p:nvPr/>
        </p:nvCxnSpPr>
        <p:spPr>
          <a:xfrm>
            <a:off x="619125" y="4376737"/>
            <a:ext cx="0" cy="85725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" idx="6"/>
            <a:endCxn id="8" idx="2"/>
          </p:cNvCxnSpPr>
          <p:nvPr/>
        </p:nvCxnSpPr>
        <p:spPr>
          <a:xfrm flipV="1">
            <a:off x="866775" y="5243512"/>
            <a:ext cx="1543050" cy="238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371475" y="388143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371475" y="523398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2409825" y="388143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2409825" y="4995862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7" name="Oval 56"/>
          <p:cNvSpPr/>
          <p:nvPr/>
        </p:nvSpPr>
        <p:spPr>
          <a:xfrm>
            <a:off x="2409825" y="611028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58" name="Oval 57"/>
          <p:cNvSpPr/>
          <p:nvPr/>
        </p:nvSpPr>
        <p:spPr>
          <a:xfrm>
            <a:off x="4324350" y="388143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4324350" y="611028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7352565" y="2861163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61" name="Straight Connector 60"/>
          <p:cNvCxnSpPr>
            <a:stCxn id="69" idx="4"/>
            <a:endCxn id="71" idx="0"/>
          </p:cNvCxnSpPr>
          <p:nvPr/>
        </p:nvCxnSpPr>
        <p:spPr>
          <a:xfrm>
            <a:off x="8647965" y="4470888"/>
            <a:ext cx="0" cy="487608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69" idx="0"/>
            <a:endCxn id="60" idx="5"/>
          </p:cNvCxnSpPr>
          <p:nvPr/>
        </p:nvCxnSpPr>
        <p:spPr>
          <a:xfrm flipH="1" flipV="1">
            <a:off x="7775330" y="3283928"/>
            <a:ext cx="872635" cy="69166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0" idx="4"/>
          </p:cNvCxnSpPr>
          <p:nvPr/>
        </p:nvCxnSpPr>
        <p:spPr>
          <a:xfrm>
            <a:off x="7600215" y="3356463"/>
            <a:ext cx="0" cy="619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71" idx="4"/>
            <a:endCxn id="72" idx="0"/>
          </p:cNvCxnSpPr>
          <p:nvPr/>
        </p:nvCxnSpPr>
        <p:spPr>
          <a:xfrm>
            <a:off x="8647965" y="5453796"/>
            <a:ext cx="0" cy="588718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7" idx="4"/>
            <a:endCxn id="68" idx="4"/>
          </p:cNvCxnSpPr>
          <p:nvPr/>
        </p:nvCxnSpPr>
        <p:spPr>
          <a:xfrm flipV="1">
            <a:off x="6581040" y="4470888"/>
            <a:ext cx="0" cy="11906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8" idx="0"/>
            <a:endCxn id="60" idx="3"/>
          </p:cNvCxnSpPr>
          <p:nvPr/>
        </p:nvCxnSpPr>
        <p:spPr>
          <a:xfrm flipV="1">
            <a:off x="6581040" y="3283928"/>
            <a:ext cx="844060" cy="69166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6333390" y="5166213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333390" y="3975588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69" name="Oval 68"/>
          <p:cNvSpPr/>
          <p:nvPr/>
        </p:nvSpPr>
        <p:spPr>
          <a:xfrm>
            <a:off x="8400315" y="3975588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0" name="Oval 69"/>
          <p:cNvSpPr/>
          <p:nvPr/>
        </p:nvSpPr>
        <p:spPr>
          <a:xfrm>
            <a:off x="7352565" y="3975588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Oval 70"/>
          <p:cNvSpPr/>
          <p:nvPr/>
        </p:nvSpPr>
        <p:spPr>
          <a:xfrm>
            <a:off x="8400315" y="4958496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2" name="Oval 71"/>
          <p:cNvSpPr/>
          <p:nvPr/>
        </p:nvSpPr>
        <p:spPr>
          <a:xfrm>
            <a:off x="8400315" y="6042514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92" name="Striped Right Arrow 91"/>
          <p:cNvSpPr/>
          <p:nvPr/>
        </p:nvSpPr>
        <p:spPr>
          <a:xfrm>
            <a:off x="4991100" y="4376737"/>
            <a:ext cx="1167910" cy="99536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7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 Poem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1783080" lvl="5" indent="0">
              <a:buNone/>
            </a:pPr>
            <a:r>
              <a:rPr lang="en-US" dirty="0"/>
              <a:t>	</a:t>
            </a:r>
            <a:r>
              <a:rPr lang="en-US" b="1" dirty="0" err="1"/>
              <a:t>Algorhyme</a:t>
            </a:r>
            <a:endParaRPr lang="en-US" b="1" dirty="0"/>
          </a:p>
          <a:p>
            <a:pPr marL="1783080" lvl="5" indent="0">
              <a:buNone/>
            </a:pPr>
            <a:endParaRPr lang="en-US" dirty="0"/>
          </a:p>
          <a:p>
            <a:pPr marL="1783080" lvl="5" indent="0">
              <a:buNone/>
            </a:pPr>
            <a:r>
              <a:rPr lang="en-US" dirty="0"/>
              <a:t>        I think that I shall never see</a:t>
            </a:r>
          </a:p>
          <a:p>
            <a:pPr marL="1783080" lvl="5" indent="0">
              <a:buNone/>
            </a:pPr>
            <a:r>
              <a:rPr lang="en-US" dirty="0"/>
              <a:t>        a graph more lovely than a tree.</a:t>
            </a:r>
          </a:p>
          <a:p>
            <a:pPr marL="1783080" lvl="5" indent="0">
              <a:buNone/>
            </a:pPr>
            <a:r>
              <a:rPr lang="en-US" dirty="0"/>
              <a:t>        A tree whose crucial property</a:t>
            </a:r>
          </a:p>
          <a:p>
            <a:pPr marL="1783080" lvl="5" indent="0">
              <a:buNone/>
            </a:pPr>
            <a:r>
              <a:rPr lang="en-US" dirty="0"/>
              <a:t>        is loop-free connectivity.</a:t>
            </a:r>
          </a:p>
          <a:p>
            <a:pPr marL="1783080" lvl="5" indent="0">
              <a:buNone/>
            </a:pPr>
            <a:r>
              <a:rPr lang="en-US" dirty="0"/>
              <a:t>        A tree that must be sure to span</a:t>
            </a:r>
          </a:p>
          <a:p>
            <a:pPr marL="1783080" lvl="5" indent="0">
              <a:buNone/>
            </a:pPr>
            <a:r>
              <a:rPr lang="en-US" dirty="0"/>
              <a:t>        so packet can reach every LAN.</a:t>
            </a:r>
          </a:p>
          <a:p>
            <a:pPr marL="1783080" lvl="5" indent="0">
              <a:buNone/>
            </a:pPr>
            <a:r>
              <a:rPr lang="en-US" dirty="0"/>
              <a:t>        First, the root must be selected.</a:t>
            </a:r>
          </a:p>
          <a:p>
            <a:pPr marL="1783080" lvl="5" indent="0">
              <a:buNone/>
            </a:pPr>
            <a:r>
              <a:rPr lang="en-US" dirty="0"/>
              <a:t>        By ID, it is elected.</a:t>
            </a:r>
          </a:p>
          <a:p>
            <a:pPr marL="1783080" lvl="5" indent="0">
              <a:buNone/>
            </a:pPr>
            <a:r>
              <a:rPr lang="en-US" dirty="0"/>
              <a:t>        Least-cost paths from root are traced.</a:t>
            </a:r>
          </a:p>
          <a:p>
            <a:pPr marL="1783080" lvl="5" indent="0">
              <a:buNone/>
            </a:pPr>
            <a:r>
              <a:rPr lang="en-US" dirty="0"/>
              <a:t>        In the tree, these paths are placed.</a:t>
            </a:r>
          </a:p>
          <a:p>
            <a:pPr marL="1783080" lvl="5" indent="0">
              <a:buNone/>
            </a:pPr>
            <a:r>
              <a:rPr lang="en-US" dirty="0"/>
              <a:t>        A mesh is made by folks like me,</a:t>
            </a:r>
          </a:p>
          <a:p>
            <a:pPr marL="1783080" lvl="5" indent="0">
              <a:buNone/>
            </a:pPr>
            <a:r>
              <a:rPr lang="en-US" dirty="0"/>
              <a:t>        then bridges find a spanning tree.</a:t>
            </a:r>
          </a:p>
          <a:p>
            <a:pPr marL="1783080" lvl="5" indent="0">
              <a:buNone/>
            </a:pPr>
            <a:endParaRPr lang="en-US" dirty="0"/>
          </a:p>
          <a:p>
            <a:pPr marL="1783080" lvl="5" indent="0">
              <a:buNone/>
            </a:pPr>
            <a:r>
              <a:rPr lang="en-US" dirty="0"/>
              <a:t>                         </a:t>
            </a:r>
            <a:r>
              <a:rPr lang="en-US" dirty="0" err="1"/>
              <a:t>Radia</a:t>
            </a:r>
            <a:r>
              <a:rPr lang="en-US" dirty="0"/>
              <a:t> </a:t>
            </a:r>
            <a:r>
              <a:rPr lang="en-US" dirty="0" err="1" smtClean="0"/>
              <a:t>Perlman</a:t>
            </a:r>
            <a:r>
              <a:rPr lang="en-US" dirty="0" err="1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://www.youtube.com/watch?v=</a:t>
            </a:r>
            <a:r>
              <a:rPr lang="en-US" dirty="0" smtClean="0">
                <a:hlinkClick r:id="rId2"/>
              </a:rPr>
              <a:t>iE_AbM8ZykI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 for the musically inclined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990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 Spanning Tree Approach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Elect a bridge to be the root of the tree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Every bridge finds shortest path to the root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Union of these paths becomes the spanning tree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r>
              <a:rPr lang="en-US" dirty="0" smtClean="0"/>
              <a:t>Bridges exchange Configuration Bridge Protocol Data Units (</a:t>
            </a:r>
            <a:r>
              <a:rPr lang="en-US" dirty="0" smtClean="0">
                <a:solidFill>
                  <a:schemeClr val="accent1"/>
                </a:solidFill>
              </a:rPr>
              <a:t>BPDU</a:t>
            </a:r>
            <a:r>
              <a:rPr lang="en-US" dirty="0" smtClean="0"/>
              <a:t>s) to build the tree</a:t>
            </a:r>
          </a:p>
          <a:p>
            <a:pPr lvl="1"/>
            <a:r>
              <a:rPr lang="en-US" dirty="0" smtClean="0"/>
              <a:t>Used to elect the root bridge</a:t>
            </a:r>
          </a:p>
          <a:p>
            <a:pPr lvl="1"/>
            <a:r>
              <a:rPr lang="en-US" dirty="0" smtClean="0"/>
              <a:t>Calculate shortest paths</a:t>
            </a:r>
          </a:p>
          <a:p>
            <a:pPr lvl="1"/>
            <a:r>
              <a:rPr lang="en-US" dirty="0" smtClean="0"/>
              <a:t>Locate the next hop closest to the root, and its port</a:t>
            </a:r>
          </a:p>
          <a:p>
            <a:pPr lvl="1"/>
            <a:r>
              <a:rPr lang="en-US" dirty="0" smtClean="0"/>
              <a:t>Select ports to be included in the spanning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47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Bridge ID </a:t>
            </a:r>
            <a:r>
              <a:rPr lang="en-US" dirty="0"/>
              <a:t>(</a:t>
            </a:r>
            <a:r>
              <a:rPr lang="en-US" dirty="0">
                <a:solidFill>
                  <a:schemeClr val="accent1"/>
                </a:solidFill>
              </a:rPr>
              <a:t>BID</a:t>
            </a:r>
            <a:r>
              <a:rPr lang="en-US" dirty="0"/>
              <a:t>) = &lt;Random Number&gt;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Root Bridge</a:t>
            </a:r>
            <a:r>
              <a:rPr lang="en-US" dirty="0" smtClean="0"/>
              <a:t>: bridge with the lowest BID in the tree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Path Cost</a:t>
            </a:r>
            <a:r>
              <a:rPr lang="en-US" dirty="0" smtClean="0"/>
              <a:t>: cost (in hops) from a transmitting bridge to the root</a:t>
            </a:r>
          </a:p>
          <a:p>
            <a:r>
              <a:rPr lang="en-US" dirty="0"/>
              <a:t>Each port on a bridge has a unique </a:t>
            </a:r>
            <a:r>
              <a:rPr lang="en-US" dirty="0">
                <a:solidFill>
                  <a:schemeClr val="accent1"/>
                </a:solidFill>
              </a:rPr>
              <a:t>Port </a:t>
            </a:r>
            <a:r>
              <a:rPr lang="en-US" dirty="0" smtClean="0">
                <a:solidFill>
                  <a:schemeClr val="accent1"/>
                </a:solidFill>
              </a:rPr>
              <a:t>ID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Root Port</a:t>
            </a:r>
            <a:r>
              <a:rPr lang="en-US" dirty="0" smtClean="0"/>
              <a:t>: port that forwards to the root on each bridge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Designated Bridge</a:t>
            </a:r>
            <a:r>
              <a:rPr lang="en-US" dirty="0" smtClean="0"/>
              <a:t>: the bridge on a LAN that provides the minimal cost path to the root</a:t>
            </a:r>
          </a:p>
          <a:p>
            <a:pPr lvl="1"/>
            <a:r>
              <a:rPr lang="en-US" dirty="0" smtClean="0"/>
              <a:t>The designated bridge on each LAN is unique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96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the Root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83327"/>
            <a:ext cx="8839200" cy="5022273"/>
          </a:xfrm>
        </p:spPr>
        <p:txBody>
          <a:bodyPr/>
          <a:lstStyle/>
          <a:p>
            <a:r>
              <a:rPr lang="en-US" dirty="0" smtClean="0"/>
              <a:t>Initially, all hosts assume they are the root</a:t>
            </a:r>
          </a:p>
          <a:p>
            <a:r>
              <a:rPr lang="en-US" dirty="0" smtClean="0"/>
              <a:t>Bridges broadcast BPDUs: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Based on received BPDUs, each switch chooses: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new root (smallest known Root ID)</a:t>
            </a:r>
          </a:p>
          <a:p>
            <a:pPr lvl="1"/>
            <a:r>
              <a:rPr lang="en-US" dirty="0" smtClean="0"/>
              <a:t>A new root port (what interface goes towards the root)</a:t>
            </a:r>
          </a:p>
          <a:p>
            <a:pPr lvl="1"/>
            <a:r>
              <a:rPr lang="en-US" dirty="0" smtClean="0"/>
              <a:t>A new designated bridge (who is the next hop to root)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871772" y="3025525"/>
            <a:ext cx="5192088" cy="400110"/>
            <a:chOff x="1938564" y="1885296"/>
            <a:chExt cx="5192088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1938564" y="1885296"/>
              <a:ext cx="1337481" cy="40011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Root ID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76044" y="1885296"/>
              <a:ext cx="2383545" cy="40011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Path Cost to Root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659589" y="1885296"/>
              <a:ext cx="1471063" cy="40011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Bridge ID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2634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BPDUs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3779520"/>
            <a:ext cx="8839200" cy="292608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R1 &lt; R2: use BPDU1</a:t>
            </a:r>
          </a:p>
          <a:p>
            <a:pPr marL="0" indent="0">
              <a:buNone/>
            </a:pPr>
            <a:r>
              <a:rPr lang="en-US" dirty="0" smtClean="0"/>
              <a:t>else if R1 == R2 and Cost1 &lt; Cost2: use BPDU1</a:t>
            </a:r>
          </a:p>
          <a:p>
            <a:pPr marL="0" indent="0">
              <a:buNone/>
            </a:pPr>
            <a:r>
              <a:rPr lang="en-US" dirty="0" smtClean="0"/>
              <a:t>else if R1 == R2 and Cost1 == Cost 2 and B1 &lt; B2: 	use BPDU1</a:t>
            </a:r>
          </a:p>
          <a:p>
            <a:pPr marL="0" indent="0">
              <a:buNone/>
            </a:pPr>
            <a:r>
              <a:rPr lang="en-US" dirty="0" smtClean="0"/>
              <a:t>else: use BPDU2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06850" y="2944135"/>
            <a:ext cx="2596044" cy="400110"/>
            <a:chOff x="1938565" y="1885296"/>
            <a:chExt cx="2596044" cy="400110"/>
          </a:xfrm>
        </p:grpSpPr>
        <p:sp>
          <p:nvSpPr>
            <p:cNvPr id="6" name="TextBox 5"/>
            <p:cNvSpPr txBox="1"/>
            <p:nvPr/>
          </p:nvSpPr>
          <p:spPr>
            <a:xfrm>
              <a:off x="1938565" y="1885296"/>
              <a:ext cx="668740" cy="40011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R1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07306" y="1885296"/>
              <a:ext cx="1191772" cy="40011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Cost1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99078" y="1885296"/>
              <a:ext cx="735531" cy="40011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B1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961250" y="2944135"/>
            <a:ext cx="2596044" cy="400110"/>
            <a:chOff x="1938565" y="1885296"/>
            <a:chExt cx="2596044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1938565" y="1885296"/>
              <a:ext cx="668740" cy="40011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R2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607306" y="1885296"/>
              <a:ext cx="1191772" cy="40011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Cost2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99078" y="1885296"/>
              <a:ext cx="735531" cy="40011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B2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165381" y="2482470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BPDU1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619781" y="2482470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BPDU2</a:t>
            </a:r>
            <a:endParaRPr lang="en-US" sz="2400" dirty="0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05331" y="4298840"/>
            <a:ext cx="3553283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05331" y="4867800"/>
            <a:ext cx="7721069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42360" y="5355480"/>
            <a:ext cx="8251400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05332" y="6341000"/>
            <a:ext cx="2681708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76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 Construction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cxnSp>
        <p:nvCxnSpPr>
          <p:cNvPr id="13" name="Straight Connector 12"/>
          <p:cNvCxnSpPr>
            <a:stCxn id="5" idx="2"/>
            <a:endCxn id="6" idx="0"/>
          </p:cNvCxnSpPr>
          <p:nvPr/>
        </p:nvCxnSpPr>
        <p:spPr>
          <a:xfrm>
            <a:off x="1981188" y="2975455"/>
            <a:ext cx="0" cy="12154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7" idx="1"/>
          </p:cNvCxnSpPr>
          <p:nvPr/>
        </p:nvCxnSpPr>
        <p:spPr>
          <a:xfrm>
            <a:off x="2419029" y="2791101"/>
            <a:ext cx="1854533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8" idx="1"/>
          </p:cNvCxnSpPr>
          <p:nvPr/>
        </p:nvCxnSpPr>
        <p:spPr>
          <a:xfrm flipV="1">
            <a:off x="5149245" y="2791100"/>
            <a:ext cx="1749758" cy="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2"/>
            <a:endCxn id="9" idx="3"/>
          </p:cNvCxnSpPr>
          <p:nvPr/>
        </p:nvCxnSpPr>
        <p:spPr>
          <a:xfrm rot="5400000">
            <a:off x="5543134" y="2581565"/>
            <a:ext cx="1399822" cy="2187601"/>
          </a:xfrm>
          <a:prstGeom prst="bentConnector2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endCxn id="11" idx="0"/>
          </p:cNvCxnSpPr>
          <p:nvPr/>
        </p:nvCxnSpPr>
        <p:spPr>
          <a:xfrm rot="16200000" flipH="1">
            <a:off x="4405145" y="4943037"/>
            <a:ext cx="1793187" cy="895779"/>
          </a:xfrm>
          <a:prstGeom prst="bentConnector3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0" idx="0"/>
          </p:cNvCxnSpPr>
          <p:nvPr/>
        </p:nvCxnSpPr>
        <p:spPr>
          <a:xfrm rot="5400000" flipH="1" flipV="1">
            <a:off x="3122972" y="4911189"/>
            <a:ext cx="1793189" cy="959476"/>
          </a:xfrm>
          <a:prstGeom prst="bentConnector3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0" idx="3"/>
            <a:endCxn id="11" idx="1"/>
          </p:cNvCxnSpPr>
          <p:nvPr/>
        </p:nvCxnSpPr>
        <p:spPr>
          <a:xfrm>
            <a:off x="3977669" y="6471876"/>
            <a:ext cx="1334117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3"/>
            <a:endCxn id="9" idx="1"/>
          </p:cNvCxnSpPr>
          <p:nvPr/>
        </p:nvCxnSpPr>
        <p:spPr>
          <a:xfrm>
            <a:off x="2419029" y="4375276"/>
            <a:ext cx="185453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2" idx="1"/>
          </p:cNvCxnSpPr>
          <p:nvPr/>
        </p:nvCxnSpPr>
        <p:spPr>
          <a:xfrm>
            <a:off x="403934" y="2473554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32" idx="1"/>
          </p:cNvCxnSpPr>
          <p:nvPr/>
        </p:nvCxnSpPr>
        <p:spPr>
          <a:xfrm flipV="1">
            <a:off x="403934" y="2791099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48" y="2832467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48" y="2201768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Connector 37"/>
          <p:cNvCxnSpPr>
            <a:stCxn id="32" idx="3"/>
            <a:endCxn id="5" idx="1"/>
          </p:cNvCxnSpPr>
          <p:nvPr/>
        </p:nvCxnSpPr>
        <p:spPr>
          <a:xfrm>
            <a:off x="1147063" y="2791099"/>
            <a:ext cx="396283" cy="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44" idx="1"/>
          </p:cNvCxnSpPr>
          <p:nvPr/>
        </p:nvCxnSpPr>
        <p:spPr>
          <a:xfrm>
            <a:off x="403934" y="4135419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44" idx="1"/>
          </p:cNvCxnSpPr>
          <p:nvPr/>
        </p:nvCxnSpPr>
        <p:spPr>
          <a:xfrm flipV="1">
            <a:off x="403934" y="4452964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48" y="4494332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48" y="3863633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Straight Connector 44"/>
          <p:cNvCxnSpPr>
            <a:stCxn id="44" idx="3"/>
          </p:cNvCxnSpPr>
          <p:nvPr/>
        </p:nvCxnSpPr>
        <p:spPr>
          <a:xfrm>
            <a:off x="1147063" y="4452964"/>
            <a:ext cx="49978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52" idx="1"/>
          </p:cNvCxnSpPr>
          <p:nvPr/>
        </p:nvCxnSpPr>
        <p:spPr>
          <a:xfrm>
            <a:off x="2002369" y="6015734"/>
            <a:ext cx="0" cy="52430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52" idx="1"/>
          </p:cNvCxnSpPr>
          <p:nvPr/>
        </p:nvCxnSpPr>
        <p:spPr>
          <a:xfrm flipV="1">
            <a:off x="1516842" y="6540039"/>
            <a:ext cx="485527" cy="4136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056" y="6268252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667" y="5743948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Connector 52"/>
          <p:cNvCxnSpPr>
            <a:stCxn id="52" idx="3"/>
          </p:cNvCxnSpPr>
          <p:nvPr/>
        </p:nvCxnSpPr>
        <p:spPr>
          <a:xfrm flipV="1">
            <a:off x="2259971" y="6540038"/>
            <a:ext cx="1086324" cy="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6722460" y="6507870"/>
            <a:ext cx="485527" cy="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722459" y="6017984"/>
            <a:ext cx="122907" cy="48988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027384" y="6510067"/>
            <a:ext cx="49978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309676" y="2793116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8309675" y="2479961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8894" y="2866652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8894" y="2235953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5" name="Straight Connector 64"/>
          <p:cNvCxnSpPr/>
          <p:nvPr/>
        </p:nvCxnSpPr>
        <p:spPr>
          <a:xfrm>
            <a:off x="7614600" y="2795312"/>
            <a:ext cx="49978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endCxn id="70" idx="0"/>
          </p:cNvCxnSpPr>
          <p:nvPr/>
        </p:nvCxnSpPr>
        <p:spPr>
          <a:xfrm>
            <a:off x="4273562" y="1851884"/>
            <a:ext cx="451484" cy="16958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70" idx="0"/>
          </p:cNvCxnSpPr>
          <p:nvPr/>
        </p:nvCxnSpPr>
        <p:spPr>
          <a:xfrm flipV="1">
            <a:off x="4725046" y="1836810"/>
            <a:ext cx="424198" cy="18466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243" y="1565024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727" y="1565024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/>
          <p:cNvCxnSpPr>
            <a:endCxn id="70" idx="2"/>
          </p:cNvCxnSpPr>
          <p:nvPr/>
        </p:nvCxnSpPr>
        <p:spPr>
          <a:xfrm flipV="1">
            <a:off x="4725046" y="2279074"/>
            <a:ext cx="0" cy="35457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346" y="2606746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346" y="419092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562" y="2606746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003" y="2606745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561" y="419092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86" y="628752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786" y="628752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889461" y="266229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889461" y="4324163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002369" y="641123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403" y="6236084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580" y="5746198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/>
          <p:cNvSpPr/>
          <p:nvPr/>
        </p:nvSpPr>
        <p:spPr>
          <a:xfrm>
            <a:off x="6464858" y="6381266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8052074" y="2666511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96245" y="2021472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067071" y="2145080"/>
            <a:ext cx="954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0: 0/0</a:t>
            </a:r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3242083" y="2167655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12: 12/0</a:t>
            </a:r>
            <a:endParaRPr lang="en-US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6368315" y="2101211"/>
            <a:ext cx="954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3: 3/0</a:t>
            </a:r>
            <a:endParaRPr lang="en-US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736747" y="3729256"/>
            <a:ext cx="1297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27: 27/0</a:t>
            </a:r>
            <a:endParaRPr lang="en-US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3637625" y="3682956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41: 41/0</a:t>
            </a:r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2553471" y="5801263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9: 9/0</a:t>
            </a:r>
            <a:endParaRPr lang="en-US" sz="2400" dirty="0"/>
          </a:p>
        </p:txBody>
      </p:sp>
      <p:sp>
        <p:nvSpPr>
          <p:cNvPr id="77" name="TextBox 76"/>
          <p:cNvSpPr txBox="1"/>
          <p:nvPr/>
        </p:nvSpPr>
        <p:spPr>
          <a:xfrm>
            <a:off x="4363699" y="5793381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68: 68/0</a:t>
            </a:r>
            <a:endParaRPr lang="en-US" sz="2400" dirty="0"/>
          </a:p>
        </p:txBody>
      </p:sp>
      <p:cxnSp>
        <p:nvCxnSpPr>
          <p:cNvPr id="29" name="Straight Arrow Connector 28"/>
          <p:cNvCxnSpPr>
            <a:stCxn id="7" idx="1"/>
            <a:endCxn id="5" idx="3"/>
          </p:cNvCxnSpPr>
          <p:nvPr/>
        </p:nvCxnSpPr>
        <p:spPr>
          <a:xfrm flipH="1">
            <a:off x="2419029" y="2791101"/>
            <a:ext cx="1854533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" idx="0"/>
            <a:endCxn id="5" idx="2"/>
          </p:cNvCxnSpPr>
          <p:nvPr/>
        </p:nvCxnSpPr>
        <p:spPr>
          <a:xfrm flipV="1">
            <a:off x="1981188" y="2975455"/>
            <a:ext cx="0" cy="12154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01243" y="3682956"/>
            <a:ext cx="1125629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27: 0/1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327843" y="2167654"/>
            <a:ext cx="1125629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12: 0/1</a:t>
            </a:r>
            <a:endParaRPr lang="en-US" sz="2400" dirty="0"/>
          </a:p>
        </p:txBody>
      </p:sp>
      <p:cxnSp>
        <p:nvCxnSpPr>
          <p:cNvPr id="47" name="Elbow Connector 46"/>
          <p:cNvCxnSpPr>
            <a:stCxn id="9" idx="3"/>
            <a:endCxn id="8" idx="2"/>
          </p:cNvCxnSpPr>
          <p:nvPr/>
        </p:nvCxnSpPr>
        <p:spPr>
          <a:xfrm flipV="1">
            <a:off x="5149244" y="2975454"/>
            <a:ext cx="2187601" cy="1399822"/>
          </a:xfrm>
          <a:prstGeom prst="bentConnector2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710746" y="3673754"/>
            <a:ext cx="1125629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41: 3/1</a:t>
            </a:r>
            <a:endParaRPr lang="en-US" sz="2400" dirty="0"/>
          </a:p>
        </p:txBody>
      </p:sp>
      <p:sp>
        <p:nvSpPr>
          <p:cNvPr id="82" name="TextBox 81"/>
          <p:cNvSpPr txBox="1"/>
          <p:nvPr/>
        </p:nvSpPr>
        <p:spPr>
          <a:xfrm>
            <a:off x="4438727" y="5764992"/>
            <a:ext cx="1125629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68: 9/1</a:t>
            </a:r>
            <a:endParaRPr lang="en-US" sz="2400" dirty="0"/>
          </a:p>
        </p:txBody>
      </p:sp>
      <p:cxnSp>
        <p:nvCxnSpPr>
          <p:cNvPr id="89" name="Straight Arrow Connector 88"/>
          <p:cNvCxnSpPr>
            <a:stCxn id="11" idx="1"/>
            <a:endCxn id="10" idx="3"/>
          </p:cNvCxnSpPr>
          <p:nvPr/>
        </p:nvCxnSpPr>
        <p:spPr>
          <a:xfrm flipH="1">
            <a:off x="3977669" y="6471876"/>
            <a:ext cx="1334117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3710745" y="3682955"/>
            <a:ext cx="1125629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41: 0/2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6368312" y="2099794"/>
            <a:ext cx="954108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3: 0/2</a:t>
            </a:r>
            <a:endParaRPr lang="en-US" sz="2400" dirty="0"/>
          </a:p>
        </p:txBody>
      </p:sp>
      <p:cxnSp>
        <p:nvCxnSpPr>
          <p:cNvPr id="94" name="Straight Arrow Connector 93"/>
          <p:cNvCxnSpPr>
            <a:stCxn id="9" idx="1"/>
            <a:endCxn id="6" idx="3"/>
          </p:cNvCxnSpPr>
          <p:nvPr/>
        </p:nvCxnSpPr>
        <p:spPr>
          <a:xfrm flipH="1">
            <a:off x="2419029" y="4375276"/>
            <a:ext cx="1854532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" idx="1"/>
            <a:endCxn id="7" idx="3"/>
          </p:cNvCxnSpPr>
          <p:nvPr/>
        </p:nvCxnSpPr>
        <p:spPr>
          <a:xfrm flipH="1">
            <a:off x="5149245" y="2791100"/>
            <a:ext cx="1749758" cy="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436855" y="5764991"/>
            <a:ext cx="1125629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68: 3/2</a:t>
            </a:r>
            <a:endParaRPr lang="en-US" sz="2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2527674" y="5793380"/>
            <a:ext cx="954108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9: 3/2</a:t>
            </a:r>
            <a:endParaRPr lang="en-US" sz="2400" dirty="0"/>
          </a:p>
        </p:txBody>
      </p:sp>
      <p:cxnSp>
        <p:nvCxnSpPr>
          <p:cNvPr id="103" name="Elbow Connector 102"/>
          <p:cNvCxnSpPr>
            <a:stCxn id="10" idx="0"/>
          </p:cNvCxnSpPr>
          <p:nvPr/>
        </p:nvCxnSpPr>
        <p:spPr>
          <a:xfrm rot="5400000" flipH="1" flipV="1">
            <a:off x="3155621" y="4943838"/>
            <a:ext cx="1727891" cy="959477"/>
          </a:xfrm>
          <a:prstGeom prst="bentConnector3">
            <a:avLst>
              <a:gd name="adj1" fmla="val 52010"/>
            </a:avLst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1" idx="0"/>
          </p:cNvCxnSpPr>
          <p:nvPr/>
        </p:nvCxnSpPr>
        <p:spPr>
          <a:xfrm rot="16200000" flipV="1">
            <a:off x="4437794" y="4975686"/>
            <a:ext cx="1727891" cy="895779"/>
          </a:xfrm>
          <a:prstGeom prst="bentConnector3">
            <a:avLst>
              <a:gd name="adj1" fmla="val 52009"/>
            </a:avLst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4436490" y="5769543"/>
            <a:ext cx="112562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68: 0/3</a:t>
            </a:r>
            <a:endParaRPr lang="en-US" sz="2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2527106" y="5795531"/>
            <a:ext cx="954108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9: 0/3</a:t>
            </a:r>
            <a:endParaRPr lang="en-US" sz="2400" dirty="0"/>
          </a:p>
        </p:txBody>
      </p:sp>
      <p:sp>
        <p:nvSpPr>
          <p:cNvPr id="114" name="Multiply 113"/>
          <p:cNvSpPr/>
          <p:nvPr/>
        </p:nvSpPr>
        <p:spPr>
          <a:xfrm>
            <a:off x="4398045" y="6244763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Multiply 114"/>
          <p:cNvSpPr/>
          <p:nvPr/>
        </p:nvSpPr>
        <p:spPr>
          <a:xfrm>
            <a:off x="7055343" y="4109973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25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2" grpId="0" animBg="1"/>
      <p:bldP spid="92" grpId="0" animBg="1"/>
      <p:bldP spid="93" grpId="0" animBg="1"/>
      <p:bldP spid="100" grpId="0" animBg="1"/>
      <p:bldP spid="101" grpId="0" animBg="1"/>
      <p:bldP spid="112" grpId="0" animBg="1"/>
      <p:bldP spid="113" grpId="0" animBg="1"/>
      <p:bldP spid="114" grpId="0" animBg="1"/>
      <p:bldP spid="1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Above the Data Link Layer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452884" y="1600200"/>
            <a:ext cx="5538716" cy="5105400"/>
          </a:xfrm>
        </p:spPr>
        <p:txBody>
          <a:bodyPr/>
          <a:lstStyle/>
          <a:p>
            <a:r>
              <a:rPr lang="en-US" dirty="0" smtClean="0"/>
              <a:t>Bridging</a:t>
            </a:r>
          </a:p>
          <a:p>
            <a:pPr lvl="1"/>
            <a:r>
              <a:rPr lang="en-US" dirty="0" smtClean="0"/>
              <a:t>How do we connect LANs?</a:t>
            </a:r>
          </a:p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Route packets between LANs</a:t>
            </a:r>
          </a:p>
          <a:p>
            <a:r>
              <a:rPr lang="en-US" dirty="0" smtClean="0"/>
              <a:t>Key challenges:</a:t>
            </a:r>
          </a:p>
          <a:p>
            <a:pPr lvl="1"/>
            <a:r>
              <a:rPr lang="en-US" dirty="0" smtClean="0"/>
              <a:t>Plug-and-play, self configuration</a:t>
            </a:r>
          </a:p>
          <a:p>
            <a:pPr lvl="1"/>
            <a:r>
              <a:rPr lang="en-US" dirty="0" smtClean="0"/>
              <a:t>How to resolve loops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70798" y="2238270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0536" y="2813758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70667" y="3386935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0667" y="3960112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70667" y="4533289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70667" y="5111023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70798" y="5684200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2647665" y="1869744"/>
            <a:ext cx="559559" cy="4653886"/>
          </a:xfrm>
          <a:prstGeom prst="leftBrace">
            <a:avLst>
              <a:gd name="adj1" fmla="val 8333"/>
              <a:gd name="adj2" fmla="val 69478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Bridges vs. Switches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Bridges make it possible to increase LAN capacity</a:t>
            </a:r>
          </a:p>
          <a:p>
            <a:pPr lvl="1"/>
            <a:r>
              <a:rPr lang="en-US" dirty="0" smtClean="0"/>
              <a:t>Reduces the amount of broadcast packets</a:t>
            </a:r>
          </a:p>
          <a:p>
            <a:pPr lvl="1"/>
            <a:r>
              <a:rPr lang="en-US" dirty="0" smtClean="0"/>
              <a:t>No loops</a:t>
            </a:r>
          </a:p>
          <a:p>
            <a:r>
              <a:rPr lang="en-US" dirty="0" smtClean="0"/>
              <a:t>Switch is a special case of a bridge</a:t>
            </a:r>
          </a:p>
          <a:p>
            <a:pPr lvl="1"/>
            <a:r>
              <a:rPr lang="en-US" dirty="0" smtClean="0"/>
              <a:t>Each port is connected to a </a:t>
            </a:r>
            <a:r>
              <a:rPr lang="en-US" dirty="0" smtClean="0">
                <a:solidFill>
                  <a:schemeClr val="accent1"/>
                </a:solidFill>
              </a:rPr>
              <a:t>single </a:t>
            </a:r>
            <a:r>
              <a:rPr lang="en-US" dirty="0" smtClean="0"/>
              <a:t>host</a:t>
            </a:r>
          </a:p>
          <a:p>
            <a:pPr lvl="2"/>
            <a:r>
              <a:rPr lang="en-US" dirty="0" smtClean="0"/>
              <a:t>Either a client machine</a:t>
            </a:r>
          </a:p>
          <a:p>
            <a:pPr lvl="2"/>
            <a:r>
              <a:rPr lang="en-US" dirty="0" smtClean="0"/>
              <a:t>Or another switch</a:t>
            </a:r>
          </a:p>
          <a:p>
            <a:pPr lvl="1"/>
            <a:r>
              <a:rPr lang="en-US" dirty="0" smtClean="0"/>
              <a:t>Links are full duplex</a:t>
            </a:r>
          </a:p>
          <a:p>
            <a:pPr lvl="1"/>
            <a:r>
              <a:rPr lang="en-US" dirty="0" smtClean="0"/>
              <a:t>Simplified hardware: no need for CSMA/CD!</a:t>
            </a:r>
          </a:p>
          <a:p>
            <a:pPr lvl="1"/>
            <a:r>
              <a:rPr lang="en-US" dirty="0" smtClean="0"/>
              <a:t>Can have different speeds on each 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90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Switching the Internet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375" y="1600200"/>
            <a:ext cx="8991600" cy="5105400"/>
          </a:xfrm>
        </p:spPr>
        <p:txBody>
          <a:bodyPr/>
          <a:lstStyle/>
          <a:p>
            <a:r>
              <a:rPr lang="en-US" dirty="0" smtClean="0"/>
              <a:t>Capabilities of switches:</a:t>
            </a:r>
          </a:p>
          <a:p>
            <a:pPr lvl="1"/>
            <a:r>
              <a:rPr lang="en-US" dirty="0" smtClean="0"/>
              <a:t>Network-wide routing based on MAC addresses</a:t>
            </a:r>
          </a:p>
          <a:p>
            <a:pPr lvl="1"/>
            <a:r>
              <a:rPr lang="en-US" dirty="0" smtClean="0"/>
              <a:t>Learn routes to new hosts automatically</a:t>
            </a:r>
          </a:p>
          <a:p>
            <a:pPr lvl="1"/>
            <a:r>
              <a:rPr lang="en-US" dirty="0" smtClean="0"/>
              <a:t>Resolve loops</a:t>
            </a:r>
          </a:p>
          <a:p>
            <a:r>
              <a:rPr lang="en-US" dirty="0" smtClean="0"/>
              <a:t>Could the whole Internet be one switching domain?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accent2"/>
                </a:solidFill>
              </a:rPr>
              <a:t>NO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21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MAC Routing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Inefficient</a:t>
            </a:r>
          </a:p>
          <a:p>
            <a:pPr lvl="1"/>
            <a:r>
              <a:rPr lang="en-US" dirty="0" smtClean="0"/>
              <a:t>Flooding packets to locate unknown hosts</a:t>
            </a:r>
          </a:p>
          <a:p>
            <a:r>
              <a:rPr lang="en-US" dirty="0" smtClean="0"/>
              <a:t>Poor Performance</a:t>
            </a:r>
          </a:p>
          <a:p>
            <a:pPr lvl="1"/>
            <a:r>
              <a:rPr lang="en-US" dirty="0" smtClean="0"/>
              <a:t>Spanning tree does not balance load</a:t>
            </a:r>
            <a:endParaRPr lang="en-US" dirty="0"/>
          </a:p>
          <a:p>
            <a:pPr lvl="1"/>
            <a:r>
              <a:rPr lang="en-US" dirty="0" smtClean="0"/>
              <a:t>Hot spots</a:t>
            </a:r>
          </a:p>
          <a:p>
            <a:r>
              <a:rPr lang="en-US" dirty="0" smtClean="0"/>
              <a:t>Extremely </a:t>
            </a:r>
            <a:r>
              <a:rPr lang="en-US" dirty="0"/>
              <a:t>Poor Scalability</a:t>
            </a:r>
          </a:p>
          <a:p>
            <a:pPr lvl="1"/>
            <a:r>
              <a:rPr lang="en-US" dirty="0"/>
              <a:t>Every switch needs every MAC address on the Internet in its routing table</a:t>
            </a:r>
            <a:r>
              <a:rPr lang="en-US" dirty="0" smtClean="0"/>
              <a:t>!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IP </a:t>
            </a:r>
            <a:r>
              <a:rPr lang="en-US" dirty="0" smtClean="0"/>
              <a:t>addresses these problems </a:t>
            </a:r>
            <a:r>
              <a:rPr lang="en-US" dirty="0"/>
              <a:t>(next week</a:t>
            </a:r>
            <a:r>
              <a:rPr lang="en-US" dirty="0" smtClean="0"/>
              <a:t>…)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0775" y="4039439"/>
            <a:ext cx="8671498" cy="1446963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18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ontent Placeholder 3"/>
          <p:cNvSpPr txBox="1">
            <a:spLocks/>
          </p:cNvSpPr>
          <p:nvPr/>
        </p:nvSpPr>
        <p:spPr>
          <a:xfrm>
            <a:off x="-1" y="4700947"/>
            <a:ext cx="7149540" cy="21585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Pros: Simplicity</a:t>
            </a:r>
          </a:p>
          <a:p>
            <a:pPr lvl="1"/>
            <a:r>
              <a:rPr lang="en-US" sz="2400" dirty="0" smtClean="0"/>
              <a:t>Hardware is stupid and cheap</a:t>
            </a:r>
          </a:p>
          <a:p>
            <a:r>
              <a:rPr lang="en-US" sz="2800" dirty="0" smtClean="0"/>
              <a:t>Cons: No scalability</a:t>
            </a:r>
          </a:p>
          <a:p>
            <a:pPr lvl="1"/>
            <a:r>
              <a:rPr lang="en-US" sz="2400" dirty="0" smtClean="0"/>
              <a:t>More hosts = more collisions = pandemonium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123566" y="3343695"/>
            <a:ext cx="620461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531960"/>
            <a:ext cx="8839200" cy="638033"/>
          </a:xfrm>
        </p:spPr>
        <p:txBody>
          <a:bodyPr/>
          <a:lstStyle/>
          <a:p>
            <a:r>
              <a:rPr lang="en-US" dirty="0" smtClean="0"/>
              <a:t>Originally, Ethernet was a broadcast technology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90994" y="3214894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478414" y="2227995"/>
            <a:ext cx="813748" cy="1197587"/>
            <a:chOff x="769390" y="2282588"/>
            <a:chExt cx="813748" cy="1197587"/>
          </a:xfrm>
        </p:grpSpPr>
        <p:sp>
          <p:nvSpPr>
            <p:cNvPr id="16" name="Up Arrow Callout 15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4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2986490" y="2227995"/>
            <a:ext cx="813748" cy="1197586"/>
            <a:chOff x="2354807" y="2282588"/>
            <a:chExt cx="813748" cy="1197586"/>
          </a:xfrm>
        </p:grpSpPr>
        <p:sp>
          <p:nvSpPr>
            <p:cNvPr id="14" name="Up Arrow Callout 13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4494566" y="2227995"/>
            <a:ext cx="813748" cy="1197587"/>
            <a:chOff x="3967518" y="2282588"/>
            <a:chExt cx="813748" cy="1197587"/>
          </a:xfrm>
        </p:grpSpPr>
        <p:sp>
          <p:nvSpPr>
            <p:cNvPr id="12" name="Up Arrow Callout 11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6002643" y="2227995"/>
            <a:ext cx="813748" cy="1197587"/>
            <a:chOff x="5662115" y="2282588"/>
            <a:chExt cx="813748" cy="1197587"/>
          </a:xfrm>
        </p:grpSpPr>
        <p:sp>
          <p:nvSpPr>
            <p:cNvPr id="15" name="Up Arrow Callout 14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075" name="Picture 3" descr="C:\Users\t0ph3r\Documents\CS 4700\assets\20620842-260x260-0-0_Ctg%2B7%2Bft%2BCoaxial%2BEthernet%2B10Base%2B2%2BCable%2B0318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3" r="13790"/>
          <a:stretch/>
        </p:blipFill>
        <p:spPr bwMode="auto">
          <a:xfrm>
            <a:off x="7863840" y="2012710"/>
            <a:ext cx="1280160" cy="1926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971771" y="3848667"/>
            <a:ext cx="190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Tee Connector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2261494"/>
            <a:ext cx="14742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Terminator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855875" y="2723159"/>
            <a:ext cx="163920" cy="44993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926231" y="3489276"/>
            <a:ext cx="0" cy="450375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652456" y="4950619"/>
            <a:ext cx="1817429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359305" y="4950619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359305" y="4317518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169" y="4430180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307" y="5229596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857" y="3924245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7225078" y="4658231"/>
            <a:ext cx="1309616" cy="58477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 rot="16200000">
            <a:off x="6764303" y="3023608"/>
            <a:ext cx="1524230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Repeater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4771786" y="317309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766376" y="3173097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03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7965E-6 L -0.42535 -0.0004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-2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9537E-6 L 0.27309 -0.0004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4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31" grpId="0" animBg="1"/>
      <p:bldP spid="30" grpId="0" animBg="1"/>
      <p:bldP spid="30" grpId="1" animBg="1"/>
      <p:bldP spid="34" grpId="0" animBg="1"/>
      <p:bldP spid="3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Bridging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1688910"/>
          </a:xfrm>
        </p:spPr>
        <p:txBody>
          <a:bodyPr/>
          <a:lstStyle/>
          <a:p>
            <a:r>
              <a:rPr lang="en-US" dirty="0" smtClean="0"/>
              <a:t>Need a device that can </a:t>
            </a:r>
            <a:r>
              <a:rPr lang="en-US" dirty="0" smtClean="0">
                <a:solidFill>
                  <a:schemeClr val="accent1"/>
                </a:solidFill>
              </a:rPr>
              <a:t>bridge</a:t>
            </a:r>
            <a:r>
              <a:rPr lang="en-US" dirty="0" smtClean="0"/>
              <a:t> different LANs</a:t>
            </a:r>
          </a:p>
          <a:p>
            <a:pPr lvl="1"/>
            <a:r>
              <a:rPr lang="en-US" dirty="0" smtClean="0"/>
              <a:t>Only forward packets to intended recipients</a:t>
            </a:r>
          </a:p>
          <a:p>
            <a:pPr lvl="1"/>
            <a:r>
              <a:rPr lang="en-US" dirty="0" smtClean="0"/>
              <a:t>No broadcast!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242436" y="4989271"/>
            <a:ext cx="1817429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6949285" y="4989271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49285" y="4356170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000275" y="4904351"/>
            <a:ext cx="1817429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707124" y="4904351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707124" y="4271250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988" y="4383912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051" y="5345378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051" y="3646477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3572897" y="4611963"/>
            <a:ext cx="1309616" cy="58477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10454" y="472732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06163" y="472732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727" y="4611963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149" y="4468832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212" y="5430298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212" y="3731397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/>
          <p:cNvSpPr/>
          <p:nvPr/>
        </p:nvSpPr>
        <p:spPr>
          <a:xfrm>
            <a:off x="6152615" y="481224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578671" y="326670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6578671" y="6276206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397370" y="475200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267640" y="3172549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2267640" y="6182055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1086339" y="46578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 flipH="1">
            <a:off x="85000" y="3169423"/>
            <a:ext cx="2367946" cy="954107"/>
            <a:chOff x="1219200" y="4876799"/>
            <a:chExt cx="5181605" cy="1384995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27804"/>
                <a:gd name="adj2" fmla="val 8996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Send Packet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B </a:t>
              </a:r>
              <a:r>
                <a:rPr lang="en-US" sz="2800" kern="0" dirty="0" smtClean="0">
                  <a:solidFill>
                    <a:sysClr val="window" lastClr="FFFFFF"/>
                  </a:solidFill>
                  <a:sym typeface="Wingdings" pitchFamily="2" charset="2"/>
                </a:rPr>
                <a:t> C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 flipH="1">
            <a:off x="4321889" y="3172549"/>
            <a:ext cx="2256781" cy="954107"/>
            <a:chOff x="1219200" y="4876799"/>
            <a:chExt cx="5181605" cy="1384995"/>
          </a:xfrm>
        </p:grpSpPr>
        <p:sp>
          <p:nvSpPr>
            <p:cNvPr id="34" name="Rectangular Callout 33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30139"/>
                <a:gd name="adj2" fmla="val 9494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Send Packet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B </a:t>
              </a:r>
              <a:r>
                <a:rPr lang="en-US" sz="2800" kern="0" dirty="0" smtClean="0">
                  <a:solidFill>
                    <a:sysClr val="window" lastClr="FFFFFF"/>
                  </a:solidFill>
                  <a:sym typeface="Wingdings" pitchFamily="2" charset="2"/>
                </a:rPr>
                <a:t> C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876215" y="4188913"/>
            <a:ext cx="1075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Bridge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5352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046 L 0.18524 -0.00185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37 0.00023 L 0.07795 0.1128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562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208 L -0.11094 -0.0918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64" y="-46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046 L 0.18524 -0.00185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37 0.00023 L 0.07795 0.1128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5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2" grpId="0" animBg="1"/>
      <p:bldP spid="22" grpId="1" animBg="1"/>
      <p:bldP spid="12" grpId="0" animBg="1"/>
      <p:bldP spid="12" grpId="1" animBg="1"/>
      <p:bldP spid="12" grpId="2" animBg="1"/>
      <p:bldP spid="24" grpId="0"/>
      <p:bldP spid="25" grpId="0"/>
      <p:bldP spid="2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Bridging the LANs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9568" y="4166327"/>
            <a:ext cx="9050030" cy="26075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Bridging limits the size of collision domains</a:t>
            </a:r>
          </a:p>
          <a:p>
            <a:pPr lvl="1"/>
            <a:r>
              <a:rPr lang="en-US" dirty="0" smtClean="0"/>
              <a:t>Vastly improves scalability</a:t>
            </a:r>
          </a:p>
          <a:p>
            <a:pPr lvl="1"/>
            <a:r>
              <a:rPr lang="en-US" dirty="0" smtClean="0"/>
              <a:t>Question: could the whole Internet be one bridging domain?</a:t>
            </a:r>
          </a:p>
          <a:p>
            <a:r>
              <a:rPr lang="en-US" dirty="0" smtClean="0"/>
              <a:t>Tradeoff: bridges are more complex than hubs</a:t>
            </a:r>
          </a:p>
          <a:p>
            <a:pPr lvl="1"/>
            <a:r>
              <a:rPr lang="en-US" dirty="0" smtClean="0"/>
              <a:t>Physical layer device vs. data link layer device</a:t>
            </a:r>
          </a:p>
          <a:p>
            <a:pPr lvl="1"/>
            <a:r>
              <a:rPr lang="en-US" dirty="0" smtClean="0"/>
              <a:t>Need memory buffers, packet processing hardware, routing tables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97823" y="2563324"/>
            <a:ext cx="400390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40221" y="2434523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52415" y="1607987"/>
            <a:ext cx="704783" cy="1037224"/>
            <a:chOff x="769390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1590671" y="1607986"/>
            <a:ext cx="704783" cy="1037223"/>
            <a:chOff x="2354807" y="2282588"/>
            <a:chExt cx="813748" cy="1197586"/>
          </a:xfrm>
        </p:grpSpPr>
        <p:sp>
          <p:nvSpPr>
            <p:cNvPr id="11" name="Up Arrow Callout 10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601631" y="1607987"/>
            <a:ext cx="704783" cy="1037224"/>
            <a:chOff x="3967518" y="2282588"/>
            <a:chExt cx="813748" cy="1197587"/>
          </a:xfrm>
        </p:grpSpPr>
        <p:sp>
          <p:nvSpPr>
            <p:cNvPr id="14" name="Up Arrow Callout 13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3639888" y="1607987"/>
            <a:ext cx="704783" cy="1037224"/>
            <a:chOff x="5662115" y="2282588"/>
            <a:chExt cx="813748" cy="1197587"/>
          </a:xfrm>
        </p:grpSpPr>
        <p:sp>
          <p:nvSpPr>
            <p:cNvPr id="17" name="Up Arrow Callout 16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5" name="Straight Connector 24"/>
          <p:cNvCxnSpPr/>
          <p:nvPr/>
        </p:nvCxnSpPr>
        <p:spPr>
          <a:xfrm>
            <a:off x="497823" y="3815222"/>
            <a:ext cx="400390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40221" y="3686421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552415" y="2859885"/>
            <a:ext cx="704783" cy="1037224"/>
            <a:chOff x="769390" y="2282588"/>
            <a:chExt cx="813748" cy="1197587"/>
          </a:xfrm>
        </p:grpSpPr>
        <p:sp>
          <p:nvSpPr>
            <p:cNvPr id="28" name="Up Arrow Callout 2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0" name="Group 29"/>
          <p:cNvGrpSpPr/>
          <p:nvPr/>
        </p:nvGrpSpPr>
        <p:grpSpPr>
          <a:xfrm>
            <a:off x="1590671" y="2859884"/>
            <a:ext cx="704783" cy="1037223"/>
            <a:chOff x="2354807" y="2282588"/>
            <a:chExt cx="813748" cy="1197586"/>
          </a:xfrm>
        </p:grpSpPr>
        <p:sp>
          <p:nvSpPr>
            <p:cNvPr id="31" name="Up Arrow Callout 30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oup 32"/>
          <p:cNvGrpSpPr/>
          <p:nvPr/>
        </p:nvGrpSpPr>
        <p:grpSpPr>
          <a:xfrm>
            <a:off x="2601631" y="2859885"/>
            <a:ext cx="704783" cy="1037224"/>
            <a:chOff x="3967518" y="2282588"/>
            <a:chExt cx="813748" cy="1197587"/>
          </a:xfrm>
        </p:grpSpPr>
        <p:sp>
          <p:nvSpPr>
            <p:cNvPr id="34" name="Up Arrow Callout 33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3639888" y="2859885"/>
            <a:ext cx="704783" cy="1037224"/>
            <a:chOff x="5662115" y="2282588"/>
            <a:chExt cx="813748" cy="1197587"/>
          </a:xfrm>
        </p:grpSpPr>
        <p:sp>
          <p:nvSpPr>
            <p:cNvPr id="37" name="Up Arrow Callout 36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40" name="Straight Connector 39"/>
          <p:cNvCxnSpPr/>
          <p:nvPr/>
        </p:nvCxnSpPr>
        <p:spPr>
          <a:xfrm>
            <a:off x="7431075" y="3733334"/>
            <a:ext cx="1057836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478610" y="3727259"/>
            <a:ext cx="860175" cy="74165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110" y="3439214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519" y="4143821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6" name="Straight Connector 55"/>
          <p:cNvCxnSpPr/>
          <p:nvPr/>
        </p:nvCxnSpPr>
        <p:spPr>
          <a:xfrm flipV="1">
            <a:off x="7519920" y="2924051"/>
            <a:ext cx="818864" cy="77448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518" y="259895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9" name="Straight Connector 58"/>
          <p:cNvCxnSpPr/>
          <p:nvPr/>
        </p:nvCxnSpPr>
        <p:spPr>
          <a:xfrm flipV="1">
            <a:off x="6464098" y="1837546"/>
            <a:ext cx="0" cy="973203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5624894" y="2028762"/>
            <a:ext cx="886739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706" y="1606908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503" y="1606908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3" name="Straight Connector 62"/>
          <p:cNvCxnSpPr/>
          <p:nvPr/>
        </p:nvCxnSpPr>
        <p:spPr>
          <a:xfrm flipV="1">
            <a:off x="6552943" y="2001466"/>
            <a:ext cx="818864" cy="77448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447" y="1606908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0" name="Elbow Connector 69"/>
          <p:cNvCxnSpPr>
            <a:stCxn id="24" idx="3"/>
          </p:cNvCxnSpPr>
          <p:nvPr/>
        </p:nvCxnSpPr>
        <p:spPr>
          <a:xfrm>
            <a:off x="4736874" y="2563324"/>
            <a:ext cx="888020" cy="916834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39" idx="3"/>
          </p:cNvCxnSpPr>
          <p:nvPr/>
        </p:nvCxnSpPr>
        <p:spPr>
          <a:xfrm flipV="1">
            <a:off x="4736874" y="3658853"/>
            <a:ext cx="541377" cy="156369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/>
          <p:cNvCxnSpPr>
            <a:stCxn id="46" idx="1"/>
          </p:cNvCxnSpPr>
          <p:nvPr/>
        </p:nvCxnSpPr>
        <p:spPr>
          <a:xfrm rot="10800000">
            <a:off x="6366947" y="3713612"/>
            <a:ext cx="679673" cy="1"/>
          </a:xfrm>
          <a:prstGeom prst="bentConnector3">
            <a:avLst/>
          </a:prstGeom>
          <a:ln w="5715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65" idx="2"/>
            <a:endCxn id="1026" idx="0"/>
          </p:cNvCxnSpPr>
          <p:nvPr/>
        </p:nvCxnSpPr>
        <p:spPr>
          <a:xfrm rot="5400000">
            <a:off x="5960540" y="2915792"/>
            <a:ext cx="397493" cy="609627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001" y="3419352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6079642" y="2560194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46619" y="3482779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9272" y="2434523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479272" y="3686421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>
            <a:off x="113834" y="1565494"/>
            <a:ext cx="4771883" cy="1224108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6962375" y="2517838"/>
            <a:ext cx="2112730" cy="239900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/>
        </p:nvSpPr>
        <p:spPr>
          <a:xfrm>
            <a:off x="113834" y="2799864"/>
            <a:ext cx="4771883" cy="1224108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ounded Rectangle 87"/>
          <p:cNvSpPr/>
          <p:nvPr/>
        </p:nvSpPr>
        <p:spPr>
          <a:xfrm>
            <a:off x="5077160" y="1538198"/>
            <a:ext cx="2683780" cy="1646781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10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Internals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-9427" y="5144930"/>
            <a:ext cx="9144000" cy="168322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Bridges have memory buffers to queue packets</a:t>
            </a:r>
          </a:p>
          <a:p>
            <a:r>
              <a:rPr lang="en-US" sz="2400" dirty="0" smtClean="0"/>
              <a:t>Bridge is intelligent, only forwards packets to the correct output</a:t>
            </a:r>
          </a:p>
          <a:p>
            <a:r>
              <a:rPr lang="en-US" sz="2400" dirty="0" smtClean="0"/>
              <a:t>Bridges are high performance, full N x line rate is possible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94034" y="1965955"/>
            <a:ext cx="3234519" cy="26067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75618" y="2443627"/>
            <a:ext cx="1071350" cy="196527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Switch Fabric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03219" y="2443627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3218" y="2989538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3219" y="353544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3219" y="408135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11965" y="2443627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911964" y="2989538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911965" y="353544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11965" y="408135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18214" y="1981962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Inputs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95040" y="1981962"/>
            <a:ext cx="1130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Outputs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972628" y="2496180"/>
            <a:ext cx="588939" cy="217577"/>
            <a:chOff x="3515823" y="2399968"/>
            <a:chExt cx="588939" cy="217577"/>
          </a:xfrm>
        </p:grpSpPr>
        <p:grpSp>
          <p:nvGrpSpPr>
            <p:cNvPr id="29" name="Group 28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Group 41"/>
          <p:cNvGrpSpPr/>
          <p:nvPr/>
        </p:nvGrpSpPr>
        <p:grpSpPr>
          <a:xfrm>
            <a:off x="2973863" y="3044522"/>
            <a:ext cx="588939" cy="217577"/>
            <a:chOff x="3515823" y="2399968"/>
            <a:chExt cx="588939" cy="217577"/>
          </a:xfrm>
        </p:grpSpPr>
        <p:grpSp>
          <p:nvGrpSpPr>
            <p:cNvPr id="43" name="Group 42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Group 54"/>
          <p:cNvGrpSpPr/>
          <p:nvPr/>
        </p:nvGrpSpPr>
        <p:grpSpPr>
          <a:xfrm>
            <a:off x="2972335" y="3590433"/>
            <a:ext cx="588939" cy="217577"/>
            <a:chOff x="3515823" y="2399968"/>
            <a:chExt cx="588939" cy="217577"/>
          </a:xfrm>
        </p:grpSpPr>
        <p:grpSp>
          <p:nvGrpSpPr>
            <p:cNvPr id="56" name="Group 55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" name="Group 67"/>
          <p:cNvGrpSpPr/>
          <p:nvPr/>
        </p:nvGrpSpPr>
        <p:grpSpPr>
          <a:xfrm>
            <a:off x="2975269" y="4136343"/>
            <a:ext cx="588939" cy="217577"/>
            <a:chOff x="3515823" y="2399968"/>
            <a:chExt cx="588939" cy="217577"/>
          </a:xfrm>
        </p:grpSpPr>
        <p:grpSp>
          <p:nvGrpSpPr>
            <p:cNvPr id="69" name="Group 68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72" name="Straight Connector 71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/>
          <p:cNvGrpSpPr/>
          <p:nvPr/>
        </p:nvGrpSpPr>
        <p:grpSpPr>
          <a:xfrm rot="10800000">
            <a:off x="663590" y="4144116"/>
            <a:ext cx="588939" cy="217577"/>
            <a:chOff x="3515823" y="2399968"/>
            <a:chExt cx="588939" cy="217577"/>
          </a:xfrm>
        </p:grpSpPr>
        <p:grpSp>
          <p:nvGrpSpPr>
            <p:cNvPr id="82" name="Group 81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/>
          <p:cNvGrpSpPr/>
          <p:nvPr/>
        </p:nvGrpSpPr>
        <p:grpSpPr>
          <a:xfrm rot="10800000">
            <a:off x="664017" y="3590433"/>
            <a:ext cx="588939" cy="217577"/>
            <a:chOff x="3515823" y="2399968"/>
            <a:chExt cx="588939" cy="217577"/>
          </a:xfrm>
        </p:grpSpPr>
        <p:grpSp>
          <p:nvGrpSpPr>
            <p:cNvPr id="95" name="Group 94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101" name="Straight Connector 100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" name="Group 106"/>
          <p:cNvGrpSpPr/>
          <p:nvPr/>
        </p:nvGrpSpPr>
        <p:grpSpPr>
          <a:xfrm rot="10800000">
            <a:off x="662182" y="3044522"/>
            <a:ext cx="588939" cy="217577"/>
            <a:chOff x="3515823" y="2399968"/>
            <a:chExt cx="588939" cy="217577"/>
          </a:xfrm>
        </p:grpSpPr>
        <p:grpSp>
          <p:nvGrpSpPr>
            <p:cNvPr id="108" name="Group 107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0" name="Group 119"/>
          <p:cNvGrpSpPr/>
          <p:nvPr/>
        </p:nvGrpSpPr>
        <p:grpSpPr>
          <a:xfrm rot="10800000">
            <a:off x="660774" y="2498611"/>
            <a:ext cx="588939" cy="217577"/>
            <a:chOff x="3515823" y="2399968"/>
            <a:chExt cx="588939" cy="217577"/>
          </a:xfrm>
        </p:grpSpPr>
        <p:grpSp>
          <p:nvGrpSpPr>
            <p:cNvPr id="121" name="Group 120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127" name="Straight Connector 126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22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24" name="Straight Connector 12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34" name="Straight Arrow Connector 133"/>
          <p:cNvCxnSpPr/>
          <p:nvPr/>
        </p:nvCxnSpPr>
        <p:spPr>
          <a:xfrm>
            <a:off x="72347" y="2612030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72347" y="3155213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>
            <a:off x="72347" y="3701124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72347" y="4258099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>
            <a:off x="3561274" y="2612030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>
            <a:off x="3561274" y="3155213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>
            <a:off x="3561274" y="3701124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3561274" y="4258099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>
            <a:off x="1312900" y="2615322"/>
            <a:ext cx="372459" cy="298216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>
            <a:off x="1312900" y="3151407"/>
            <a:ext cx="372459" cy="165677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V="1">
            <a:off x="1279070" y="3594239"/>
            <a:ext cx="406289" cy="103079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1279070" y="3962409"/>
            <a:ext cx="406289" cy="297961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endCxn id="15" idx="1"/>
          </p:cNvCxnSpPr>
          <p:nvPr/>
        </p:nvCxnSpPr>
        <p:spPr>
          <a:xfrm flipV="1">
            <a:off x="2539505" y="2607400"/>
            <a:ext cx="372460" cy="276107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endCxn id="16" idx="1"/>
          </p:cNvCxnSpPr>
          <p:nvPr/>
        </p:nvCxnSpPr>
        <p:spPr>
          <a:xfrm flipV="1">
            <a:off x="2539505" y="3153311"/>
            <a:ext cx="372459" cy="133742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endCxn id="17" idx="1"/>
          </p:cNvCxnSpPr>
          <p:nvPr/>
        </p:nvCxnSpPr>
        <p:spPr>
          <a:xfrm>
            <a:off x="2539505" y="3615747"/>
            <a:ext cx="372460" cy="83475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endCxn id="18" idx="1"/>
          </p:cNvCxnSpPr>
          <p:nvPr/>
        </p:nvCxnSpPr>
        <p:spPr>
          <a:xfrm>
            <a:off x="2505675" y="3962409"/>
            <a:ext cx="406290" cy="282723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1555832" y="150429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Bridge</a:t>
            </a:r>
            <a:endParaRPr lang="en-US" sz="2400" b="1" dirty="0"/>
          </a:p>
        </p:txBody>
      </p:sp>
      <p:grpSp>
        <p:nvGrpSpPr>
          <p:cNvPr id="169" name="Group 168"/>
          <p:cNvGrpSpPr/>
          <p:nvPr/>
        </p:nvGrpSpPr>
        <p:grpSpPr>
          <a:xfrm flipH="1">
            <a:off x="970105" y="4695945"/>
            <a:ext cx="2330741" cy="946836"/>
            <a:chOff x="1219200" y="4876799"/>
            <a:chExt cx="5181605" cy="1384995"/>
          </a:xfrm>
        </p:grpSpPr>
        <p:sp>
          <p:nvSpPr>
            <p:cNvPr id="170" name="Rectangular Callout 169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8103"/>
                <a:gd name="adj2" fmla="val -10800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219204" y="4876799"/>
              <a:ext cx="5181601" cy="1215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kern="0" dirty="0" smtClean="0">
                  <a:solidFill>
                    <a:sysClr val="window" lastClr="FFFFFF"/>
                  </a:solidFill>
                </a:rPr>
                <a:t>Makes routing decisions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72" name="Rectangle 171"/>
          <p:cNvSpPr/>
          <p:nvPr/>
        </p:nvSpPr>
        <p:spPr>
          <a:xfrm>
            <a:off x="5209480" y="1965955"/>
            <a:ext cx="3234519" cy="26067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TextBox 172"/>
          <p:cNvSpPr txBox="1"/>
          <p:nvPr/>
        </p:nvSpPr>
        <p:spPr>
          <a:xfrm>
            <a:off x="6497300" y="1504290"/>
            <a:ext cx="707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Hub</a:t>
            </a:r>
            <a:endParaRPr lang="en-US" sz="2400" b="1" dirty="0"/>
          </a:p>
        </p:txBody>
      </p:sp>
      <p:cxnSp>
        <p:nvCxnSpPr>
          <p:cNvPr id="175" name="Straight Connector 174"/>
          <p:cNvCxnSpPr/>
          <p:nvPr/>
        </p:nvCxnSpPr>
        <p:spPr>
          <a:xfrm>
            <a:off x="6826739" y="2142565"/>
            <a:ext cx="0" cy="2266340"/>
          </a:xfrm>
          <a:prstGeom prst="line">
            <a:avLst/>
          </a:prstGeom>
          <a:ln w="57150"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>
            <a:off x="4590915" y="2612030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>
            <a:off x="6930703" y="2612030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>
            <a:off x="6930703" y="3145743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>
            <a:off x="6930703" y="3701124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6930703" y="4260370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6" name="Group 165"/>
          <p:cNvGrpSpPr/>
          <p:nvPr/>
        </p:nvGrpSpPr>
        <p:grpSpPr>
          <a:xfrm flipH="1">
            <a:off x="113698" y="4700809"/>
            <a:ext cx="2533269" cy="523220"/>
            <a:chOff x="1219200" y="4876799"/>
            <a:chExt cx="5181605" cy="1384995"/>
          </a:xfrm>
        </p:grpSpPr>
        <p:sp>
          <p:nvSpPr>
            <p:cNvPr id="167" name="Rectangular Callout 166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8103"/>
                <a:gd name="adj2" fmla="val -10800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219204" y="4876799"/>
              <a:ext cx="5181601" cy="1222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kern="0" dirty="0" smtClean="0">
                  <a:solidFill>
                    <a:sysClr val="window" lastClr="FFFFFF"/>
                  </a:solidFill>
                </a:rPr>
                <a:t>Memory buffer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9967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72" grpId="0" animBg="1"/>
      <p:bldP spid="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3993776"/>
          </a:xfrm>
        </p:spPr>
        <p:txBody>
          <a:bodyPr>
            <a:normAutofit/>
          </a:bodyPr>
          <a:lstStyle/>
          <a:p>
            <a:r>
              <a:rPr lang="en-US" dirty="0" smtClean="0"/>
              <a:t>Original form of Ethernet switch</a:t>
            </a:r>
          </a:p>
          <a:p>
            <a:r>
              <a:rPr lang="en-US" dirty="0" smtClean="0"/>
              <a:t>Connect multiple IEEE 802 LANs at layer 2</a:t>
            </a:r>
          </a:p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Reduce the collision domain</a:t>
            </a:r>
          </a:p>
          <a:p>
            <a:pPr lvl="1"/>
            <a:r>
              <a:rPr lang="en-US" dirty="0" smtClean="0"/>
              <a:t>Complete transparency</a:t>
            </a:r>
          </a:p>
          <a:p>
            <a:pPr lvl="2"/>
            <a:r>
              <a:rPr lang="en-US" dirty="0" smtClean="0"/>
              <a:t>“Plug-and-play,” self-configuring</a:t>
            </a:r>
          </a:p>
          <a:p>
            <a:pPr lvl="2"/>
            <a:r>
              <a:rPr lang="en-US" dirty="0" smtClean="0"/>
              <a:t>No hardware of software changes on hosts/hubs</a:t>
            </a:r>
          </a:p>
          <a:p>
            <a:pPr lvl="2"/>
            <a:r>
              <a:rPr lang="en-US" dirty="0" smtClean="0"/>
              <a:t>Should not impact existing LAN operations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97822" y="6483180"/>
            <a:ext cx="400390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40220" y="6354379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52414" y="5527843"/>
            <a:ext cx="704783" cy="1037224"/>
            <a:chOff x="769390" y="2282588"/>
            <a:chExt cx="813748" cy="1197587"/>
          </a:xfrm>
        </p:grpSpPr>
        <p:sp>
          <p:nvSpPr>
            <p:cNvPr id="9" name="Up Arrow Callout 8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1590670" y="5527842"/>
            <a:ext cx="704783" cy="1037223"/>
            <a:chOff x="2354807" y="2282588"/>
            <a:chExt cx="813748" cy="1197586"/>
          </a:xfrm>
        </p:grpSpPr>
        <p:sp>
          <p:nvSpPr>
            <p:cNvPr id="12" name="Up Arrow Callout 11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601630" y="5527843"/>
            <a:ext cx="704783" cy="1037224"/>
            <a:chOff x="3967518" y="2282588"/>
            <a:chExt cx="813748" cy="1197587"/>
          </a:xfrm>
        </p:grpSpPr>
        <p:sp>
          <p:nvSpPr>
            <p:cNvPr id="15" name="Up Arrow Callout 14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3639887" y="5527843"/>
            <a:ext cx="704783" cy="1037224"/>
            <a:chOff x="5662115" y="2282588"/>
            <a:chExt cx="813748" cy="1197587"/>
          </a:xfrm>
        </p:grpSpPr>
        <p:sp>
          <p:nvSpPr>
            <p:cNvPr id="18" name="Up Arrow Callout 17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0" name="Straight Connector 19"/>
          <p:cNvCxnSpPr/>
          <p:nvPr/>
        </p:nvCxnSpPr>
        <p:spPr>
          <a:xfrm>
            <a:off x="7431074" y="6401292"/>
            <a:ext cx="1057836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478609" y="5402238"/>
            <a:ext cx="0" cy="992979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109" y="6107172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568" y="5141850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Connector 23"/>
          <p:cNvCxnSpPr/>
          <p:nvPr/>
        </p:nvCxnSpPr>
        <p:spPr>
          <a:xfrm flipV="1">
            <a:off x="7519919" y="5592009"/>
            <a:ext cx="818864" cy="77448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517" y="5266914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Elbow Connector 26"/>
          <p:cNvCxnSpPr>
            <a:stCxn id="33" idx="3"/>
          </p:cNvCxnSpPr>
          <p:nvPr/>
        </p:nvCxnSpPr>
        <p:spPr>
          <a:xfrm flipV="1">
            <a:off x="4736873" y="6326811"/>
            <a:ext cx="541377" cy="156369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32" idx="1"/>
          </p:cNvCxnSpPr>
          <p:nvPr/>
        </p:nvCxnSpPr>
        <p:spPr>
          <a:xfrm rot="10800000">
            <a:off x="6366946" y="6381570"/>
            <a:ext cx="679673" cy="1"/>
          </a:xfrm>
          <a:prstGeom prst="bentConnector3">
            <a:avLst/>
          </a:prstGeom>
          <a:ln w="5715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000" y="6087310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7046618" y="6150737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79271" y="6354379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51858" y="2401851"/>
            <a:ext cx="8440755" cy="2192533"/>
            <a:chOff x="414979" y="3333623"/>
            <a:chExt cx="8263530" cy="1523216"/>
          </a:xfrm>
        </p:grpSpPr>
        <p:sp>
          <p:nvSpPr>
            <p:cNvPr id="37" name="Rectangle 36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514376" y="3471299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28650" indent="-5143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3200" dirty="0" smtClean="0">
                  <a:solidFill>
                    <a:schemeClr val="bg1"/>
                  </a:solidFill>
                </a:rPr>
                <a:t>Forwarding of frames</a:t>
              </a:r>
            </a:p>
            <a:p>
              <a:pPr marL="628650" indent="-5143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3200" dirty="0" smtClean="0">
                  <a:solidFill>
                    <a:schemeClr val="bg1"/>
                  </a:solidFill>
                </a:rPr>
                <a:t>Learning of (MAC) Addresses</a:t>
              </a:r>
              <a:endParaRPr lang="en-US" sz="3200" dirty="0">
                <a:solidFill>
                  <a:schemeClr val="bg1"/>
                </a:solidFill>
              </a:endParaRPr>
            </a:p>
            <a:p>
              <a:pPr marL="628650" indent="-5143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3200" dirty="0" smtClean="0">
                  <a:solidFill>
                    <a:schemeClr val="bg1"/>
                  </a:solidFill>
                </a:rPr>
                <a:t>Spanning Tree Algorithm (to handle loops)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8474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0ph3r\Documents\CS 4700\assets\8-port-switch-rea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57" b="25548"/>
          <a:stretch/>
        </p:blipFill>
        <p:spPr bwMode="auto">
          <a:xfrm>
            <a:off x="326751" y="4364024"/>
            <a:ext cx="8592913" cy="2260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58645"/>
              </p:ext>
            </p:extLst>
          </p:nvPr>
        </p:nvGraphicFramePr>
        <p:xfrm>
          <a:off x="2070851" y="3764586"/>
          <a:ext cx="4509247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87388"/>
                <a:gridCol w="797859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00:00:00:00:00:DD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minutes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Forwarding Tables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bridge maintains a </a:t>
            </a:r>
            <a:r>
              <a:rPr lang="en-US" dirty="0" smtClean="0">
                <a:solidFill>
                  <a:schemeClr val="accent1"/>
                </a:solidFill>
              </a:rPr>
              <a:t>forwarding table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114869"/>
              </p:ext>
            </p:extLst>
          </p:nvPr>
        </p:nvGraphicFramePr>
        <p:xfrm>
          <a:off x="2070847" y="2266577"/>
          <a:ext cx="450924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388"/>
                <a:gridCol w="797859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MAC 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00:00:00:00:00:AA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minute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00:00:00:00:00:BB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minutes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00:00:00:00:00:CC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seconds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rot="16200000" flipH="1">
            <a:off x="5665693" y="3532095"/>
            <a:ext cx="2241182" cy="806826"/>
          </a:xfrm>
          <a:prstGeom prst="bentConnector3">
            <a:avLst>
              <a:gd name="adj1" fmla="val 0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6200000" flipH="1">
            <a:off x="5535706" y="4011707"/>
            <a:ext cx="1891557" cy="197226"/>
          </a:xfrm>
          <a:prstGeom prst="bentConnector3">
            <a:avLst>
              <a:gd name="adj1" fmla="val -237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5400000">
            <a:off x="5459509" y="4132735"/>
            <a:ext cx="1506072" cy="340656"/>
          </a:xfrm>
          <a:prstGeom prst="bentConnector3">
            <a:avLst>
              <a:gd name="adj1" fmla="val 50000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H="1">
            <a:off x="6136342" y="4173075"/>
            <a:ext cx="1120596" cy="645456"/>
          </a:xfrm>
          <a:prstGeom prst="bentConnector3">
            <a:avLst>
              <a:gd name="adj1" fmla="val -400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628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Forwarding in 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716" y="4843348"/>
            <a:ext cx="8848165" cy="200794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Assume a frame arrives on port 1</a:t>
            </a:r>
          </a:p>
          <a:p>
            <a:r>
              <a:rPr lang="en-US" dirty="0" smtClean="0"/>
              <a:t>If the destination MAC address is in the forwarding table, send the frame on the correct output port</a:t>
            </a:r>
          </a:p>
          <a:p>
            <a:r>
              <a:rPr lang="en-US" dirty="0" smtClean="0"/>
              <a:t>If the destination MAC isn’t in the forwarding table, broadcast the frame on all ports except 1</a:t>
            </a:r>
          </a:p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708852" y="3137645"/>
            <a:ext cx="122816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403180" y="3290046"/>
            <a:ext cx="0" cy="108267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511276" y="1828799"/>
            <a:ext cx="0" cy="108267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49226" y="1443510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Port 1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941130" y="4274103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Port 3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03698" y="2902503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Port 2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784753" y="2902501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Port 4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5075534" y="3137645"/>
            <a:ext cx="122816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805" y="2843552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val 19"/>
          <p:cNvSpPr/>
          <p:nvPr/>
        </p:nvSpPr>
        <p:spPr>
          <a:xfrm>
            <a:off x="4340679" y="182879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340678" y="182879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340679" y="296704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340679" y="296704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6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301 L 0.00052 0.1671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6713 L -0.18576 0.16644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301 L 0.00052 0.16713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6713 L -0.18576 0.16644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-4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-0.01302 0.16227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" y="810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116 L 0.18264 0.00255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2" grpId="0" animBg="1"/>
      <p:bldP spid="22" grpId="1" animBg="1"/>
      <p:bldP spid="23" grpId="0" animBg="1"/>
      <p:bldP spid="23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67160</TotalTime>
  <Words>1255</Words>
  <Application>Microsoft Macintosh PowerPoint</Application>
  <PresentationFormat>On-screen Show (4:3)</PresentationFormat>
  <Paragraphs>342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CSE390 Advanced Computer Networks</vt:lpstr>
      <vt:lpstr>Just Above the Data Link Layer</vt:lpstr>
      <vt:lpstr>Recap</vt:lpstr>
      <vt:lpstr>The Case for Bridging</vt:lpstr>
      <vt:lpstr>Bridging the LANs</vt:lpstr>
      <vt:lpstr>Bridge Internals</vt:lpstr>
      <vt:lpstr>Bridges</vt:lpstr>
      <vt:lpstr>Frame Forwarding Tables</vt:lpstr>
      <vt:lpstr>Frame Forwarding in Action</vt:lpstr>
      <vt:lpstr>Learning Addresses</vt:lpstr>
      <vt:lpstr>Complicated Learning Example</vt:lpstr>
      <vt:lpstr>The Danger of Loops</vt:lpstr>
      <vt:lpstr>Spanning Tree Definition</vt:lpstr>
      <vt:lpstr>Spanning Tree Poem</vt:lpstr>
      <vt:lpstr>802.1 Spanning Tree Approach</vt:lpstr>
      <vt:lpstr>Definitions</vt:lpstr>
      <vt:lpstr>Determining the Root</vt:lpstr>
      <vt:lpstr>Comparing BPDUs</vt:lpstr>
      <vt:lpstr>Spanning Tree Construction</vt:lpstr>
      <vt:lpstr>Bridges vs. Switches</vt:lpstr>
      <vt:lpstr>Switching the Internet</vt:lpstr>
      <vt:lpstr>Limitations of MAC Routing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Phillipa Gill</cp:lastModifiedBy>
  <cp:revision>842</cp:revision>
  <cp:lastPrinted>2012-08-22T04:00:45Z</cp:lastPrinted>
  <dcterms:created xsi:type="dcterms:W3CDTF">2012-01-03T02:22:46Z</dcterms:created>
  <dcterms:modified xsi:type="dcterms:W3CDTF">2014-09-02T20:19:02Z</dcterms:modified>
</cp:coreProperties>
</file>