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04" r:id="rId1"/>
  </p:sldMasterIdLst>
  <p:notesMasterIdLst>
    <p:notesMasterId r:id="rId47"/>
  </p:notesMasterIdLst>
  <p:handoutMasterIdLst>
    <p:handoutMasterId r:id="rId48"/>
  </p:handoutMasterIdLst>
  <p:sldIdLst>
    <p:sldId id="388" r:id="rId2"/>
    <p:sldId id="424" r:id="rId3"/>
    <p:sldId id="425" r:id="rId4"/>
    <p:sldId id="426" r:id="rId5"/>
    <p:sldId id="427" r:id="rId6"/>
    <p:sldId id="428" r:id="rId7"/>
    <p:sldId id="429" r:id="rId8"/>
    <p:sldId id="430" r:id="rId9"/>
    <p:sldId id="431" r:id="rId10"/>
    <p:sldId id="432" r:id="rId11"/>
    <p:sldId id="389" r:id="rId12"/>
    <p:sldId id="390" r:id="rId13"/>
    <p:sldId id="391" r:id="rId14"/>
    <p:sldId id="392" r:id="rId15"/>
    <p:sldId id="393" r:id="rId16"/>
    <p:sldId id="394" r:id="rId17"/>
    <p:sldId id="395" r:id="rId18"/>
    <p:sldId id="396" r:id="rId19"/>
    <p:sldId id="397" r:id="rId20"/>
    <p:sldId id="398" r:id="rId21"/>
    <p:sldId id="399" r:id="rId22"/>
    <p:sldId id="400" r:id="rId23"/>
    <p:sldId id="401" r:id="rId24"/>
    <p:sldId id="402" r:id="rId25"/>
    <p:sldId id="403" r:id="rId26"/>
    <p:sldId id="404" r:id="rId27"/>
    <p:sldId id="405" r:id="rId28"/>
    <p:sldId id="406" r:id="rId29"/>
    <p:sldId id="407" r:id="rId30"/>
    <p:sldId id="408" r:id="rId31"/>
    <p:sldId id="409" r:id="rId32"/>
    <p:sldId id="410" r:id="rId33"/>
    <p:sldId id="422" r:id="rId34"/>
    <p:sldId id="411" r:id="rId35"/>
    <p:sldId id="412" r:id="rId36"/>
    <p:sldId id="423" r:id="rId37"/>
    <p:sldId id="413" r:id="rId38"/>
    <p:sldId id="414" r:id="rId39"/>
    <p:sldId id="415" r:id="rId40"/>
    <p:sldId id="416" r:id="rId41"/>
    <p:sldId id="417" r:id="rId42"/>
    <p:sldId id="418" r:id="rId43"/>
    <p:sldId id="419" r:id="rId44"/>
    <p:sldId id="420" r:id="rId45"/>
    <p:sldId id="421" r:id="rId46"/>
  </p:sldIdLst>
  <p:sldSz cx="9144000" cy="6858000" type="screen4x3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" id="{1206C271-A17B-4745-8409-D19C184D271D}">
          <p14:sldIdLst>
            <p14:sldId id="388"/>
            <p14:sldId id="424"/>
            <p14:sldId id="425"/>
            <p14:sldId id="426"/>
            <p14:sldId id="427"/>
            <p14:sldId id="428"/>
            <p14:sldId id="429"/>
            <p14:sldId id="430"/>
            <p14:sldId id="431"/>
            <p14:sldId id="432"/>
            <p14:sldId id="389"/>
            <p14:sldId id="390"/>
            <p14:sldId id="391"/>
            <p14:sldId id="392"/>
            <p14:sldId id="393"/>
            <p14:sldId id="394"/>
            <p14:sldId id="395"/>
            <p14:sldId id="396"/>
            <p14:sldId id="397"/>
            <p14:sldId id="398"/>
            <p14:sldId id="399"/>
            <p14:sldId id="400"/>
            <p14:sldId id="401"/>
            <p14:sldId id="402"/>
            <p14:sldId id="403"/>
            <p14:sldId id="404"/>
            <p14:sldId id="405"/>
            <p14:sldId id="406"/>
            <p14:sldId id="407"/>
            <p14:sldId id="408"/>
            <p14:sldId id="409"/>
            <p14:sldId id="410"/>
            <p14:sldId id="422"/>
            <p14:sldId id="411"/>
            <p14:sldId id="412"/>
            <p14:sldId id="423"/>
            <p14:sldId id="413"/>
            <p14:sldId id="414"/>
            <p14:sldId id="415"/>
            <p14:sldId id="416"/>
            <p14:sldId id="417"/>
            <p14:sldId id="418"/>
            <p14:sldId id="419"/>
            <p14:sldId id="420"/>
            <p14:sldId id="421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84" autoAdjust="0"/>
    <p:restoredTop sz="89587" autoAdjust="0"/>
  </p:normalViewPr>
  <p:slideViewPr>
    <p:cSldViewPr snapToGrid="0">
      <p:cViewPr varScale="1">
        <p:scale>
          <a:sx n="20" d="100"/>
          <a:sy n="20" d="100"/>
        </p:scale>
        <p:origin x="-145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86"/>
    </p:cViewPr>
  </p:sorterViewPr>
  <p:notesViewPr>
    <p:cSldViewPr snapToGrid="0">
      <p:cViewPr varScale="1">
        <p:scale>
          <a:sx n="57" d="100"/>
          <a:sy n="57" d="100"/>
        </p:scale>
        <p:origin x="-2520" y="-96"/>
      </p:cViewPr>
      <p:guideLst>
        <p:guide orient="horz" pos="2928"/>
        <p:guide pos="216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presProps" Target="presProps.xml"/><Relationship Id="rId51" Type="http://schemas.openxmlformats.org/officeDocument/2006/relationships/viewProps" Target="viewProps.xml"/><Relationship Id="rId52" Type="http://schemas.openxmlformats.org/officeDocument/2006/relationships/theme" Target="theme/theme1.xml"/><Relationship Id="rId53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notesMaster" Target="notesMasters/notesMaster1.xml"/><Relationship Id="rId48" Type="http://schemas.openxmlformats.org/officeDocument/2006/relationships/handoutMaster" Target="handoutMasters/handoutMaster1.xml"/><Relationship Id="rId4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r>
              <a:rPr lang="en-US" smtClean="0"/>
              <a:t>Christo Wilson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r>
              <a:rPr lang="en-US" smtClean="0"/>
              <a:t>8/22/2012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r>
              <a:rPr lang="en-US" smtClean="0"/>
              <a:t>Defense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03CF3CE8-99B9-4E0D-8156-BD8D62DE6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499058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r>
              <a:rPr lang="en-US" smtClean="0"/>
              <a:t>Christo Wilson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r>
              <a:rPr lang="en-US" smtClean="0"/>
              <a:t>8/22/2012</a:t>
            </a:r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15790"/>
            <a:ext cx="5505450" cy="4183380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r>
              <a:rPr lang="en-US" smtClean="0"/>
              <a:t>Defense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77FBF96E-C445-4FF1-86A3-96F5585B6D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190809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BF96E-C445-4FF1-86A3-96F5585B6DBD}" type="slidenum">
              <a:rPr lang="en-US" smtClean="0"/>
              <a:t>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8/22/2012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Defense</a:t>
            </a:r>
            <a:endParaRPr lang="en-US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 smtClean="0"/>
              <a:t>Christo Wilson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6059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Different</a:t>
            </a:r>
            <a:r>
              <a:rPr lang="en-US" baseline="0" dirty="0" smtClean="0"/>
              <a:t> types of services: e.g., even those that don’t want TCP (network debugging)</a:t>
            </a:r>
          </a:p>
          <a:p>
            <a:r>
              <a:rPr lang="en-US" baseline="0" dirty="0" smtClean="0"/>
              <a:t>Cost effective: efficiently use the expensive communication resource. -&gt; 40 B header “long”</a:t>
            </a:r>
            <a:endParaRPr lang="en-US" dirty="0" smtClean="0"/>
          </a:p>
          <a:p>
            <a:r>
              <a:rPr lang="en-US" dirty="0" smtClean="0"/>
              <a:t>Accountability becomes more important as non-military folks start to use the network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Christo Wilson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8/22/2012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Defense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7FBF96E-C445-4FF1-86A3-96F5585B6DB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5901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Network debugging application </a:t>
            </a:r>
            <a:r>
              <a:rPr lang="en-US" dirty="0" smtClean="0">
                <a:sym typeface="Wingdings"/>
              </a:rPr>
              <a:t> used when network is</a:t>
            </a:r>
            <a:r>
              <a:rPr lang="en-US" baseline="0" dirty="0" smtClean="0">
                <a:sym typeface="Wingdings"/>
              </a:rPr>
              <a:t> performing poorly will take what it can get. XNET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Christo Wilson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8/22/2012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Defense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7FBF96E-C445-4FF1-86A3-96F5585B6DB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329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E15BA7-9EE9-6548-B478-256EE812C107}" type="slidenum">
              <a:rPr lang="en-US"/>
              <a:pPr/>
              <a:t>8</a:t>
            </a:fld>
            <a:endParaRPr lang="en-US"/>
          </a:p>
        </p:txBody>
      </p:sp>
      <p:sp>
        <p:nvSpPr>
          <p:cNvPr id="459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59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2B9AC6-2E4F-0F4B-943D-06A579B6B8F8}" type="slidenum">
              <a:rPr lang="en-US"/>
              <a:pPr/>
              <a:t>9</a:t>
            </a:fld>
            <a:endParaRPr lang="en-US"/>
          </a:p>
        </p:txBody>
      </p:sp>
      <p:sp>
        <p:nvSpPr>
          <p:cNvPr id="570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70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750EB3-C4E7-1345-A52C-3C898D18C0EC}" type="slidenum">
              <a:rPr lang="en-US"/>
              <a:pPr/>
              <a:t>10</a:t>
            </a:fld>
            <a:endParaRPr lang="en-US"/>
          </a:p>
        </p:txBody>
      </p:sp>
      <p:sp>
        <p:nvSpPr>
          <p:cNvPr id="460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60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Missing:  resource sharing, other considerations of malicious users (traceback, etc.), address concerns of administrative domains visible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Christo Wilson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8/22/2012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Defense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7FBF96E-C445-4FF1-86A3-96F5585B6DB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7246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8392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1256270"/>
            <a:ext cx="533400" cy="304800"/>
          </a:xfrm>
        </p:spPr>
        <p:txBody>
          <a:bodyPr/>
          <a:lstStyle>
            <a:lvl1pPr>
              <a:defRPr sz="1800">
                <a:solidFill>
                  <a:srgbClr val="FFFFFF"/>
                </a:solidFill>
              </a:defRPr>
            </a:lvl1pPr>
          </a:lstStyle>
          <a:p>
            <a:fld id="{283B9EA5-CE9A-4950-A80C-5ADF06B45B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152400" y="1600200"/>
            <a:ext cx="8839200" cy="5105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2286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3048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3048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3048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572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8392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152400" y="1600200"/>
            <a:ext cx="8839200" cy="51054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-4634" y="1257917"/>
            <a:ext cx="595184" cy="260728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800" b="1">
                <a:solidFill>
                  <a:srgbClr val="FFFFFF"/>
                </a:solidFill>
              </a:defRPr>
            </a:lvl1pPr>
          </a:lstStyle>
          <a:p>
            <a:fld id="{283B9EA5-CE9A-4950-A80C-5ADF06B45B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9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9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6" Type="http://schemas.openxmlformats.org/officeDocument/2006/relationships/image" Target="../media/image18.png"/><Relationship Id="rId7" Type="http://schemas.openxmlformats.org/officeDocument/2006/relationships/image" Target="../media/image19.png"/><Relationship Id="rId8" Type="http://schemas.openxmlformats.org/officeDocument/2006/relationships/image" Target="../media/image20.png"/><Relationship Id="rId9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1.png"/><Relationship Id="rId5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799" y="1143000"/>
            <a:ext cx="7395883" cy="1828800"/>
          </a:xfrm>
        </p:spPr>
        <p:txBody>
          <a:bodyPr>
            <a:normAutofit fontScale="90000"/>
          </a:bodyPr>
          <a:lstStyle/>
          <a:p>
            <a:r>
              <a:rPr lang="en-US" sz="6000" cap="none" dirty="0" smtClean="0"/>
              <a:t>CSE 390 Advanced Computer Networking</a:t>
            </a:r>
            <a:endParaRPr lang="en-US" sz="4900" cap="none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685799" y="3496235"/>
            <a:ext cx="6662784" cy="2133600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0" indent="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None/>
              <a:defRPr kumimoji="0" sz="26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 smtClean="0">
                <a:solidFill>
                  <a:schemeClr val="tx1"/>
                </a:solidFill>
              </a:rPr>
              <a:t>Lecture 3: Internet Architecture</a:t>
            </a:r>
          </a:p>
          <a:p>
            <a:r>
              <a:rPr lang="en-US" sz="3600" b="1" dirty="0" smtClean="0">
                <a:solidFill>
                  <a:schemeClr val="tx1"/>
                </a:solidFill>
              </a:rPr>
              <a:t>(Layer cake and an hourglass)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Based on slides from D. </a:t>
            </a:r>
            <a:r>
              <a:rPr lang="en-US" dirty="0" err="1"/>
              <a:t>Choffnes</a:t>
            </a:r>
            <a:r>
              <a:rPr lang="en-US" dirty="0"/>
              <a:t> Northeastern U. Revised Fall 2014 by P. Gill</a:t>
            </a:r>
          </a:p>
        </p:txBody>
      </p:sp>
    </p:spTree>
    <p:extLst>
      <p:ext uri="{BB962C8B-B14F-4D97-AF65-F5344CB8AC3E}">
        <p14:creationId xmlns:p14="http://schemas.microsoft.com/office/powerpoint/2010/main" val="32655099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</a:t>
            </a:r>
          </a:p>
        </p:txBody>
      </p:sp>
      <p:sp>
        <p:nvSpPr>
          <p:cNvPr id="434179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What priority order would a commercial design have?</a:t>
            </a:r>
          </a:p>
          <a:p>
            <a:endParaRPr lang="en-US" dirty="0"/>
          </a:p>
          <a:p>
            <a:r>
              <a:rPr lang="en-US" dirty="0"/>
              <a:t>What would a commercially invented Internet look like?</a:t>
            </a:r>
          </a:p>
          <a:p>
            <a:endParaRPr lang="en-US" dirty="0"/>
          </a:p>
          <a:p>
            <a:r>
              <a:rPr lang="en-US" dirty="0"/>
              <a:t>What goals are missing from this list?</a:t>
            </a:r>
          </a:p>
          <a:p>
            <a:endParaRPr lang="en-US" dirty="0"/>
          </a:p>
          <a:p>
            <a:r>
              <a:rPr lang="en-US" dirty="0"/>
              <a:t>Which goals led to the success of the Internet?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70000" lnSpcReduction="20000"/>
          </a:bodyPr>
          <a:lstStyle/>
          <a:p>
            <a:pPr marL="457200" indent="-457200">
              <a:buFont typeface="Arial" charset="0"/>
              <a:buAutoNum type="arabicPeriod"/>
            </a:pPr>
            <a:r>
              <a:rPr lang="en-US" sz="3200" b="1" dirty="0"/>
              <a:t>Something that works…..</a:t>
            </a:r>
          </a:p>
          <a:p>
            <a:pPr marL="457200" indent="-457200">
              <a:buFont typeface="Arial" charset="0"/>
              <a:buAutoNum type="arabicPeriod"/>
            </a:pPr>
            <a:r>
              <a:rPr lang="en-US" sz="3200" dirty="0"/>
              <a:t>Connect existing networks</a:t>
            </a:r>
          </a:p>
          <a:p>
            <a:pPr marL="457200" indent="-457200">
              <a:buFont typeface="Arial" charset="0"/>
              <a:buAutoNum type="arabicPeriod"/>
            </a:pPr>
            <a:r>
              <a:rPr lang="en-US" sz="3200" dirty="0"/>
              <a:t>Survivability (not nuclear war…)</a:t>
            </a:r>
          </a:p>
          <a:p>
            <a:pPr marL="457200" indent="-457200">
              <a:buFont typeface="Arial" charset="0"/>
              <a:buAutoNum type="arabicPeriod"/>
            </a:pPr>
            <a:r>
              <a:rPr lang="en-US" sz="3200" dirty="0"/>
              <a:t>Support multiple types of services</a:t>
            </a:r>
          </a:p>
          <a:p>
            <a:pPr marL="457200" indent="-457200">
              <a:buFont typeface="Arial" charset="0"/>
              <a:buAutoNum type="arabicPeriod"/>
            </a:pPr>
            <a:r>
              <a:rPr lang="en-US" sz="3200" dirty="0"/>
              <a:t>Accommodate a variety of networks</a:t>
            </a:r>
          </a:p>
          <a:p>
            <a:pPr marL="457200" indent="-457200">
              <a:buFont typeface="Arial" charset="0"/>
              <a:buAutoNum type="arabicPeriod"/>
            </a:pPr>
            <a:r>
              <a:rPr lang="en-US" sz="3200" dirty="0"/>
              <a:t>Allow distributed management</a:t>
            </a:r>
          </a:p>
          <a:p>
            <a:pPr marL="457200" indent="-457200">
              <a:buFont typeface="Arial" charset="0"/>
              <a:buAutoNum type="arabicPeriod"/>
            </a:pPr>
            <a:r>
              <a:rPr lang="en-US" sz="3200" dirty="0"/>
              <a:t>Easy host attachment</a:t>
            </a:r>
          </a:p>
          <a:p>
            <a:pPr marL="457200" indent="-457200">
              <a:buFont typeface="Arial" charset="0"/>
              <a:buAutoNum type="arabicPeriod"/>
            </a:pPr>
            <a:r>
              <a:rPr lang="en-US" sz="3200" dirty="0"/>
              <a:t>Cost effective</a:t>
            </a:r>
          </a:p>
          <a:p>
            <a:pPr marL="457200" indent="-457200">
              <a:buFont typeface="Arial" charset="0"/>
              <a:buAutoNum type="arabicPeriod"/>
            </a:pPr>
            <a:r>
              <a:rPr lang="en-US" sz="3200" dirty="0"/>
              <a:t>Allow resource accountability </a:t>
            </a:r>
          </a:p>
          <a:p>
            <a:endParaRPr lang="en-US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6"/>
          </p:nvPr>
        </p:nvSpPr>
        <p:spPr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fld id="{6E0D6F95-E158-F049-BD42-24636540CFCC}" type="slidenum">
              <a:rPr lang="en-US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411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4179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Organizing Network Functionality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Networks are built from many components</a:t>
            </a:r>
          </a:p>
          <a:p>
            <a:pPr lvl="1"/>
            <a:r>
              <a:rPr lang="en-US" dirty="0"/>
              <a:t>N</a:t>
            </a:r>
            <a:r>
              <a:rPr lang="en-US" dirty="0" smtClean="0"/>
              <a:t>etworking technologies</a:t>
            </a:r>
          </a:p>
          <a:p>
            <a:pPr lvl="2"/>
            <a:r>
              <a:rPr lang="en-US" dirty="0" smtClean="0"/>
              <a:t>Ethernet, </a:t>
            </a:r>
            <a:r>
              <a:rPr lang="en-US" dirty="0" err="1" smtClean="0"/>
              <a:t>Wifi</a:t>
            </a:r>
            <a:r>
              <a:rPr lang="en-US" dirty="0" smtClean="0"/>
              <a:t>, Bluetooth, Fiber Optic, Cable Modem, DSL</a:t>
            </a:r>
          </a:p>
          <a:p>
            <a:pPr lvl="1"/>
            <a:r>
              <a:rPr lang="en-US" dirty="0" smtClean="0"/>
              <a:t>Network styles</a:t>
            </a:r>
          </a:p>
          <a:p>
            <a:pPr lvl="2"/>
            <a:r>
              <a:rPr lang="en-US" dirty="0" smtClean="0"/>
              <a:t>Circuit switch, packet switch</a:t>
            </a:r>
          </a:p>
          <a:p>
            <a:pPr lvl="2"/>
            <a:r>
              <a:rPr lang="en-US" dirty="0" smtClean="0"/>
              <a:t>Wired, Wireless, Optical, Satellite</a:t>
            </a:r>
          </a:p>
          <a:p>
            <a:pPr lvl="1"/>
            <a:r>
              <a:rPr lang="en-US" dirty="0" smtClean="0"/>
              <a:t>Applications</a:t>
            </a:r>
          </a:p>
          <a:p>
            <a:pPr lvl="2"/>
            <a:r>
              <a:rPr lang="en-US" dirty="0" smtClean="0"/>
              <a:t>Email, Web (HTTP), FTP, </a:t>
            </a:r>
            <a:r>
              <a:rPr lang="en-US" dirty="0" err="1" smtClean="0"/>
              <a:t>BitTorrent</a:t>
            </a:r>
            <a:r>
              <a:rPr lang="en-US" dirty="0" smtClean="0"/>
              <a:t>, VoIP</a:t>
            </a:r>
          </a:p>
          <a:p>
            <a:pPr marL="685800" lvl="2" indent="0">
              <a:buNone/>
            </a:pPr>
            <a:endParaRPr lang="en-US" dirty="0" smtClean="0"/>
          </a:p>
          <a:p>
            <a:r>
              <a:rPr lang="en-US" dirty="0" smtClean="0"/>
              <a:t>How do we make all this stuff work together?!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27276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549388" y="2674950"/>
            <a:ext cx="0" cy="2524847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1548471" y="2674950"/>
            <a:ext cx="1924805" cy="2634029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1549388" y="2674927"/>
            <a:ext cx="3847777" cy="252487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1549388" y="2674927"/>
            <a:ext cx="5840056" cy="263405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3439517" y="2788754"/>
            <a:ext cx="0" cy="252022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H="1">
            <a:off x="1548471" y="2788754"/>
            <a:ext cx="1891047" cy="2411043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3451176" y="2788754"/>
            <a:ext cx="1945989" cy="2411043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H="1">
            <a:off x="5397165" y="2788754"/>
            <a:ext cx="1" cy="2411043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7411849" y="2788754"/>
            <a:ext cx="0" cy="2563443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3439517" y="2788754"/>
            <a:ext cx="3949927" cy="252022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H="1">
            <a:off x="1549388" y="2788754"/>
            <a:ext cx="3847777" cy="2411043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flipH="1">
            <a:off x="3473276" y="2788754"/>
            <a:ext cx="1923889" cy="252022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5397166" y="2788754"/>
            <a:ext cx="1992277" cy="252022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H="1">
            <a:off x="1549388" y="2788754"/>
            <a:ext cx="5862461" cy="2411043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flipH="1">
            <a:off x="5414480" y="2788754"/>
            <a:ext cx="1974963" cy="2411043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 flipH="1">
            <a:off x="3473276" y="2788754"/>
            <a:ext cx="3938573" cy="252022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Scenario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1027" name="Picture 3" descr="C:\Users\t0ph3r\Documents\CS 4700\assets\Chrome-Ico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955" y="2053432"/>
            <a:ext cx="1243037" cy="1243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t0ph3r\Documents\CS 4700\assets\Thunderbird-300x3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1290" y="2075042"/>
            <a:ext cx="1199771" cy="1199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t0ph3r\Documents\CS 4700\assets\utorrent-replacement-ico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5624" y="2053387"/>
            <a:ext cx="1243082" cy="1243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55737" y="1613377"/>
            <a:ext cx="7854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Web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036637" y="1613377"/>
            <a:ext cx="8290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Email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745385" y="1613377"/>
            <a:ext cx="13035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err="1" smtClean="0"/>
              <a:t>Bittorrent</a:t>
            </a:r>
            <a:endParaRPr lang="en-US" dirty="0"/>
          </a:p>
        </p:txBody>
      </p:sp>
      <p:pic>
        <p:nvPicPr>
          <p:cNvPr id="1036" name="Picture 12" descr="C:\Users\t0ph3r\Documents\CS 4700\assets\Ethernet-Cable-icon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617" y="4904168"/>
            <a:ext cx="1363709" cy="1363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C:\Users\t0ph3r\Documents\CS 4700\assets\wifi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33" r="12076"/>
          <a:stretch/>
        </p:blipFill>
        <p:spPr bwMode="auto">
          <a:xfrm>
            <a:off x="2673935" y="4904168"/>
            <a:ext cx="1554480" cy="1506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C:\Users\t0ph3r\Documents\CS 4700\assets\bluetooth-icon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9578" y="4904168"/>
            <a:ext cx="1355176" cy="1355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963458" y="6229781"/>
            <a:ext cx="11718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Ethernet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2900382" y="6229781"/>
            <a:ext cx="1101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802.11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4745385" y="6229781"/>
            <a:ext cx="13035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Bluetooth</a:t>
            </a:r>
            <a:endParaRPr lang="en-US" dirty="0"/>
          </a:p>
        </p:txBody>
      </p:sp>
      <p:pic>
        <p:nvPicPr>
          <p:cNvPr id="1039" name="Picture 15" descr="C:\Users\t0ph3r\Documents\CS 4700\assets\skype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7661" y="2000739"/>
            <a:ext cx="1348376" cy="1348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7025818" y="1613377"/>
            <a:ext cx="7272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VoIP</a:t>
            </a:r>
            <a:endParaRPr lang="en-US" dirty="0"/>
          </a:p>
        </p:txBody>
      </p:sp>
      <p:pic>
        <p:nvPicPr>
          <p:cNvPr id="1040" name="Picture 16" descr="C:\Users\t0ph3r\Documents\CS 4700\assets\atticon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6005" y="4974139"/>
            <a:ext cx="1631688" cy="1223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6822622" y="6249743"/>
            <a:ext cx="11336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Cellular</a:t>
            </a:r>
            <a:endParaRPr lang="en-US" dirty="0"/>
          </a:p>
        </p:txBody>
      </p:sp>
      <p:grpSp>
        <p:nvGrpSpPr>
          <p:cNvPr id="79" name="Group 78"/>
          <p:cNvGrpSpPr/>
          <p:nvPr/>
        </p:nvGrpSpPr>
        <p:grpSpPr>
          <a:xfrm>
            <a:off x="150128" y="3123663"/>
            <a:ext cx="8843749" cy="2056160"/>
            <a:chOff x="414979" y="3333624"/>
            <a:chExt cx="8263530" cy="1523216"/>
          </a:xfrm>
        </p:grpSpPr>
        <p:sp>
          <p:nvSpPr>
            <p:cNvPr id="80" name="Rectangle 79"/>
            <p:cNvSpPr/>
            <p:nvPr/>
          </p:nvSpPr>
          <p:spPr>
            <a:xfrm>
              <a:off x="414979" y="3333624"/>
              <a:ext cx="8263530" cy="1523216"/>
            </a:xfrm>
            <a:prstGeom prst="rect">
              <a:avLst/>
            </a:prstGeom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Content Placeholder 2"/>
            <p:cNvSpPr txBox="1">
              <a:spLocks/>
            </p:cNvSpPr>
            <p:nvPr/>
          </p:nvSpPr>
          <p:spPr>
            <a:xfrm>
              <a:off x="514376" y="3496212"/>
              <a:ext cx="8118848" cy="120830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lIns="91440" tIns="45720" rIns="91440" bIns="45720" rtlCol="0">
              <a:normAutofit/>
            </a:bodyPr>
            <a:lstStyle>
              <a:lvl1pPr marL="342900" indent="-22860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40080" indent="-228600" algn="l" defTabSz="914400" rtl="0" eaLnBrk="1" latinLnBrk="0" hangingPunct="1">
                <a:spcBef>
                  <a:spcPct val="20000"/>
                </a:spcBef>
                <a:buClr>
                  <a:schemeClr val="accent2"/>
                </a:buClr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05840" indent="-228600" algn="l" defTabSz="914400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80160" indent="-228600" algn="l" defTabSz="914400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Arial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4480" indent="-228600" algn="l" defTabSz="914400" rtl="0" eaLnBrk="1" latinLnBrk="0" hangingPunct="1">
                <a:spcBef>
                  <a:spcPct val="20000"/>
                </a:spcBef>
                <a:buClr>
                  <a:schemeClr val="accent5"/>
                </a:buClr>
                <a:buFont typeface="Arial" pitchFamily="34" charset="0"/>
                <a:buChar char="•"/>
                <a:defRPr sz="14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37360" indent="-18288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14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920240" indent="-182880" algn="l" defTabSz="914400" rtl="0" eaLnBrk="1" latinLnBrk="0" hangingPunct="1">
                <a:spcBef>
                  <a:spcPct val="20000"/>
                </a:spcBef>
                <a:buClr>
                  <a:schemeClr val="accent2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03120" indent="-182880" algn="l" defTabSz="914400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286000" indent="-182880" algn="l" defTabSz="914400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buClr>
                  <a:schemeClr val="bg1"/>
                </a:buClr>
              </a:pPr>
              <a:r>
                <a:rPr lang="en-US" sz="2800" dirty="0" smtClean="0">
                  <a:solidFill>
                    <a:schemeClr val="bg1"/>
                  </a:solidFill>
                </a:rPr>
                <a:t>This is a nightmare scenario</a:t>
              </a:r>
            </a:p>
            <a:p>
              <a:pPr>
                <a:buClr>
                  <a:schemeClr val="bg1"/>
                </a:buClr>
              </a:pPr>
              <a:r>
                <a:rPr lang="en-US" sz="2800" dirty="0" smtClean="0">
                  <a:solidFill>
                    <a:schemeClr val="bg1"/>
                  </a:solidFill>
                </a:rPr>
                <a:t>Huge amounts of work to add new apps or media</a:t>
              </a:r>
            </a:p>
            <a:p>
              <a:pPr>
                <a:buClr>
                  <a:schemeClr val="bg1"/>
                </a:buClr>
              </a:pPr>
              <a:r>
                <a:rPr lang="en-US" sz="2800" dirty="0" smtClean="0">
                  <a:solidFill>
                    <a:schemeClr val="bg1"/>
                  </a:solidFill>
                </a:rPr>
                <a:t>Limits growth and adoption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15637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"/>
                            </p:stCondLst>
                            <p:childTnLst>
                              <p:par>
                                <p:cTn id="9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000"/>
                            </p:stCondLst>
                            <p:childTnLst>
                              <p:par>
                                <p:cTn id="10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500"/>
                            </p:stCondLst>
                            <p:childTnLst>
                              <p:par>
                                <p:cTn id="1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000"/>
                            </p:stCondLst>
                            <p:childTnLst>
                              <p:par>
                                <p:cTn id="13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500"/>
                            </p:stCondLst>
                            <p:childTnLst>
                              <p:par>
                                <p:cTn id="15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1000"/>
                            </p:stCondLst>
                            <p:childTnLst>
                              <p:par>
                                <p:cTn id="15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1500"/>
                            </p:stCondLst>
                            <p:childTnLst>
                              <p:par>
                                <p:cTn id="16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6" grpId="0"/>
      <p:bldP spid="17" grpId="0"/>
      <p:bldP spid="21" grpId="0"/>
      <p:bldP spid="22" grpId="0"/>
      <p:bldP spid="23" grpId="0"/>
      <p:bldP spid="25" grpId="0"/>
      <p:bldP spid="2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Straight Connector 18"/>
          <p:cNvCxnSpPr/>
          <p:nvPr/>
        </p:nvCxnSpPr>
        <p:spPr>
          <a:xfrm>
            <a:off x="1548470" y="2889453"/>
            <a:ext cx="0" cy="244682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7308390" y="2989072"/>
            <a:ext cx="0" cy="244682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1548470" y="5336276"/>
            <a:ext cx="5759920" cy="1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Problems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13</a:t>
            </a:fld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896690" y="1827902"/>
            <a:ext cx="1303562" cy="1683092"/>
            <a:chOff x="896690" y="1978030"/>
            <a:chExt cx="1303562" cy="1683092"/>
          </a:xfrm>
        </p:grpSpPr>
        <p:pic>
          <p:nvPicPr>
            <p:cNvPr id="5" name="Picture 11" descr="C:\Users\t0ph3r\Documents\CS 4700\assets\utorrent-replacement-icon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6929" y="2418040"/>
              <a:ext cx="1243082" cy="12430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896690" y="1978030"/>
              <a:ext cx="130356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err="1" smtClean="0"/>
                <a:t>Bittorrent</a:t>
              </a:r>
              <a:endParaRPr lang="en-US" dirty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866617" y="4754040"/>
            <a:ext cx="1363709" cy="1787278"/>
            <a:chOff x="866617" y="4904168"/>
            <a:chExt cx="1363709" cy="1787278"/>
          </a:xfrm>
        </p:grpSpPr>
        <p:pic>
          <p:nvPicPr>
            <p:cNvPr id="7" name="Picture 12" descr="C:\Users\t0ph3r\Documents\CS 4700\assets\Ethernet-Cable-icon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6617" y="4904168"/>
              <a:ext cx="1363709" cy="13637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963458" y="6229781"/>
              <a:ext cx="117186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/>
                <a:t>Ethernet</a:t>
              </a:r>
              <a:endParaRPr lang="en-US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6549899" y="4658504"/>
            <a:ext cx="1554480" cy="1787278"/>
            <a:chOff x="6549899" y="4832994"/>
            <a:chExt cx="1554480" cy="1787278"/>
          </a:xfrm>
        </p:grpSpPr>
        <p:pic>
          <p:nvPicPr>
            <p:cNvPr id="8" name="Picture 13" descr="C:\Users\t0ph3r\Documents\CS 4700\assets\wifi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933" r="12076"/>
            <a:stretch/>
          </p:blipFill>
          <p:spPr bwMode="auto">
            <a:xfrm>
              <a:off x="6549899" y="4832994"/>
              <a:ext cx="1554480" cy="15060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6776346" y="6158607"/>
              <a:ext cx="11015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/>
                <a:t>802.11</a:t>
              </a:r>
              <a:endParaRPr lang="en-US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6675358" y="1827902"/>
            <a:ext cx="1303562" cy="1683092"/>
            <a:chOff x="6519660" y="2130430"/>
            <a:chExt cx="1303562" cy="1683092"/>
          </a:xfrm>
        </p:grpSpPr>
        <p:pic>
          <p:nvPicPr>
            <p:cNvPr id="11" name="Picture 11" descr="C:\Users\t0ph3r\Documents\CS 4700\assets\utorrent-replacement-icon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49899" y="2570440"/>
              <a:ext cx="1243082" cy="12430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6519660" y="2130430"/>
              <a:ext cx="130356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err="1" smtClean="0"/>
                <a:t>Bittorrent</a:t>
              </a:r>
              <a:endParaRPr lang="en-US" dirty="0"/>
            </a:p>
          </p:txBody>
        </p:sp>
      </p:grpSp>
      <p:grpSp>
        <p:nvGrpSpPr>
          <p:cNvPr id="27" name="Group 26"/>
          <p:cNvGrpSpPr/>
          <p:nvPr/>
        </p:nvGrpSpPr>
        <p:grpSpPr>
          <a:xfrm flipH="1">
            <a:off x="2562225" y="3230785"/>
            <a:ext cx="3776608" cy="1384995"/>
            <a:chOff x="1219200" y="4876799"/>
            <a:chExt cx="5181605" cy="1396446"/>
          </a:xfrm>
        </p:grpSpPr>
        <p:sp>
          <p:nvSpPr>
            <p:cNvPr id="28" name="Rectangular Callout 27"/>
            <p:cNvSpPr/>
            <p:nvPr/>
          </p:nvSpPr>
          <p:spPr>
            <a:xfrm>
              <a:off x="1219200" y="4876799"/>
              <a:ext cx="5181601" cy="1384995"/>
            </a:xfrm>
            <a:prstGeom prst="wedgeRectCallout">
              <a:avLst>
                <a:gd name="adj1" fmla="val -33822"/>
                <a:gd name="adj2" fmla="val 92456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219204" y="4876799"/>
              <a:ext cx="5181601" cy="13964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kern="0" dirty="0" smtClean="0">
                  <a:solidFill>
                    <a:sysClr val="window" lastClr="FFFFFF"/>
                  </a:solidFill>
                </a:rPr>
                <a:t>Application endpoints may not be on the same media</a:t>
              </a:r>
              <a:endPara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438918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9" name="Straight Connector 48"/>
          <p:cNvCxnSpPr>
            <a:stCxn id="40" idx="2"/>
          </p:cNvCxnSpPr>
          <p:nvPr/>
        </p:nvCxnSpPr>
        <p:spPr>
          <a:xfrm>
            <a:off x="4585029" y="4544704"/>
            <a:ext cx="2741095" cy="859809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Solution: Use Indirection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14</a:t>
            </a:fld>
            <a:endParaRPr lang="en-US" dirty="0"/>
          </a:p>
        </p:txBody>
      </p:sp>
      <p:cxnSp>
        <p:nvCxnSpPr>
          <p:cNvPr id="5" name="Straight Connector 4"/>
          <p:cNvCxnSpPr>
            <a:endCxn id="40" idx="0"/>
          </p:cNvCxnSpPr>
          <p:nvPr/>
        </p:nvCxnSpPr>
        <p:spPr>
          <a:xfrm>
            <a:off x="1462746" y="2906973"/>
            <a:ext cx="3122283" cy="696036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endCxn id="40" idx="0"/>
          </p:cNvCxnSpPr>
          <p:nvPr/>
        </p:nvCxnSpPr>
        <p:spPr>
          <a:xfrm>
            <a:off x="3365450" y="2788754"/>
            <a:ext cx="1219579" cy="81425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40" idx="2"/>
          </p:cNvCxnSpPr>
          <p:nvPr/>
        </p:nvCxnSpPr>
        <p:spPr>
          <a:xfrm flipH="1">
            <a:off x="1463663" y="4544704"/>
            <a:ext cx="3121366" cy="76427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endCxn id="40" idx="0"/>
          </p:cNvCxnSpPr>
          <p:nvPr/>
        </p:nvCxnSpPr>
        <p:spPr>
          <a:xfrm flipH="1">
            <a:off x="4585029" y="2788754"/>
            <a:ext cx="726412" cy="81425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endCxn id="40" idx="0"/>
          </p:cNvCxnSpPr>
          <p:nvPr/>
        </p:nvCxnSpPr>
        <p:spPr>
          <a:xfrm flipH="1">
            <a:off x="4585029" y="2788754"/>
            <a:ext cx="2741096" cy="81425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40" idx="2"/>
          </p:cNvCxnSpPr>
          <p:nvPr/>
        </p:nvCxnSpPr>
        <p:spPr>
          <a:xfrm flipH="1">
            <a:off x="3365451" y="4544704"/>
            <a:ext cx="1219578" cy="859809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40" idx="2"/>
          </p:cNvCxnSpPr>
          <p:nvPr/>
        </p:nvCxnSpPr>
        <p:spPr>
          <a:xfrm>
            <a:off x="4585029" y="4544704"/>
            <a:ext cx="726412" cy="76427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3" descr="C:\Users\t0ph3r\Documents\CS 4700\assets\Chrome-Ico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955" y="2018645"/>
            <a:ext cx="1243037" cy="1243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C:\Users\t0ph3r\Documents\CS 4700\assets\Thunderbird-300x3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1290" y="2040255"/>
            <a:ext cx="1199771" cy="1199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1" descr="C:\Users\t0ph3r\Documents\CS 4700\assets\utorrent-replacement-ico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5624" y="2018600"/>
            <a:ext cx="1243082" cy="1243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1155737" y="1545137"/>
            <a:ext cx="7854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Web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3036637" y="1545137"/>
            <a:ext cx="8290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Email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4745385" y="1545137"/>
            <a:ext cx="13035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err="1" smtClean="0"/>
              <a:t>Bittorrent</a:t>
            </a:r>
            <a:endParaRPr lang="en-US" dirty="0"/>
          </a:p>
        </p:txBody>
      </p:sp>
      <p:pic>
        <p:nvPicPr>
          <p:cNvPr id="27" name="Picture 12" descr="C:\Users\t0ph3r\Documents\CS 4700\assets\Ethernet-Cable-icon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617" y="4958760"/>
            <a:ext cx="1363709" cy="1363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3" descr="C:\Users\t0ph3r\Documents\CS 4700\assets\wifi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33" r="12076"/>
          <a:stretch/>
        </p:blipFill>
        <p:spPr bwMode="auto">
          <a:xfrm>
            <a:off x="2673935" y="4958760"/>
            <a:ext cx="1554480" cy="1506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4" descr="C:\Users\t0ph3r\Documents\CS 4700\assets\bluetooth-icon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9578" y="4958760"/>
            <a:ext cx="1355176" cy="1355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963458" y="6284373"/>
            <a:ext cx="11718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Ethernet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2900382" y="6284373"/>
            <a:ext cx="1101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802.11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4745385" y="6284373"/>
            <a:ext cx="13035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Bluetooth</a:t>
            </a:r>
            <a:endParaRPr lang="en-US" dirty="0"/>
          </a:p>
        </p:txBody>
      </p:sp>
      <p:pic>
        <p:nvPicPr>
          <p:cNvPr id="33" name="Picture 15" descr="C:\Users\t0ph3r\Documents\CS 4700\assets\skype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7661" y="1932499"/>
            <a:ext cx="1348376" cy="1348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33"/>
          <p:cNvSpPr txBox="1"/>
          <p:nvPr/>
        </p:nvSpPr>
        <p:spPr>
          <a:xfrm>
            <a:off x="7025818" y="1545137"/>
            <a:ext cx="7272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VoIP</a:t>
            </a:r>
            <a:endParaRPr lang="en-US" dirty="0"/>
          </a:p>
        </p:txBody>
      </p:sp>
      <p:pic>
        <p:nvPicPr>
          <p:cNvPr id="35" name="Picture 16" descr="C:\Users\t0ph3r\Documents\CS 4700\assets\atticon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6005" y="5028731"/>
            <a:ext cx="1631688" cy="1223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TextBox 35"/>
          <p:cNvSpPr txBox="1"/>
          <p:nvPr/>
        </p:nvSpPr>
        <p:spPr>
          <a:xfrm>
            <a:off x="6822622" y="6304335"/>
            <a:ext cx="11336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Cellular</a:t>
            </a:r>
            <a:endParaRPr lang="en-US" dirty="0"/>
          </a:p>
        </p:txBody>
      </p:sp>
      <p:sp>
        <p:nvSpPr>
          <p:cNvPr id="40" name="Rounded Rectangle 39"/>
          <p:cNvSpPr/>
          <p:nvPr/>
        </p:nvSpPr>
        <p:spPr>
          <a:xfrm>
            <a:off x="1299516" y="3603009"/>
            <a:ext cx="6571026" cy="941695"/>
          </a:xfrm>
          <a:prstGeom prst="roundRect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Magical Network Abstraction Layer</a:t>
            </a:r>
            <a:endParaRPr lang="en-US" sz="3200" dirty="0"/>
          </a:p>
        </p:txBody>
      </p:sp>
      <p:grpSp>
        <p:nvGrpSpPr>
          <p:cNvPr id="76" name="Group 75"/>
          <p:cNvGrpSpPr/>
          <p:nvPr/>
        </p:nvGrpSpPr>
        <p:grpSpPr>
          <a:xfrm>
            <a:off x="992775" y="3366478"/>
            <a:ext cx="7453606" cy="1578530"/>
            <a:chOff x="414979" y="3333624"/>
            <a:chExt cx="8263530" cy="1523216"/>
          </a:xfrm>
        </p:grpSpPr>
        <p:sp>
          <p:nvSpPr>
            <p:cNvPr id="77" name="Rectangle 76"/>
            <p:cNvSpPr/>
            <p:nvPr/>
          </p:nvSpPr>
          <p:spPr>
            <a:xfrm>
              <a:off x="414979" y="3333624"/>
              <a:ext cx="8263530" cy="1523216"/>
            </a:xfrm>
            <a:prstGeom prst="rect">
              <a:avLst/>
            </a:prstGeom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Content Placeholder 2"/>
            <p:cNvSpPr txBox="1">
              <a:spLocks/>
            </p:cNvSpPr>
            <p:nvPr/>
          </p:nvSpPr>
          <p:spPr>
            <a:xfrm>
              <a:off x="514376" y="3496212"/>
              <a:ext cx="8118848" cy="136062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lIns="91440" tIns="45720" rIns="91440" bIns="45720" rtlCol="0">
              <a:normAutofit/>
            </a:bodyPr>
            <a:lstStyle>
              <a:lvl1pPr marL="342900" indent="-22860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40080" indent="-228600" algn="l" defTabSz="914400" rtl="0" eaLnBrk="1" latinLnBrk="0" hangingPunct="1">
                <a:spcBef>
                  <a:spcPct val="20000"/>
                </a:spcBef>
                <a:buClr>
                  <a:schemeClr val="accent2"/>
                </a:buClr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05840" indent="-228600" algn="l" defTabSz="914400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80160" indent="-228600" algn="l" defTabSz="914400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Arial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4480" indent="-228600" algn="l" defTabSz="914400" rtl="0" eaLnBrk="1" latinLnBrk="0" hangingPunct="1">
                <a:spcBef>
                  <a:spcPct val="20000"/>
                </a:spcBef>
                <a:buClr>
                  <a:schemeClr val="accent5"/>
                </a:buClr>
                <a:buFont typeface="Arial" pitchFamily="34" charset="0"/>
                <a:buChar char="•"/>
                <a:defRPr sz="14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37360" indent="-18288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14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920240" indent="-182880" algn="l" defTabSz="914400" rtl="0" eaLnBrk="1" latinLnBrk="0" hangingPunct="1">
                <a:spcBef>
                  <a:spcPct val="20000"/>
                </a:spcBef>
                <a:buClr>
                  <a:schemeClr val="accent2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03120" indent="-182880" algn="l" defTabSz="914400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286000" indent="-182880" algn="l" defTabSz="914400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buClr>
                  <a:schemeClr val="bg1"/>
                </a:buClr>
              </a:pPr>
              <a:r>
                <a:rPr lang="en-US" sz="3200" dirty="0" smtClean="0">
                  <a:solidFill>
                    <a:schemeClr val="bg1"/>
                  </a:solidFill>
                </a:rPr>
                <a:t>O(1) work to add new apps, media</a:t>
              </a:r>
            </a:p>
            <a:p>
              <a:pPr>
                <a:buClr>
                  <a:schemeClr val="bg1"/>
                </a:buClr>
              </a:pPr>
              <a:r>
                <a:rPr lang="en-US" sz="3200" dirty="0" smtClean="0">
                  <a:solidFill>
                    <a:schemeClr val="bg1"/>
                  </a:solidFill>
                </a:rPr>
                <a:t>Few limits on new technology</a:t>
              </a:r>
            </a:p>
          </p:txBody>
        </p:sp>
      </p:grpSp>
      <p:grpSp>
        <p:nvGrpSpPr>
          <p:cNvPr id="79" name="Group 78"/>
          <p:cNvGrpSpPr/>
          <p:nvPr/>
        </p:nvGrpSpPr>
        <p:grpSpPr>
          <a:xfrm flipH="1">
            <a:off x="3690340" y="2542515"/>
            <a:ext cx="1018985" cy="686819"/>
            <a:chOff x="1219200" y="4876799"/>
            <a:chExt cx="5181605" cy="1384995"/>
          </a:xfrm>
        </p:grpSpPr>
        <p:sp>
          <p:nvSpPr>
            <p:cNvPr id="80" name="Rectangular Callout 79"/>
            <p:cNvSpPr/>
            <p:nvPr/>
          </p:nvSpPr>
          <p:spPr>
            <a:xfrm>
              <a:off x="1219200" y="4876799"/>
              <a:ext cx="5181601" cy="1384995"/>
            </a:xfrm>
            <a:prstGeom prst="wedgeRectCallout">
              <a:avLst>
                <a:gd name="adj1" fmla="val -33822"/>
                <a:gd name="adj2" fmla="val 92456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1219205" y="5041929"/>
              <a:ext cx="5181600" cy="5275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kern="0" dirty="0" smtClean="0">
                  <a:solidFill>
                    <a:sysClr val="window" lastClr="FFFFFF"/>
                  </a:solidFill>
                </a:rPr>
                <a:t>API</a:t>
              </a:r>
              <a:endPara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82" name="Group 81"/>
          <p:cNvGrpSpPr/>
          <p:nvPr/>
        </p:nvGrpSpPr>
        <p:grpSpPr>
          <a:xfrm flipH="1">
            <a:off x="1075938" y="4073855"/>
            <a:ext cx="1018985" cy="686819"/>
            <a:chOff x="1219200" y="4876799"/>
            <a:chExt cx="5181605" cy="1384995"/>
          </a:xfrm>
        </p:grpSpPr>
        <p:sp>
          <p:nvSpPr>
            <p:cNvPr id="83" name="Rectangular Callout 82"/>
            <p:cNvSpPr/>
            <p:nvPr/>
          </p:nvSpPr>
          <p:spPr>
            <a:xfrm>
              <a:off x="1219200" y="4876799"/>
              <a:ext cx="5181600" cy="1384995"/>
            </a:xfrm>
            <a:prstGeom prst="wedgeRectCallout">
              <a:avLst>
                <a:gd name="adj1" fmla="val -32483"/>
                <a:gd name="adj2" fmla="val 96430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1219205" y="5041929"/>
              <a:ext cx="5181600" cy="10550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kern="0" noProof="0" dirty="0" smtClean="0">
                  <a:solidFill>
                    <a:sysClr val="window" lastClr="FFFFFF"/>
                  </a:solidFill>
                </a:rPr>
                <a:t>API</a:t>
              </a:r>
              <a:endPara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85" name="Group 84"/>
          <p:cNvGrpSpPr/>
          <p:nvPr/>
        </p:nvGrpSpPr>
        <p:grpSpPr>
          <a:xfrm flipH="1">
            <a:off x="2846726" y="4073943"/>
            <a:ext cx="1018985" cy="686819"/>
            <a:chOff x="1219200" y="4876799"/>
            <a:chExt cx="5181605" cy="1384995"/>
          </a:xfrm>
        </p:grpSpPr>
        <p:sp>
          <p:nvSpPr>
            <p:cNvPr id="86" name="Rectangular Callout 85"/>
            <p:cNvSpPr/>
            <p:nvPr/>
          </p:nvSpPr>
          <p:spPr>
            <a:xfrm>
              <a:off x="1219200" y="4876799"/>
              <a:ext cx="5181600" cy="1384995"/>
            </a:xfrm>
            <a:prstGeom prst="wedgeRectCallout">
              <a:avLst>
                <a:gd name="adj1" fmla="val -32483"/>
                <a:gd name="adj2" fmla="val 96430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1219205" y="5041929"/>
              <a:ext cx="5181600" cy="10550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kern="0" noProof="0" dirty="0" smtClean="0">
                  <a:solidFill>
                    <a:sysClr val="window" lastClr="FFFFFF"/>
                  </a:solidFill>
                </a:rPr>
                <a:t>API</a:t>
              </a:r>
              <a:endPara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88" name="Group 87"/>
          <p:cNvGrpSpPr/>
          <p:nvPr/>
        </p:nvGrpSpPr>
        <p:grpSpPr>
          <a:xfrm flipH="1">
            <a:off x="4548118" y="4074031"/>
            <a:ext cx="1018985" cy="686819"/>
            <a:chOff x="1219200" y="4876799"/>
            <a:chExt cx="5181605" cy="1384995"/>
          </a:xfrm>
        </p:grpSpPr>
        <p:sp>
          <p:nvSpPr>
            <p:cNvPr id="89" name="Rectangular Callout 88"/>
            <p:cNvSpPr/>
            <p:nvPr/>
          </p:nvSpPr>
          <p:spPr>
            <a:xfrm>
              <a:off x="1219200" y="4876799"/>
              <a:ext cx="5181600" cy="1384995"/>
            </a:xfrm>
            <a:prstGeom prst="wedgeRectCallout">
              <a:avLst>
                <a:gd name="adj1" fmla="val -32483"/>
                <a:gd name="adj2" fmla="val 96430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1219205" y="5041929"/>
              <a:ext cx="5181600" cy="10550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kern="0" noProof="0" dirty="0" smtClean="0">
                  <a:solidFill>
                    <a:sysClr val="window" lastClr="FFFFFF"/>
                  </a:solidFill>
                </a:rPr>
                <a:t>API</a:t>
              </a:r>
              <a:endPara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802186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Layered Network Stack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2838732" y="1600200"/>
            <a:ext cx="6237027" cy="51054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Modularity</a:t>
            </a:r>
            <a:endParaRPr lang="en-US" dirty="0" smtClean="0">
              <a:solidFill>
                <a:schemeClr val="accent1"/>
              </a:solidFill>
            </a:endParaRPr>
          </a:p>
          <a:p>
            <a:pPr lvl="1"/>
            <a:r>
              <a:rPr lang="en-US" dirty="0" smtClean="0"/>
              <a:t>Does not specify an implementation</a:t>
            </a:r>
          </a:p>
          <a:p>
            <a:pPr lvl="1"/>
            <a:r>
              <a:rPr lang="en-US" dirty="0" smtClean="0"/>
              <a:t>Instead, tells us how to organize functionality</a:t>
            </a:r>
          </a:p>
          <a:p>
            <a:r>
              <a:rPr lang="en-US" dirty="0" smtClean="0"/>
              <a:t>Encapsulation</a:t>
            </a:r>
          </a:p>
          <a:p>
            <a:pPr lvl="1"/>
            <a:r>
              <a:rPr lang="en-US" dirty="0"/>
              <a:t>Interfaces define cross-layer </a:t>
            </a:r>
            <a:r>
              <a:rPr lang="en-US" dirty="0" smtClean="0"/>
              <a:t>interaction</a:t>
            </a:r>
            <a:endParaRPr lang="en-US" dirty="0"/>
          </a:p>
          <a:p>
            <a:pPr lvl="1"/>
            <a:r>
              <a:rPr lang="en-US" dirty="0" smtClean="0"/>
              <a:t>Layers </a:t>
            </a:r>
            <a:r>
              <a:rPr lang="en-US" dirty="0"/>
              <a:t>only rely on those below them</a:t>
            </a:r>
          </a:p>
          <a:p>
            <a:r>
              <a:rPr lang="en-US" dirty="0" smtClean="0"/>
              <a:t>Flexibility</a:t>
            </a:r>
          </a:p>
          <a:p>
            <a:pPr lvl="1"/>
            <a:r>
              <a:rPr lang="en-US" dirty="0" smtClean="0"/>
              <a:t>Reuse </a:t>
            </a:r>
            <a:r>
              <a:rPr lang="en-US" dirty="0"/>
              <a:t>of </a:t>
            </a:r>
            <a:r>
              <a:rPr lang="en-US" dirty="0" smtClean="0"/>
              <a:t>code across the network</a:t>
            </a:r>
          </a:p>
          <a:p>
            <a:pPr lvl="1"/>
            <a:r>
              <a:rPr lang="en-US" dirty="0" smtClean="0"/>
              <a:t>Module implementations may change</a:t>
            </a:r>
          </a:p>
          <a:p>
            <a:r>
              <a:rPr lang="en-US" dirty="0" smtClean="0"/>
              <a:t>Unfortunately, there are tradeoffs</a:t>
            </a:r>
          </a:p>
          <a:p>
            <a:pPr lvl="1"/>
            <a:r>
              <a:rPr lang="en-US" dirty="0" smtClean="0"/>
              <a:t>Interfaces hide information</a:t>
            </a:r>
          </a:p>
          <a:p>
            <a:pPr lvl="1"/>
            <a:r>
              <a:rPr lang="en-US" dirty="0" smtClean="0"/>
              <a:t>As we will see, may hurt performance…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70456" y="1633211"/>
            <a:ext cx="2286142" cy="727851"/>
            <a:chOff x="314656" y="3333624"/>
            <a:chExt cx="8363853" cy="1523216"/>
          </a:xfrm>
        </p:grpSpPr>
        <p:sp>
          <p:nvSpPr>
            <p:cNvPr id="6" name="Rectangle 5"/>
            <p:cNvSpPr/>
            <p:nvPr/>
          </p:nvSpPr>
          <p:spPr>
            <a:xfrm>
              <a:off x="414979" y="3333624"/>
              <a:ext cx="8263530" cy="1523216"/>
            </a:xfrm>
            <a:prstGeom prst="rect">
              <a:avLst/>
            </a:prstGeom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Content Placeholder 2"/>
            <p:cNvSpPr txBox="1">
              <a:spLocks/>
            </p:cNvSpPr>
            <p:nvPr/>
          </p:nvSpPr>
          <p:spPr>
            <a:xfrm>
              <a:off x="314656" y="3496212"/>
              <a:ext cx="8164128" cy="136062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lIns="91440" tIns="45720" rIns="91440" bIns="45720" rtlCol="0">
              <a:normAutofit fontScale="92500"/>
            </a:bodyPr>
            <a:lstStyle>
              <a:lvl1pPr marL="342900" indent="-22860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40080" indent="-228600" algn="l" defTabSz="914400" rtl="0" eaLnBrk="1" latinLnBrk="0" hangingPunct="1">
                <a:spcBef>
                  <a:spcPct val="20000"/>
                </a:spcBef>
                <a:buClr>
                  <a:schemeClr val="accent2"/>
                </a:buClr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05840" indent="-228600" algn="l" defTabSz="914400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80160" indent="-228600" algn="l" defTabSz="914400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Arial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4480" indent="-228600" algn="l" defTabSz="914400" rtl="0" eaLnBrk="1" latinLnBrk="0" hangingPunct="1">
                <a:spcBef>
                  <a:spcPct val="20000"/>
                </a:spcBef>
                <a:buClr>
                  <a:schemeClr val="accent5"/>
                </a:buClr>
                <a:buFont typeface="Arial" pitchFamily="34" charset="0"/>
                <a:buChar char="•"/>
                <a:defRPr sz="14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37360" indent="-18288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14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920240" indent="-182880" algn="l" defTabSz="914400" rtl="0" eaLnBrk="1" latinLnBrk="0" hangingPunct="1">
                <a:spcBef>
                  <a:spcPct val="20000"/>
                </a:spcBef>
                <a:buClr>
                  <a:schemeClr val="accent2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03120" indent="-182880" algn="l" defTabSz="914400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286000" indent="-182880" algn="l" defTabSz="914400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14300" indent="0" algn="ctr">
                <a:buClr>
                  <a:schemeClr val="bg1"/>
                </a:buClr>
                <a:buNone/>
              </a:pPr>
              <a:r>
                <a:rPr lang="en-US" sz="3200" dirty="0" smtClean="0">
                  <a:solidFill>
                    <a:schemeClr val="bg1"/>
                  </a:solidFill>
                </a:rPr>
                <a:t>Applications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84167" y="5704772"/>
            <a:ext cx="2258720" cy="1039504"/>
            <a:chOff x="414979" y="3333624"/>
            <a:chExt cx="8263530" cy="1523216"/>
          </a:xfrm>
        </p:grpSpPr>
        <p:sp>
          <p:nvSpPr>
            <p:cNvPr id="9" name="Rectangle 8"/>
            <p:cNvSpPr/>
            <p:nvPr/>
          </p:nvSpPr>
          <p:spPr>
            <a:xfrm>
              <a:off x="414979" y="3333624"/>
              <a:ext cx="8263530" cy="1523216"/>
            </a:xfrm>
            <a:prstGeom prst="rect">
              <a:avLst/>
            </a:prstGeom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Content Placeholder 2"/>
            <p:cNvSpPr txBox="1">
              <a:spLocks/>
            </p:cNvSpPr>
            <p:nvPr/>
          </p:nvSpPr>
          <p:spPr>
            <a:xfrm>
              <a:off x="514380" y="3496213"/>
              <a:ext cx="7465329" cy="136062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lIns="91440" tIns="45720" rIns="91440" bIns="45720" rtlCol="0">
              <a:normAutofit fontScale="92500" lnSpcReduction="20000"/>
            </a:bodyPr>
            <a:lstStyle>
              <a:lvl1pPr marL="342900" indent="-22860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40080" indent="-228600" algn="l" defTabSz="914400" rtl="0" eaLnBrk="1" latinLnBrk="0" hangingPunct="1">
                <a:spcBef>
                  <a:spcPct val="20000"/>
                </a:spcBef>
                <a:buClr>
                  <a:schemeClr val="accent2"/>
                </a:buClr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05840" indent="-228600" algn="l" defTabSz="914400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80160" indent="-228600" algn="l" defTabSz="914400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Arial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4480" indent="-228600" algn="l" defTabSz="914400" rtl="0" eaLnBrk="1" latinLnBrk="0" hangingPunct="1">
                <a:spcBef>
                  <a:spcPct val="20000"/>
                </a:spcBef>
                <a:buClr>
                  <a:schemeClr val="accent5"/>
                </a:buClr>
                <a:buFont typeface="Arial" pitchFamily="34" charset="0"/>
                <a:buChar char="•"/>
                <a:defRPr sz="14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37360" indent="-18288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14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920240" indent="-182880" algn="l" defTabSz="914400" rtl="0" eaLnBrk="1" latinLnBrk="0" hangingPunct="1">
                <a:spcBef>
                  <a:spcPct val="20000"/>
                </a:spcBef>
                <a:buClr>
                  <a:schemeClr val="accent2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03120" indent="-182880" algn="l" defTabSz="914400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286000" indent="-182880" algn="l" defTabSz="914400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14300" indent="0" algn="ctr">
                <a:buClr>
                  <a:schemeClr val="bg1"/>
                </a:buClr>
                <a:buNone/>
              </a:pPr>
              <a:r>
                <a:rPr lang="en-US" sz="3200" dirty="0" smtClean="0">
                  <a:solidFill>
                    <a:schemeClr val="bg1"/>
                  </a:solidFill>
                </a:rPr>
                <a:t>Physical</a:t>
              </a:r>
            </a:p>
            <a:p>
              <a:pPr marL="114300" indent="0" algn="ctr">
                <a:buClr>
                  <a:schemeClr val="bg1"/>
                </a:buClr>
                <a:buNone/>
              </a:pPr>
              <a:r>
                <a:rPr lang="en-US" sz="3200" dirty="0" smtClean="0">
                  <a:solidFill>
                    <a:schemeClr val="bg1"/>
                  </a:solidFill>
                </a:rPr>
                <a:t>Media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70456" y="2593104"/>
            <a:ext cx="2286142" cy="573177"/>
            <a:chOff x="314656" y="3333624"/>
            <a:chExt cx="8363853" cy="1523216"/>
          </a:xfrm>
          <a:solidFill>
            <a:schemeClr val="accent3"/>
          </a:solidFill>
        </p:grpSpPr>
        <p:sp>
          <p:nvSpPr>
            <p:cNvPr id="15" name="Rectangle 14"/>
            <p:cNvSpPr/>
            <p:nvPr/>
          </p:nvSpPr>
          <p:spPr>
            <a:xfrm>
              <a:off x="414979" y="3333624"/>
              <a:ext cx="8263530" cy="1523216"/>
            </a:xfrm>
            <a:prstGeom prst="rect">
              <a:avLst/>
            </a:prstGeom>
            <a:grpFill/>
            <a:ln w="57150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Content Placeholder 2"/>
            <p:cNvSpPr txBox="1">
              <a:spLocks/>
            </p:cNvSpPr>
            <p:nvPr/>
          </p:nvSpPr>
          <p:spPr>
            <a:xfrm>
              <a:off x="314656" y="3333624"/>
              <a:ext cx="8164128" cy="152321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lIns="91440" tIns="45720" rIns="91440" bIns="45720" rtlCol="0">
              <a:normAutofit lnSpcReduction="10000"/>
            </a:bodyPr>
            <a:lstStyle>
              <a:lvl1pPr marL="342900" indent="-22860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40080" indent="-228600" algn="l" defTabSz="914400" rtl="0" eaLnBrk="1" latinLnBrk="0" hangingPunct="1">
                <a:spcBef>
                  <a:spcPct val="20000"/>
                </a:spcBef>
                <a:buClr>
                  <a:schemeClr val="accent2"/>
                </a:buClr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05840" indent="-228600" algn="l" defTabSz="914400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80160" indent="-228600" algn="l" defTabSz="914400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Arial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4480" indent="-228600" algn="l" defTabSz="914400" rtl="0" eaLnBrk="1" latinLnBrk="0" hangingPunct="1">
                <a:spcBef>
                  <a:spcPct val="20000"/>
                </a:spcBef>
                <a:buClr>
                  <a:schemeClr val="accent5"/>
                </a:buClr>
                <a:buFont typeface="Arial" pitchFamily="34" charset="0"/>
                <a:buChar char="•"/>
                <a:defRPr sz="14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37360" indent="-18288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14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920240" indent="-182880" algn="l" defTabSz="914400" rtl="0" eaLnBrk="1" latinLnBrk="0" hangingPunct="1">
                <a:spcBef>
                  <a:spcPct val="20000"/>
                </a:spcBef>
                <a:buClr>
                  <a:schemeClr val="accent2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03120" indent="-182880" algn="l" defTabSz="914400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286000" indent="-182880" algn="l" defTabSz="914400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14300" indent="0" algn="ctr">
                <a:buClr>
                  <a:schemeClr val="bg1"/>
                </a:buClr>
                <a:buNone/>
              </a:pPr>
              <a:r>
                <a:rPr lang="en-US" sz="3200" dirty="0" smtClean="0">
                  <a:solidFill>
                    <a:schemeClr val="bg1"/>
                  </a:solidFill>
                </a:rPr>
                <a:t>Layer N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70456" y="4915506"/>
            <a:ext cx="2286142" cy="573177"/>
            <a:chOff x="314656" y="3333624"/>
            <a:chExt cx="8363853" cy="1523216"/>
          </a:xfrm>
          <a:solidFill>
            <a:schemeClr val="accent3"/>
          </a:solidFill>
        </p:grpSpPr>
        <p:sp>
          <p:nvSpPr>
            <p:cNvPr id="18" name="Rectangle 17"/>
            <p:cNvSpPr/>
            <p:nvPr/>
          </p:nvSpPr>
          <p:spPr>
            <a:xfrm>
              <a:off x="414979" y="3333624"/>
              <a:ext cx="8263530" cy="1523216"/>
            </a:xfrm>
            <a:prstGeom prst="rect">
              <a:avLst/>
            </a:prstGeom>
            <a:grpFill/>
            <a:ln w="57150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Content Placeholder 2"/>
            <p:cNvSpPr txBox="1">
              <a:spLocks/>
            </p:cNvSpPr>
            <p:nvPr/>
          </p:nvSpPr>
          <p:spPr>
            <a:xfrm>
              <a:off x="314656" y="3333624"/>
              <a:ext cx="8164128" cy="152321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lIns="91440" tIns="45720" rIns="91440" bIns="45720" rtlCol="0">
              <a:normAutofit lnSpcReduction="10000"/>
            </a:bodyPr>
            <a:lstStyle>
              <a:lvl1pPr marL="342900" indent="-22860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40080" indent="-228600" algn="l" defTabSz="914400" rtl="0" eaLnBrk="1" latinLnBrk="0" hangingPunct="1">
                <a:spcBef>
                  <a:spcPct val="20000"/>
                </a:spcBef>
                <a:buClr>
                  <a:schemeClr val="accent2"/>
                </a:buClr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05840" indent="-228600" algn="l" defTabSz="914400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80160" indent="-228600" algn="l" defTabSz="914400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Arial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4480" indent="-228600" algn="l" defTabSz="914400" rtl="0" eaLnBrk="1" latinLnBrk="0" hangingPunct="1">
                <a:spcBef>
                  <a:spcPct val="20000"/>
                </a:spcBef>
                <a:buClr>
                  <a:schemeClr val="accent5"/>
                </a:buClr>
                <a:buFont typeface="Arial" pitchFamily="34" charset="0"/>
                <a:buChar char="•"/>
                <a:defRPr sz="14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37360" indent="-18288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14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920240" indent="-182880" algn="l" defTabSz="914400" rtl="0" eaLnBrk="1" latinLnBrk="0" hangingPunct="1">
                <a:spcBef>
                  <a:spcPct val="20000"/>
                </a:spcBef>
                <a:buClr>
                  <a:schemeClr val="accent2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03120" indent="-182880" algn="l" defTabSz="914400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286000" indent="-182880" algn="l" defTabSz="914400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14300" indent="0" algn="ctr">
                <a:buClr>
                  <a:schemeClr val="bg1"/>
                </a:buClr>
                <a:buNone/>
              </a:pPr>
              <a:r>
                <a:rPr lang="en-US" sz="3200" dirty="0" smtClean="0">
                  <a:solidFill>
                    <a:schemeClr val="bg1"/>
                  </a:solidFill>
                </a:rPr>
                <a:t>Layer 1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70456" y="4110287"/>
            <a:ext cx="2286142" cy="573177"/>
            <a:chOff x="314656" y="3333624"/>
            <a:chExt cx="8363853" cy="1523216"/>
          </a:xfrm>
          <a:solidFill>
            <a:schemeClr val="accent3"/>
          </a:solidFill>
        </p:grpSpPr>
        <p:sp>
          <p:nvSpPr>
            <p:cNvPr id="21" name="Rectangle 20"/>
            <p:cNvSpPr/>
            <p:nvPr/>
          </p:nvSpPr>
          <p:spPr>
            <a:xfrm>
              <a:off x="414979" y="3333624"/>
              <a:ext cx="8263530" cy="1523216"/>
            </a:xfrm>
            <a:prstGeom prst="rect">
              <a:avLst/>
            </a:prstGeom>
            <a:grpFill/>
            <a:ln w="57150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Content Placeholder 2"/>
            <p:cNvSpPr txBox="1">
              <a:spLocks/>
            </p:cNvSpPr>
            <p:nvPr/>
          </p:nvSpPr>
          <p:spPr>
            <a:xfrm>
              <a:off x="314656" y="3333624"/>
              <a:ext cx="8164128" cy="152321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lIns="91440" tIns="45720" rIns="91440" bIns="45720" rtlCol="0">
              <a:normAutofit lnSpcReduction="10000"/>
            </a:bodyPr>
            <a:lstStyle>
              <a:lvl1pPr marL="342900" indent="-22860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40080" indent="-228600" algn="l" defTabSz="914400" rtl="0" eaLnBrk="1" latinLnBrk="0" hangingPunct="1">
                <a:spcBef>
                  <a:spcPct val="20000"/>
                </a:spcBef>
                <a:buClr>
                  <a:schemeClr val="accent2"/>
                </a:buClr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05840" indent="-228600" algn="l" defTabSz="914400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80160" indent="-228600" algn="l" defTabSz="914400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Arial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4480" indent="-228600" algn="l" defTabSz="914400" rtl="0" eaLnBrk="1" latinLnBrk="0" hangingPunct="1">
                <a:spcBef>
                  <a:spcPct val="20000"/>
                </a:spcBef>
                <a:buClr>
                  <a:schemeClr val="accent5"/>
                </a:buClr>
                <a:buFont typeface="Arial" pitchFamily="34" charset="0"/>
                <a:buChar char="•"/>
                <a:defRPr sz="14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37360" indent="-18288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14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920240" indent="-182880" algn="l" defTabSz="914400" rtl="0" eaLnBrk="1" latinLnBrk="0" hangingPunct="1">
                <a:spcBef>
                  <a:spcPct val="20000"/>
                </a:spcBef>
                <a:buClr>
                  <a:schemeClr val="accent2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03120" indent="-182880" algn="l" defTabSz="914400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286000" indent="-182880" algn="l" defTabSz="914400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14300" indent="0" algn="ctr">
                <a:buClr>
                  <a:schemeClr val="bg1"/>
                </a:buClr>
                <a:buNone/>
              </a:pPr>
              <a:r>
                <a:rPr lang="en-US" sz="3200" dirty="0" smtClean="0">
                  <a:solidFill>
                    <a:schemeClr val="bg1"/>
                  </a:solidFill>
                </a:rPr>
                <a:t>Layer 2</a:t>
              </a:r>
            </a:p>
          </p:txBody>
        </p:sp>
      </p:grpSp>
      <p:sp>
        <p:nvSpPr>
          <p:cNvPr id="23" name="TextBox 22"/>
          <p:cNvSpPr txBox="1"/>
          <p:nvPr/>
        </p:nvSpPr>
        <p:spPr>
          <a:xfrm rot="16200000">
            <a:off x="881177" y="3313828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…</a:t>
            </a:r>
            <a:endParaRPr lang="en-US" sz="3600" b="1" dirty="0"/>
          </a:p>
        </p:txBody>
      </p:sp>
      <p:cxnSp>
        <p:nvCxnSpPr>
          <p:cNvPr id="27" name="Straight Connector 26"/>
          <p:cNvCxnSpPr/>
          <p:nvPr/>
        </p:nvCxnSpPr>
        <p:spPr>
          <a:xfrm>
            <a:off x="194412" y="5600142"/>
            <a:ext cx="2289482" cy="0"/>
          </a:xfrm>
          <a:prstGeom prst="line">
            <a:avLst/>
          </a:prstGeom>
          <a:ln w="5715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 flipV="1">
            <a:off x="2497543" y="3313828"/>
            <a:ext cx="740957" cy="324722"/>
          </a:xfrm>
          <a:prstGeom prst="straightConnector1">
            <a:avLst/>
          </a:prstGeom>
          <a:ln w="571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>
            <a:off x="2518015" y="3636994"/>
            <a:ext cx="757448" cy="348969"/>
          </a:xfrm>
          <a:prstGeom prst="straightConnector1">
            <a:avLst/>
          </a:prstGeom>
          <a:ln w="571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211337" y="4804012"/>
            <a:ext cx="2289482" cy="0"/>
          </a:xfrm>
          <a:prstGeom prst="line">
            <a:avLst/>
          </a:prstGeom>
          <a:ln w="5715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211337" y="2472519"/>
            <a:ext cx="2289482" cy="0"/>
          </a:xfrm>
          <a:prstGeom prst="line">
            <a:avLst/>
          </a:prstGeom>
          <a:ln w="5715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185275" y="3978357"/>
            <a:ext cx="2289482" cy="0"/>
          </a:xfrm>
          <a:prstGeom prst="line">
            <a:avLst/>
          </a:prstGeom>
          <a:ln w="5715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197878" y="3313828"/>
            <a:ext cx="2289482" cy="0"/>
          </a:xfrm>
          <a:prstGeom prst="line">
            <a:avLst/>
          </a:prstGeom>
          <a:ln w="5715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09977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887104" y="6083257"/>
            <a:ext cx="7299799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Questions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How do we divide functionality into layers?</a:t>
            </a:r>
          </a:p>
          <a:p>
            <a:pPr lvl="1"/>
            <a:r>
              <a:rPr lang="en-US" dirty="0" smtClean="0"/>
              <a:t>Routing</a:t>
            </a:r>
          </a:p>
          <a:p>
            <a:pPr lvl="1"/>
            <a:r>
              <a:rPr lang="en-US" dirty="0" smtClean="0"/>
              <a:t>Congestion control</a:t>
            </a:r>
          </a:p>
          <a:p>
            <a:pPr lvl="1"/>
            <a:r>
              <a:rPr lang="en-US" dirty="0" smtClean="0"/>
              <a:t>Error checking</a:t>
            </a:r>
          </a:p>
          <a:p>
            <a:r>
              <a:rPr lang="en-US" dirty="0" smtClean="0"/>
              <a:t>How do we distribute functionality across devices?</a:t>
            </a:r>
          </a:p>
          <a:p>
            <a:pPr lvl="1"/>
            <a:r>
              <a:rPr lang="en-US" dirty="0" smtClean="0"/>
              <a:t>Example: who is responsible for security?</a:t>
            </a:r>
          </a:p>
        </p:txBody>
      </p:sp>
      <p:pic>
        <p:nvPicPr>
          <p:cNvPr id="2050" name="Picture 2" descr="C:\Users\t0ph3r\Documents\CS 4700\assets\cisco-switch-ic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739" y="5759815"/>
            <a:ext cx="1212210" cy="510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t0ph3r\Documents\CS 4700\assets\Rout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6546" y="5525204"/>
            <a:ext cx="1661354" cy="979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t0ph3r\Documents\CS 4700\assets\cisco-switch-ic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497" y="5759815"/>
            <a:ext cx="1212210" cy="510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t0ph3r\Documents\CS 4700\assets\black_serv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942" y="5405417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t0ph3r\Documents\CS 4700\assets\black_serv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7303" y="5405417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948035" y="6193780"/>
            <a:ext cx="9600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Switch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5844767" y="6193780"/>
            <a:ext cx="9600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Switch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4016056" y="6410964"/>
            <a:ext cx="9577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Router</a:t>
            </a:r>
            <a:endParaRPr lang="en-US" sz="2400" dirty="0"/>
          </a:p>
        </p:txBody>
      </p:sp>
      <p:sp>
        <p:nvSpPr>
          <p:cNvPr id="15" name="Content Placeholder 3"/>
          <p:cNvSpPr txBox="1">
            <a:spLocks/>
          </p:cNvSpPr>
          <p:nvPr/>
        </p:nvSpPr>
        <p:spPr>
          <a:xfrm>
            <a:off x="3556638" y="2128372"/>
            <a:ext cx="3748586" cy="1952311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dirty="0" smtClean="0"/>
              <a:t>Security</a:t>
            </a:r>
          </a:p>
          <a:p>
            <a:pPr lvl="1"/>
            <a:r>
              <a:rPr lang="en-US" dirty="0" smtClean="0"/>
              <a:t>Fairness</a:t>
            </a:r>
          </a:p>
          <a:p>
            <a:pPr lvl="1"/>
            <a:r>
              <a:rPr lang="en-US" dirty="0" smtClean="0"/>
              <a:t>And many more…</a:t>
            </a:r>
          </a:p>
        </p:txBody>
      </p:sp>
      <p:sp>
        <p:nvSpPr>
          <p:cNvPr id="16" name="Up Arrow 15"/>
          <p:cNvSpPr/>
          <p:nvPr/>
        </p:nvSpPr>
        <p:spPr>
          <a:xfrm rot="10800000">
            <a:off x="483866" y="4602353"/>
            <a:ext cx="599293" cy="693880"/>
          </a:xfrm>
          <a:prstGeom prst="upArrow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Up Arrow 16"/>
          <p:cNvSpPr/>
          <p:nvPr/>
        </p:nvSpPr>
        <p:spPr>
          <a:xfrm rot="10800000">
            <a:off x="7887256" y="4602353"/>
            <a:ext cx="599293" cy="693880"/>
          </a:xfrm>
          <a:prstGeom prst="upArrow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Up Arrow 17"/>
          <p:cNvSpPr/>
          <p:nvPr/>
        </p:nvSpPr>
        <p:spPr>
          <a:xfrm rot="10800000">
            <a:off x="2254677" y="4949294"/>
            <a:ext cx="599293" cy="693880"/>
          </a:xfrm>
          <a:prstGeom prst="upArrow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Up Arrow 18"/>
          <p:cNvSpPr/>
          <p:nvPr/>
        </p:nvSpPr>
        <p:spPr>
          <a:xfrm rot="10800000">
            <a:off x="4187576" y="4711537"/>
            <a:ext cx="599293" cy="693880"/>
          </a:xfrm>
          <a:prstGeom prst="upArrow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Up Arrow 19"/>
          <p:cNvSpPr/>
          <p:nvPr/>
        </p:nvSpPr>
        <p:spPr>
          <a:xfrm rot="10800000">
            <a:off x="6147955" y="4949293"/>
            <a:ext cx="599293" cy="693880"/>
          </a:xfrm>
          <a:prstGeom prst="upArrow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8943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42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  <p:bldP spid="14" grpId="0"/>
      <p:bldP spid="16" grpId="0" animBg="1"/>
      <p:bldP spid="16" grpId="1" animBg="1"/>
      <p:bldP spid="16" grpId="2" animBg="1"/>
      <p:bldP spid="17" grpId="0" animBg="1"/>
      <p:bldP spid="17" grpId="1" animBg="1"/>
      <p:bldP spid="17" grpId="2" animBg="1"/>
      <p:bldP spid="18" grpId="0" animBg="1"/>
      <p:bldP spid="19" grpId="0" animBg="1"/>
      <p:bldP spid="2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50376" y="2388359"/>
            <a:ext cx="8030689" cy="1673225"/>
          </a:xfrm>
        </p:spPr>
        <p:txBody>
          <a:bodyPr>
            <a:noAutofit/>
          </a:bodyPr>
          <a:lstStyle/>
          <a:p>
            <a:pPr marL="571500" indent="-571500">
              <a:buFont typeface="Wingdings" pitchFamily="2" charset="2"/>
              <a:buChar char="q"/>
            </a:pPr>
            <a:r>
              <a:rPr lang="en-US" sz="4800" dirty="0" smtClean="0"/>
              <a:t>Layering</a:t>
            </a:r>
          </a:p>
          <a:p>
            <a:pPr marL="1211580" lvl="1" indent="-571500">
              <a:buFont typeface="Wingdings" pitchFamily="2" charset="2"/>
              <a:buChar char="q"/>
            </a:pPr>
            <a:r>
              <a:rPr lang="en-US" sz="3600" dirty="0" smtClean="0"/>
              <a:t>The OSI Model</a:t>
            </a:r>
          </a:p>
          <a:p>
            <a:pPr marL="571500" indent="-571500">
              <a:buFont typeface="Wingdings" pitchFamily="2" charset="2"/>
              <a:buChar char="q"/>
            </a:pPr>
            <a:r>
              <a:rPr lang="en-US" sz="4800" dirty="0" smtClean="0"/>
              <a:t>Communicating</a:t>
            </a:r>
          </a:p>
          <a:p>
            <a:pPr marL="1211580" lvl="1" indent="-571500">
              <a:buFont typeface="Wingdings" pitchFamily="2" charset="2"/>
              <a:buChar char="q"/>
            </a:pPr>
            <a:r>
              <a:rPr lang="en-US" sz="3600" dirty="0" smtClean="0"/>
              <a:t>The End-to-End Argument</a:t>
            </a:r>
            <a:endParaRPr lang="en-US" sz="360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/>
          </a:bodyPr>
          <a:lstStyle/>
          <a:p>
            <a:fld id="{283B9EA5-CE9A-4950-A80C-5ADF06B45BB8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56286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0" name="Straight Arrow Connector 69"/>
          <p:cNvCxnSpPr/>
          <p:nvPr/>
        </p:nvCxnSpPr>
        <p:spPr>
          <a:xfrm>
            <a:off x="2593073" y="4562227"/>
            <a:ext cx="3944206" cy="0"/>
          </a:xfrm>
          <a:prstGeom prst="straightConnector1">
            <a:avLst/>
          </a:prstGeom>
          <a:ln w="571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>
            <a:off x="2593073" y="3952619"/>
            <a:ext cx="3944206" cy="7494"/>
          </a:xfrm>
          <a:prstGeom prst="straightConnector1">
            <a:avLst/>
          </a:prstGeom>
          <a:ln w="571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 flipV="1">
            <a:off x="2593073" y="3386936"/>
            <a:ext cx="3944206" cy="2"/>
          </a:xfrm>
          <a:prstGeom prst="straightConnector1">
            <a:avLst/>
          </a:prstGeom>
          <a:ln w="571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ISO OSI Model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t>18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170456" y="1531959"/>
            <a:ext cx="8839200" cy="542502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OSI: Open </a:t>
            </a:r>
            <a:r>
              <a:rPr lang="en-US" dirty="0"/>
              <a:t>Systems Interconnect Model</a:t>
            </a:r>
          </a:p>
          <a:p>
            <a:endParaRPr lang="en-US" dirty="0" smtClean="0"/>
          </a:p>
        </p:txBody>
      </p:sp>
      <p:sp>
        <p:nvSpPr>
          <p:cNvPr id="9" name="Rectangle 8"/>
          <p:cNvSpPr/>
          <p:nvPr/>
        </p:nvSpPr>
        <p:spPr>
          <a:xfrm>
            <a:off x="238822" y="2524861"/>
            <a:ext cx="2258720" cy="573177"/>
          </a:xfrm>
          <a:prstGeom prst="rect">
            <a:avLst/>
          </a:prstGeom>
          <a:solidFill>
            <a:srgbClr val="7030A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211400" y="2524861"/>
            <a:ext cx="2231550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Application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27582" y="3100349"/>
            <a:ext cx="2269960" cy="573177"/>
          </a:xfrm>
          <a:prstGeom prst="rect">
            <a:avLst/>
          </a:prstGeom>
          <a:solidFill>
            <a:srgbClr val="00206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200024" y="3100349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925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Presentation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27713" y="3673526"/>
            <a:ext cx="2269960" cy="573177"/>
          </a:xfrm>
          <a:prstGeom prst="rect">
            <a:avLst/>
          </a:prstGeom>
          <a:solidFill>
            <a:srgbClr val="0070C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200155" y="3673526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Session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27713" y="4246703"/>
            <a:ext cx="2269960" cy="573177"/>
          </a:xfrm>
          <a:prstGeom prst="rect">
            <a:avLst/>
          </a:prstGeom>
          <a:solidFill>
            <a:srgbClr val="00B05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Content Placeholder 2"/>
          <p:cNvSpPr txBox="1">
            <a:spLocks/>
          </p:cNvSpPr>
          <p:nvPr/>
        </p:nvSpPr>
        <p:spPr>
          <a:xfrm>
            <a:off x="200155" y="4246703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Transport</a:t>
            </a:r>
          </a:p>
        </p:txBody>
      </p:sp>
      <p:sp>
        <p:nvSpPr>
          <p:cNvPr id="24" name="Rectangle 23"/>
          <p:cNvSpPr/>
          <p:nvPr/>
        </p:nvSpPr>
        <p:spPr>
          <a:xfrm>
            <a:off x="227713" y="4819880"/>
            <a:ext cx="2269960" cy="573177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Content Placeholder 2"/>
          <p:cNvSpPr txBox="1">
            <a:spLocks/>
          </p:cNvSpPr>
          <p:nvPr/>
        </p:nvSpPr>
        <p:spPr>
          <a:xfrm>
            <a:off x="200155" y="4819880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Network</a:t>
            </a:r>
          </a:p>
        </p:txBody>
      </p:sp>
      <p:sp>
        <p:nvSpPr>
          <p:cNvPr id="27" name="Rectangle 26"/>
          <p:cNvSpPr/>
          <p:nvPr/>
        </p:nvSpPr>
        <p:spPr>
          <a:xfrm>
            <a:off x="227713" y="5397614"/>
            <a:ext cx="2269960" cy="573177"/>
          </a:xfrm>
          <a:prstGeom prst="rect">
            <a:avLst/>
          </a:prstGeom>
          <a:solidFill>
            <a:schemeClr val="accent3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Content Placeholder 2"/>
          <p:cNvSpPr txBox="1">
            <a:spLocks/>
          </p:cNvSpPr>
          <p:nvPr/>
        </p:nvSpPr>
        <p:spPr>
          <a:xfrm>
            <a:off x="200155" y="5397614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Data Link</a:t>
            </a:r>
          </a:p>
        </p:txBody>
      </p:sp>
      <p:sp>
        <p:nvSpPr>
          <p:cNvPr id="30" name="Rectangle 29"/>
          <p:cNvSpPr/>
          <p:nvPr/>
        </p:nvSpPr>
        <p:spPr>
          <a:xfrm>
            <a:off x="227844" y="5970791"/>
            <a:ext cx="2269960" cy="573177"/>
          </a:xfrm>
          <a:prstGeom prst="rect">
            <a:avLst/>
          </a:prstGeom>
          <a:pattFill prst="ltVert">
            <a:fgClr>
              <a:schemeClr val="tx1"/>
            </a:fgClr>
            <a:bgClr>
              <a:srgbClr val="FF0000"/>
            </a:bgClr>
          </a:patt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Content Placeholder 2"/>
          <p:cNvSpPr txBox="1">
            <a:spLocks/>
          </p:cNvSpPr>
          <p:nvPr/>
        </p:nvSpPr>
        <p:spPr>
          <a:xfrm>
            <a:off x="200286" y="5970791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Physical</a:t>
            </a:r>
          </a:p>
        </p:txBody>
      </p:sp>
      <p:sp>
        <p:nvSpPr>
          <p:cNvPr id="32" name="Rectangle 31"/>
          <p:cNvSpPr/>
          <p:nvPr/>
        </p:nvSpPr>
        <p:spPr>
          <a:xfrm>
            <a:off x="3437207" y="4824437"/>
            <a:ext cx="2269960" cy="573177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Content Placeholder 2"/>
          <p:cNvSpPr txBox="1">
            <a:spLocks/>
          </p:cNvSpPr>
          <p:nvPr/>
        </p:nvSpPr>
        <p:spPr>
          <a:xfrm>
            <a:off x="3409649" y="4824437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Network</a:t>
            </a:r>
          </a:p>
        </p:txBody>
      </p:sp>
      <p:sp>
        <p:nvSpPr>
          <p:cNvPr id="34" name="Rectangle 33"/>
          <p:cNvSpPr/>
          <p:nvPr/>
        </p:nvSpPr>
        <p:spPr>
          <a:xfrm>
            <a:off x="3437207" y="5402171"/>
            <a:ext cx="2269960" cy="573177"/>
          </a:xfrm>
          <a:prstGeom prst="rect">
            <a:avLst/>
          </a:prstGeom>
          <a:solidFill>
            <a:schemeClr val="accent3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Content Placeholder 2"/>
          <p:cNvSpPr txBox="1">
            <a:spLocks/>
          </p:cNvSpPr>
          <p:nvPr/>
        </p:nvSpPr>
        <p:spPr>
          <a:xfrm>
            <a:off x="3409649" y="5402171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Data Link</a:t>
            </a:r>
          </a:p>
        </p:txBody>
      </p:sp>
      <p:sp>
        <p:nvSpPr>
          <p:cNvPr id="36" name="Rectangle 35"/>
          <p:cNvSpPr/>
          <p:nvPr/>
        </p:nvSpPr>
        <p:spPr>
          <a:xfrm>
            <a:off x="3437338" y="5975348"/>
            <a:ext cx="1134849" cy="573177"/>
          </a:xfrm>
          <a:prstGeom prst="rect">
            <a:avLst/>
          </a:prstGeom>
          <a:pattFill prst="ltVert">
            <a:fgClr>
              <a:schemeClr val="tx1"/>
            </a:fgClr>
            <a:bgClr>
              <a:srgbClr val="FF0000"/>
            </a:bgClr>
          </a:pattFill>
          <a:ln w="57150"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6644303" y="2524860"/>
            <a:ext cx="2269960" cy="573177"/>
          </a:xfrm>
          <a:prstGeom prst="rect">
            <a:avLst/>
          </a:prstGeom>
          <a:solidFill>
            <a:srgbClr val="7030A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Content Placeholder 2"/>
          <p:cNvSpPr txBox="1">
            <a:spLocks/>
          </p:cNvSpPr>
          <p:nvPr/>
        </p:nvSpPr>
        <p:spPr>
          <a:xfrm>
            <a:off x="6644565" y="2524860"/>
            <a:ext cx="2215105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Application</a:t>
            </a:r>
          </a:p>
        </p:txBody>
      </p:sp>
      <p:sp>
        <p:nvSpPr>
          <p:cNvPr id="40" name="Rectangle 39"/>
          <p:cNvSpPr/>
          <p:nvPr/>
        </p:nvSpPr>
        <p:spPr>
          <a:xfrm>
            <a:off x="6644303" y="3100348"/>
            <a:ext cx="2269960" cy="573177"/>
          </a:xfrm>
          <a:prstGeom prst="rect">
            <a:avLst/>
          </a:prstGeom>
          <a:solidFill>
            <a:srgbClr val="00206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Content Placeholder 2"/>
          <p:cNvSpPr txBox="1">
            <a:spLocks/>
          </p:cNvSpPr>
          <p:nvPr/>
        </p:nvSpPr>
        <p:spPr>
          <a:xfrm>
            <a:off x="6616745" y="3100348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925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Presentation</a:t>
            </a:r>
          </a:p>
        </p:txBody>
      </p:sp>
      <p:sp>
        <p:nvSpPr>
          <p:cNvPr id="42" name="Rectangle 41"/>
          <p:cNvSpPr/>
          <p:nvPr/>
        </p:nvSpPr>
        <p:spPr>
          <a:xfrm>
            <a:off x="6644434" y="3673525"/>
            <a:ext cx="2269960" cy="573177"/>
          </a:xfrm>
          <a:prstGeom prst="rect">
            <a:avLst/>
          </a:prstGeom>
          <a:solidFill>
            <a:srgbClr val="0070C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Content Placeholder 2"/>
          <p:cNvSpPr txBox="1">
            <a:spLocks/>
          </p:cNvSpPr>
          <p:nvPr/>
        </p:nvSpPr>
        <p:spPr>
          <a:xfrm>
            <a:off x="6616876" y="3673525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Session</a:t>
            </a:r>
          </a:p>
        </p:txBody>
      </p:sp>
      <p:sp>
        <p:nvSpPr>
          <p:cNvPr id="44" name="Rectangle 43"/>
          <p:cNvSpPr/>
          <p:nvPr/>
        </p:nvSpPr>
        <p:spPr>
          <a:xfrm>
            <a:off x="6644434" y="4246702"/>
            <a:ext cx="2269960" cy="573177"/>
          </a:xfrm>
          <a:prstGeom prst="rect">
            <a:avLst/>
          </a:prstGeom>
          <a:solidFill>
            <a:srgbClr val="00B05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Content Placeholder 2"/>
          <p:cNvSpPr txBox="1">
            <a:spLocks/>
          </p:cNvSpPr>
          <p:nvPr/>
        </p:nvSpPr>
        <p:spPr>
          <a:xfrm>
            <a:off x="6616876" y="4246702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Transport</a:t>
            </a:r>
          </a:p>
        </p:txBody>
      </p:sp>
      <p:sp>
        <p:nvSpPr>
          <p:cNvPr id="46" name="Rectangle 45"/>
          <p:cNvSpPr/>
          <p:nvPr/>
        </p:nvSpPr>
        <p:spPr>
          <a:xfrm>
            <a:off x="6644434" y="4819879"/>
            <a:ext cx="2269960" cy="573177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Content Placeholder 2"/>
          <p:cNvSpPr txBox="1">
            <a:spLocks/>
          </p:cNvSpPr>
          <p:nvPr/>
        </p:nvSpPr>
        <p:spPr>
          <a:xfrm>
            <a:off x="6616876" y="4819879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Network</a:t>
            </a:r>
          </a:p>
        </p:txBody>
      </p:sp>
      <p:sp>
        <p:nvSpPr>
          <p:cNvPr id="48" name="Rectangle 47"/>
          <p:cNvSpPr/>
          <p:nvPr/>
        </p:nvSpPr>
        <p:spPr>
          <a:xfrm>
            <a:off x="6644434" y="5397613"/>
            <a:ext cx="2269960" cy="573177"/>
          </a:xfrm>
          <a:prstGeom prst="rect">
            <a:avLst/>
          </a:prstGeom>
          <a:solidFill>
            <a:schemeClr val="accent3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Content Placeholder 2"/>
          <p:cNvSpPr txBox="1">
            <a:spLocks/>
          </p:cNvSpPr>
          <p:nvPr/>
        </p:nvSpPr>
        <p:spPr>
          <a:xfrm>
            <a:off x="6616876" y="5397613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Data Link</a:t>
            </a:r>
          </a:p>
        </p:txBody>
      </p:sp>
      <p:sp>
        <p:nvSpPr>
          <p:cNvPr id="50" name="Rectangle 49"/>
          <p:cNvSpPr/>
          <p:nvPr/>
        </p:nvSpPr>
        <p:spPr>
          <a:xfrm>
            <a:off x="6644565" y="5970790"/>
            <a:ext cx="2269960" cy="573177"/>
          </a:xfrm>
          <a:prstGeom prst="rect">
            <a:avLst/>
          </a:prstGeom>
          <a:pattFill prst="ltHorz">
            <a:fgClr>
              <a:schemeClr val="tx1"/>
            </a:fgClr>
            <a:bgClr>
              <a:srgbClr val="FF0000"/>
            </a:bgClr>
          </a:patt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Content Placeholder 2"/>
          <p:cNvSpPr txBox="1">
            <a:spLocks/>
          </p:cNvSpPr>
          <p:nvPr/>
        </p:nvSpPr>
        <p:spPr>
          <a:xfrm>
            <a:off x="6617007" y="5970790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Physical</a:t>
            </a:r>
          </a:p>
        </p:txBody>
      </p:sp>
      <p:sp>
        <p:nvSpPr>
          <p:cNvPr id="52" name="Content Placeholder 5"/>
          <p:cNvSpPr txBox="1">
            <a:spLocks/>
          </p:cNvSpPr>
          <p:nvPr/>
        </p:nvSpPr>
        <p:spPr>
          <a:xfrm>
            <a:off x="607118" y="1982359"/>
            <a:ext cx="1428466" cy="54250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/>
              <a:buNone/>
            </a:pPr>
            <a:r>
              <a:rPr lang="en-US" dirty="0" smtClean="0"/>
              <a:t>Host 1</a:t>
            </a:r>
          </a:p>
        </p:txBody>
      </p:sp>
      <p:sp>
        <p:nvSpPr>
          <p:cNvPr id="53" name="Content Placeholder 5"/>
          <p:cNvSpPr txBox="1">
            <a:spLocks/>
          </p:cNvSpPr>
          <p:nvPr/>
        </p:nvSpPr>
        <p:spPr>
          <a:xfrm>
            <a:off x="3857954" y="2011906"/>
            <a:ext cx="1428466" cy="54250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/>
              <a:buNone/>
            </a:pPr>
            <a:r>
              <a:rPr lang="en-US" dirty="0" smtClean="0"/>
              <a:t>Switch</a:t>
            </a:r>
          </a:p>
        </p:txBody>
      </p:sp>
      <p:sp>
        <p:nvSpPr>
          <p:cNvPr id="54" name="Content Placeholder 5"/>
          <p:cNvSpPr txBox="1">
            <a:spLocks/>
          </p:cNvSpPr>
          <p:nvPr/>
        </p:nvSpPr>
        <p:spPr>
          <a:xfrm>
            <a:off x="7070670" y="1982359"/>
            <a:ext cx="1428466" cy="54250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/>
              <a:buNone/>
            </a:pPr>
            <a:r>
              <a:rPr lang="en-US" dirty="0" smtClean="0"/>
              <a:t>Host 2</a:t>
            </a:r>
          </a:p>
        </p:txBody>
      </p:sp>
      <p:sp>
        <p:nvSpPr>
          <p:cNvPr id="55" name="Rectangle 54"/>
          <p:cNvSpPr/>
          <p:nvPr/>
        </p:nvSpPr>
        <p:spPr>
          <a:xfrm>
            <a:off x="4569057" y="5975348"/>
            <a:ext cx="1134849" cy="573177"/>
          </a:xfrm>
          <a:prstGeom prst="rect">
            <a:avLst/>
          </a:prstGeom>
          <a:pattFill prst="ltHorz">
            <a:fgClr>
              <a:schemeClr val="tx1"/>
            </a:fgClr>
            <a:bgClr>
              <a:srgbClr val="FF0000"/>
            </a:bgClr>
          </a:pattFill>
          <a:ln w="57150"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3437206" y="5966233"/>
            <a:ext cx="2269961" cy="573177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Content Placeholder 2"/>
          <p:cNvSpPr txBox="1">
            <a:spLocks/>
          </p:cNvSpPr>
          <p:nvPr/>
        </p:nvSpPr>
        <p:spPr>
          <a:xfrm>
            <a:off x="3450859" y="5966233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Physical</a:t>
            </a:r>
          </a:p>
        </p:txBody>
      </p:sp>
      <p:cxnSp>
        <p:nvCxnSpPr>
          <p:cNvPr id="61" name="Straight Arrow Connector 60"/>
          <p:cNvCxnSpPr/>
          <p:nvPr/>
        </p:nvCxnSpPr>
        <p:spPr>
          <a:xfrm>
            <a:off x="2579425" y="5688759"/>
            <a:ext cx="777926" cy="0"/>
          </a:xfrm>
          <a:prstGeom prst="straightConnector1">
            <a:avLst/>
          </a:prstGeom>
          <a:ln w="571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>
            <a:off x="2579425" y="6239095"/>
            <a:ext cx="777926" cy="0"/>
          </a:xfrm>
          <a:prstGeom prst="straightConnector1">
            <a:avLst/>
          </a:prstGeom>
          <a:ln w="571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>
            <a:off x="5775273" y="5688759"/>
            <a:ext cx="777926" cy="0"/>
          </a:xfrm>
          <a:prstGeom prst="straightConnector1">
            <a:avLst/>
          </a:prstGeom>
          <a:ln w="571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>
            <a:off x="5775273" y="6239095"/>
            <a:ext cx="777926" cy="0"/>
          </a:xfrm>
          <a:prstGeom prst="straightConnector1">
            <a:avLst/>
          </a:prstGeom>
          <a:ln w="571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>
            <a:off x="2579425" y="5111025"/>
            <a:ext cx="777926" cy="0"/>
          </a:xfrm>
          <a:prstGeom prst="straightConnector1">
            <a:avLst/>
          </a:prstGeom>
          <a:ln w="571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>
            <a:off x="5775273" y="5111025"/>
            <a:ext cx="777926" cy="0"/>
          </a:xfrm>
          <a:prstGeom prst="straightConnector1">
            <a:avLst/>
          </a:prstGeom>
          <a:ln w="571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/>
          <p:nvPr/>
        </p:nvCxnSpPr>
        <p:spPr>
          <a:xfrm>
            <a:off x="2606721" y="2808495"/>
            <a:ext cx="3946478" cy="2954"/>
          </a:xfrm>
          <a:prstGeom prst="straightConnector1">
            <a:avLst/>
          </a:prstGeom>
          <a:ln w="571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Rounded Rectangle 74"/>
          <p:cNvSpPr/>
          <p:nvPr/>
        </p:nvSpPr>
        <p:spPr>
          <a:xfrm>
            <a:off x="90840" y="4640238"/>
            <a:ext cx="8957626" cy="2074459"/>
          </a:xfrm>
          <a:prstGeom prst="roundRect">
            <a:avLst/>
          </a:prstGeom>
          <a:noFill/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6" name="Group 75"/>
          <p:cNvGrpSpPr/>
          <p:nvPr/>
        </p:nvGrpSpPr>
        <p:grpSpPr>
          <a:xfrm flipH="1">
            <a:off x="2728697" y="3182040"/>
            <a:ext cx="3637131" cy="954107"/>
            <a:chOff x="1219200" y="4876799"/>
            <a:chExt cx="5181606" cy="1384995"/>
          </a:xfrm>
        </p:grpSpPr>
        <p:sp>
          <p:nvSpPr>
            <p:cNvPr id="77" name="Rectangular Callout 76"/>
            <p:cNvSpPr/>
            <p:nvPr/>
          </p:nvSpPr>
          <p:spPr>
            <a:xfrm>
              <a:off x="1219200" y="4876799"/>
              <a:ext cx="5181601" cy="1384995"/>
            </a:xfrm>
            <a:prstGeom prst="wedgeRectCallout">
              <a:avLst>
                <a:gd name="adj1" fmla="val -42277"/>
                <a:gd name="adj2" fmla="val 92456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1219205" y="4876799"/>
              <a:ext cx="5181601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All devices implement the first three layers</a:t>
              </a:r>
            </a:p>
          </p:txBody>
        </p:sp>
      </p:grpSp>
      <p:grpSp>
        <p:nvGrpSpPr>
          <p:cNvPr id="79" name="Group 78"/>
          <p:cNvGrpSpPr/>
          <p:nvPr/>
        </p:nvGrpSpPr>
        <p:grpSpPr>
          <a:xfrm flipH="1">
            <a:off x="2656761" y="3292596"/>
            <a:ext cx="3591637" cy="954107"/>
            <a:chOff x="1219200" y="4876799"/>
            <a:chExt cx="5181606" cy="1384995"/>
          </a:xfrm>
        </p:grpSpPr>
        <p:sp>
          <p:nvSpPr>
            <p:cNvPr id="80" name="Rectangular Callout 79"/>
            <p:cNvSpPr/>
            <p:nvPr/>
          </p:nvSpPr>
          <p:spPr>
            <a:xfrm>
              <a:off x="1219200" y="4876799"/>
              <a:ext cx="5181601" cy="1384995"/>
            </a:xfrm>
            <a:prstGeom prst="wedgeRectCallout">
              <a:avLst>
                <a:gd name="adj1" fmla="val 42675"/>
                <a:gd name="adj2" fmla="val 238359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1219205" y="4876799"/>
              <a:ext cx="5181601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Layers communicate peer</a:t>
              </a:r>
              <a:r>
                <a:rPr lang="en-US" sz="2800" kern="0" dirty="0" smtClean="0">
                  <a:solidFill>
                    <a:sysClr val="window" lastClr="FFFFFF"/>
                  </a:solidFill>
                </a:rPr>
                <a:t>-to-peer</a:t>
              </a:r>
              <a:endPara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82" name="Group 81"/>
          <p:cNvGrpSpPr/>
          <p:nvPr/>
        </p:nvGrpSpPr>
        <p:grpSpPr>
          <a:xfrm flipH="1">
            <a:off x="2656758" y="3006007"/>
            <a:ext cx="3591641" cy="954107"/>
            <a:chOff x="1219200" y="4876799"/>
            <a:chExt cx="5181606" cy="1384995"/>
          </a:xfrm>
        </p:grpSpPr>
        <p:sp>
          <p:nvSpPr>
            <p:cNvPr id="83" name="Rectangular Callout 82"/>
            <p:cNvSpPr/>
            <p:nvPr/>
          </p:nvSpPr>
          <p:spPr>
            <a:xfrm>
              <a:off x="1219200" y="4876799"/>
              <a:ext cx="5181601" cy="1384995"/>
            </a:xfrm>
            <a:prstGeom prst="wedgeRectCallout">
              <a:avLst>
                <a:gd name="adj1" fmla="val 33012"/>
                <a:gd name="adj2" fmla="val 103899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1219205" y="4876799"/>
              <a:ext cx="5181601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Layers communicate peer</a:t>
              </a:r>
              <a:r>
                <a:rPr lang="en-US" sz="2800" kern="0" dirty="0" smtClean="0">
                  <a:solidFill>
                    <a:sysClr val="window" lastClr="FFFFFF"/>
                  </a:solidFill>
                </a:rPr>
                <a:t>-to-peer</a:t>
              </a:r>
              <a:endPara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94" name="Freeform 93"/>
          <p:cNvSpPr/>
          <p:nvPr/>
        </p:nvSpPr>
        <p:spPr>
          <a:xfrm>
            <a:off x="1337240" y="2661314"/>
            <a:ext cx="6510224" cy="3620814"/>
          </a:xfrm>
          <a:custGeom>
            <a:avLst/>
            <a:gdLst>
              <a:gd name="connsiteX0" fmla="*/ 196415 w 7225012"/>
              <a:gd name="connsiteY0" fmla="*/ 208102 h 4187963"/>
              <a:gd name="connsiteX1" fmla="*/ 251006 w 7225012"/>
              <a:gd name="connsiteY1" fmla="*/ 3824759 h 4187963"/>
              <a:gd name="connsiteX2" fmla="*/ 2666659 w 7225012"/>
              <a:gd name="connsiteY2" fmla="*/ 3852055 h 4187963"/>
              <a:gd name="connsiteX3" fmla="*/ 2734898 w 7225012"/>
              <a:gd name="connsiteY3" fmla="*/ 2664699 h 4187963"/>
              <a:gd name="connsiteX4" fmla="*/ 4236152 w 7225012"/>
              <a:gd name="connsiteY4" fmla="*/ 2596461 h 4187963"/>
              <a:gd name="connsiteX5" fmla="*/ 4290743 w 7225012"/>
              <a:gd name="connsiteY5" fmla="*/ 3920293 h 4187963"/>
              <a:gd name="connsiteX6" fmla="*/ 6747340 w 7225012"/>
              <a:gd name="connsiteY6" fmla="*/ 3838407 h 4187963"/>
              <a:gd name="connsiteX7" fmla="*/ 6760988 w 7225012"/>
              <a:gd name="connsiteY7" fmla="*/ 317285 h 4187963"/>
              <a:gd name="connsiteX8" fmla="*/ 7225012 w 7225012"/>
              <a:gd name="connsiteY8" fmla="*/ 385523 h 4187963"/>
              <a:gd name="connsiteX0" fmla="*/ 196415 w 6916918"/>
              <a:gd name="connsiteY0" fmla="*/ 0 h 3979861"/>
              <a:gd name="connsiteX1" fmla="*/ 251006 w 6916918"/>
              <a:gd name="connsiteY1" fmla="*/ 3616657 h 3979861"/>
              <a:gd name="connsiteX2" fmla="*/ 2666659 w 6916918"/>
              <a:gd name="connsiteY2" fmla="*/ 3643953 h 3979861"/>
              <a:gd name="connsiteX3" fmla="*/ 2734898 w 6916918"/>
              <a:gd name="connsiteY3" fmla="*/ 2456597 h 3979861"/>
              <a:gd name="connsiteX4" fmla="*/ 4236152 w 6916918"/>
              <a:gd name="connsiteY4" fmla="*/ 2388359 h 3979861"/>
              <a:gd name="connsiteX5" fmla="*/ 4290743 w 6916918"/>
              <a:gd name="connsiteY5" fmla="*/ 3712191 h 3979861"/>
              <a:gd name="connsiteX6" fmla="*/ 6747340 w 6916918"/>
              <a:gd name="connsiteY6" fmla="*/ 3630305 h 3979861"/>
              <a:gd name="connsiteX7" fmla="*/ 6760988 w 6916918"/>
              <a:gd name="connsiteY7" fmla="*/ 109183 h 3979861"/>
              <a:gd name="connsiteX0" fmla="*/ 196415 w 6760988"/>
              <a:gd name="connsiteY0" fmla="*/ 0 h 3944319"/>
              <a:gd name="connsiteX1" fmla="*/ 251006 w 6760988"/>
              <a:gd name="connsiteY1" fmla="*/ 3616657 h 3944319"/>
              <a:gd name="connsiteX2" fmla="*/ 2666659 w 6760988"/>
              <a:gd name="connsiteY2" fmla="*/ 3643953 h 3944319"/>
              <a:gd name="connsiteX3" fmla="*/ 2734898 w 6760988"/>
              <a:gd name="connsiteY3" fmla="*/ 2456597 h 3944319"/>
              <a:gd name="connsiteX4" fmla="*/ 4236152 w 6760988"/>
              <a:gd name="connsiteY4" fmla="*/ 2388359 h 3944319"/>
              <a:gd name="connsiteX5" fmla="*/ 4290743 w 6760988"/>
              <a:gd name="connsiteY5" fmla="*/ 3712191 h 3944319"/>
              <a:gd name="connsiteX6" fmla="*/ 6747340 w 6760988"/>
              <a:gd name="connsiteY6" fmla="*/ 3630305 h 3944319"/>
              <a:gd name="connsiteX7" fmla="*/ 6760988 w 6760988"/>
              <a:gd name="connsiteY7" fmla="*/ 109183 h 3944319"/>
              <a:gd name="connsiteX0" fmla="*/ 196415 w 6760988"/>
              <a:gd name="connsiteY0" fmla="*/ 0 h 3944319"/>
              <a:gd name="connsiteX1" fmla="*/ 251006 w 6760988"/>
              <a:gd name="connsiteY1" fmla="*/ 3616657 h 3944319"/>
              <a:gd name="connsiteX2" fmla="*/ 2666659 w 6760988"/>
              <a:gd name="connsiteY2" fmla="*/ 3643953 h 3944319"/>
              <a:gd name="connsiteX3" fmla="*/ 2734898 w 6760988"/>
              <a:gd name="connsiteY3" fmla="*/ 2456597 h 3944319"/>
              <a:gd name="connsiteX4" fmla="*/ 4236152 w 6760988"/>
              <a:gd name="connsiteY4" fmla="*/ 2388359 h 3944319"/>
              <a:gd name="connsiteX5" fmla="*/ 4290743 w 6760988"/>
              <a:gd name="connsiteY5" fmla="*/ 3712191 h 3944319"/>
              <a:gd name="connsiteX6" fmla="*/ 6747340 w 6760988"/>
              <a:gd name="connsiteY6" fmla="*/ 3630305 h 3944319"/>
              <a:gd name="connsiteX7" fmla="*/ 6760988 w 6760988"/>
              <a:gd name="connsiteY7" fmla="*/ 109183 h 3944319"/>
              <a:gd name="connsiteX0" fmla="*/ 196415 w 6760988"/>
              <a:gd name="connsiteY0" fmla="*/ 0 h 3944319"/>
              <a:gd name="connsiteX1" fmla="*/ 251006 w 6760988"/>
              <a:gd name="connsiteY1" fmla="*/ 3616657 h 3944319"/>
              <a:gd name="connsiteX2" fmla="*/ 2666659 w 6760988"/>
              <a:gd name="connsiteY2" fmla="*/ 3643953 h 3944319"/>
              <a:gd name="connsiteX3" fmla="*/ 2734898 w 6760988"/>
              <a:gd name="connsiteY3" fmla="*/ 2456597 h 3944319"/>
              <a:gd name="connsiteX4" fmla="*/ 4236152 w 6760988"/>
              <a:gd name="connsiteY4" fmla="*/ 2388359 h 3944319"/>
              <a:gd name="connsiteX5" fmla="*/ 4290743 w 6760988"/>
              <a:gd name="connsiteY5" fmla="*/ 3712191 h 3944319"/>
              <a:gd name="connsiteX6" fmla="*/ 6747340 w 6760988"/>
              <a:gd name="connsiteY6" fmla="*/ 3630305 h 3944319"/>
              <a:gd name="connsiteX7" fmla="*/ 6760988 w 6760988"/>
              <a:gd name="connsiteY7" fmla="*/ 109183 h 3944319"/>
              <a:gd name="connsiteX0" fmla="*/ 196415 w 6760988"/>
              <a:gd name="connsiteY0" fmla="*/ 0 h 3944319"/>
              <a:gd name="connsiteX1" fmla="*/ 251006 w 6760988"/>
              <a:gd name="connsiteY1" fmla="*/ 3616657 h 3944319"/>
              <a:gd name="connsiteX2" fmla="*/ 2666659 w 6760988"/>
              <a:gd name="connsiteY2" fmla="*/ 3643953 h 3944319"/>
              <a:gd name="connsiteX3" fmla="*/ 2734898 w 6760988"/>
              <a:gd name="connsiteY3" fmla="*/ 2456597 h 3944319"/>
              <a:gd name="connsiteX4" fmla="*/ 4236152 w 6760988"/>
              <a:gd name="connsiteY4" fmla="*/ 2388359 h 3944319"/>
              <a:gd name="connsiteX5" fmla="*/ 4290743 w 6760988"/>
              <a:gd name="connsiteY5" fmla="*/ 3712191 h 3944319"/>
              <a:gd name="connsiteX6" fmla="*/ 6747340 w 6760988"/>
              <a:gd name="connsiteY6" fmla="*/ 3630305 h 3944319"/>
              <a:gd name="connsiteX7" fmla="*/ 6760988 w 6760988"/>
              <a:gd name="connsiteY7" fmla="*/ 109183 h 3944319"/>
              <a:gd name="connsiteX0" fmla="*/ 196415 w 6760988"/>
              <a:gd name="connsiteY0" fmla="*/ 0 h 3897581"/>
              <a:gd name="connsiteX1" fmla="*/ 251006 w 6760988"/>
              <a:gd name="connsiteY1" fmla="*/ 3616657 h 3897581"/>
              <a:gd name="connsiteX2" fmla="*/ 2666659 w 6760988"/>
              <a:gd name="connsiteY2" fmla="*/ 3643953 h 3897581"/>
              <a:gd name="connsiteX3" fmla="*/ 2734898 w 6760988"/>
              <a:gd name="connsiteY3" fmla="*/ 2456597 h 3897581"/>
              <a:gd name="connsiteX4" fmla="*/ 4236152 w 6760988"/>
              <a:gd name="connsiteY4" fmla="*/ 2388359 h 3897581"/>
              <a:gd name="connsiteX5" fmla="*/ 4290743 w 6760988"/>
              <a:gd name="connsiteY5" fmla="*/ 3712191 h 3897581"/>
              <a:gd name="connsiteX6" fmla="*/ 6747340 w 6760988"/>
              <a:gd name="connsiteY6" fmla="*/ 3630305 h 3897581"/>
              <a:gd name="connsiteX7" fmla="*/ 6760988 w 6760988"/>
              <a:gd name="connsiteY7" fmla="*/ 109183 h 3897581"/>
              <a:gd name="connsiteX0" fmla="*/ 196415 w 6760988"/>
              <a:gd name="connsiteY0" fmla="*/ 0 h 3897581"/>
              <a:gd name="connsiteX1" fmla="*/ 251006 w 6760988"/>
              <a:gd name="connsiteY1" fmla="*/ 3616657 h 3897581"/>
              <a:gd name="connsiteX2" fmla="*/ 2666659 w 6760988"/>
              <a:gd name="connsiteY2" fmla="*/ 3643953 h 3897581"/>
              <a:gd name="connsiteX3" fmla="*/ 2734898 w 6760988"/>
              <a:gd name="connsiteY3" fmla="*/ 2456597 h 3897581"/>
              <a:gd name="connsiteX4" fmla="*/ 4236152 w 6760988"/>
              <a:gd name="connsiteY4" fmla="*/ 2388359 h 3897581"/>
              <a:gd name="connsiteX5" fmla="*/ 4290743 w 6760988"/>
              <a:gd name="connsiteY5" fmla="*/ 3712191 h 3897581"/>
              <a:gd name="connsiteX6" fmla="*/ 6747340 w 6760988"/>
              <a:gd name="connsiteY6" fmla="*/ 3630305 h 3897581"/>
              <a:gd name="connsiteX7" fmla="*/ 6760988 w 6760988"/>
              <a:gd name="connsiteY7" fmla="*/ 109183 h 3897581"/>
              <a:gd name="connsiteX0" fmla="*/ 196415 w 6760988"/>
              <a:gd name="connsiteY0" fmla="*/ 0 h 3897581"/>
              <a:gd name="connsiteX1" fmla="*/ 251006 w 6760988"/>
              <a:gd name="connsiteY1" fmla="*/ 3616657 h 3897581"/>
              <a:gd name="connsiteX2" fmla="*/ 2666659 w 6760988"/>
              <a:gd name="connsiteY2" fmla="*/ 3643953 h 3897581"/>
              <a:gd name="connsiteX3" fmla="*/ 2734898 w 6760988"/>
              <a:gd name="connsiteY3" fmla="*/ 2456597 h 3897581"/>
              <a:gd name="connsiteX4" fmla="*/ 4236152 w 6760988"/>
              <a:gd name="connsiteY4" fmla="*/ 2388359 h 3897581"/>
              <a:gd name="connsiteX5" fmla="*/ 4290743 w 6760988"/>
              <a:gd name="connsiteY5" fmla="*/ 3712191 h 3897581"/>
              <a:gd name="connsiteX6" fmla="*/ 6747340 w 6760988"/>
              <a:gd name="connsiteY6" fmla="*/ 3630305 h 3897581"/>
              <a:gd name="connsiteX7" fmla="*/ 6760988 w 6760988"/>
              <a:gd name="connsiteY7" fmla="*/ 109183 h 3897581"/>
              <a:gd name="connsiteX0" fmla="*/ 196415 w 6760988"/>
              <a:gd name="connsiteY0" fmla="*/ 0 h 3897581"/>
              <a:gd name="connsiteX1" fmla="*/ 251006 w 6760988"/>
              <a:gd name="connsiteY1" fmla="*/ 3616657 h 3897581"/>
              <a:gd name="connsiteX2" fmla="*/ 2666659 w 6760988"/>
              <a:gd name="connsiteY2" fmla="*/ 3643953 h 3897581"/>
              <a:gd name="connsiteX3" fmla="*/ 2734898 w 6760988"/>
              <a:gd name="connsiteY3" fmla="*/ 2456597 h 3897581"/>
              <a:gd name="connsiteX4" fmla="*/ 4236152 w 6760988"/>
              <a:gd name="connsiteY4" fmla="*/ 2388359 h 3897581"/>
              <a:gd name="connsiteX5" fmla="*/ 4290743 w 6760988"/>
              <a:gd name="connsiteY5" fmla="*/ 3712191 h 3897581"/>
              <a:gd name="connsiteX6" fmla="*/ 6747340 w 6760988"/>
              <a:gd name="connsiteY6" fmla="*/ 3630305 h 3897581"/>
              <a:gd name="connsiteX7" fmla="*/ 6760988 w 6760988"/>
              <a:gd name="connsiteY7" fmla="*/ 109183 h 3897581"/>
              <a:gd name="connsiteX0" fmla="*/ 196415 w 6760988"/>
              <a:gd name="connsiteY0" fmla="*/ 0 h 3897581"/>
              <a:gd name="connsiteX1" fmla="*/ 251006 w 6760988"/>
              <a:gd name="connsiteY1" fmla="*/ 3616657 h 3897581"/>
              <a:gd name="connsiteX2" fmla="*/ 2666659 w 6760988"/>
              <a:gd name="connsiteY2" fmla="*/ 3643953 h 3897581"/>
              <a:gd name="connsiteX3" fmla="*/ 2734898 w 6760988"/>
              <a:gd name="connsiteY3" fmla="*/ 2456597 h 3897581"/>
              <a:gd name="connsiteX4" fmla="*/ 4236152 w 6760988"/>
              <a:gd name="connsiteY4" fmla="*/ 2388359 h 3897581"/>
              <a:gd name="connsiteX5" fmla="*/ 4290743 w 6760988"/>
              <a:gd name="connsiteY5" fmla="*/ 3712191 h 3897581"/>
              <a:gd name="connsiteX6" fmla="*/ 6747340 w 6760988"/>
              <a:gd name="connsiteY6" fmla="*/ 3630305 h 3897581"/>
              <a:gd name="connsiteX7" fmla="*/ 6760988 w 6760988"/>
              <a:gd name="connsiteY7" fmla="*/ 109183 h 3897581"/>
              <a:gd name="connsiteX0" fmla="*/ 196415 w 6760988"/>
              <a:gd name="connsiteY0" fmla="*/ 0 h 3897581"/>
              <a:gd name="connsiteX1" fmla="*/ 251006 w 6760988"/>
              <a:gd name="connsiteY1" fmla="*/ 3616657 h 3897581"/>
              <a:gd name="connsiteX2" fmla="*/ 2666659 w 6760988"/>
              <a:gd name="connsiteY2" fmla="*/ 3643953 h 3897581"/>
              <a:gd name="connsiteX3" fmla="*/ 2734898 w 6760988"/>
              <a:gd name="connsiteY3" fmla="*/ 2456597 h 3897581"/>
              <a:gd name="connsiteX4" fmla="*/ 4236152 w 6760988"/>
              <a:gd name="connsiteY4" fmla="*/ 2388359 h 3897581"/>
              <a:gd name="connsiteX5" fmla="*/ 4290743 w 6760988"/>
              <a:gd name="connsiteY5" fmla="*/ 3712191 h 3897581"/>
              <a:gd name="connsiteX6" fmla="*/ 6747340 w 6760988"/>
              <a:gd name="connsiteY6" fmla="*/ 3630305 h 3897581"/>
              <a:gd name="connsiteX7" fmla="*/ 6760988 w 6760988"/>
              <a:gd name="connsiteY7" fmla="*/ 109183 h 3897581"/>
              <a:gd name="connsiteX0" fmla="*/ 196415 w 6760988"/>
              <a:gd name="connsiteY0" fmla="*/ 0 h 3897581"/>
              <a:gd name="connsiteX1" fmla="*/ 251006 w 6760988"/>
              <a:gd name="connsiteY1" fmla="*/ 3616657 h 3897581"/>
              <a:gd name="connsiteX2" fmla="*/ 2666659 w 6760988"/>
              <a:gd name="connsiteY2" fmla="*/ 3643953 h 3897581"/>
              <a:gd name="connsiteX3" fmla="*/ 2734898 w 6760988"/>
              <a:gd name="connsiteY3" fmla="*/ 2456597 h 3897581"/>
              <a:gd name="connsiteX4" fmla="*/ 4236152 w 6760988"/>
              <a:gd name="connsiteY4" fmla="*/ 2388359 h 3897581"/>
              <a:gd name="connsiteX5" fmla="*/ 4290743 w 6760988"/>
              <a:gd name="connsiteY5" fmla="*/ 3712191 h 3897581"/>
              <a:gd name="connsiteX6" fmla="*/ 6747340 w 6760988"/>
              <a:gd name="connsiteY6" fmla="*/ 3630305 h 3897581"/>
              <a:gd name="connsiteX7" fmla="*/ 6760988 w 6760988"/>
              <a:gd name="connsiteY7" fmla="*/ 109183 h 3897581"/>
              <a:gd name="connsiteX0" fmla="*/ 196415 w 6760988"/>
              <a:gd name="connsiteY0" fmla="*/ 0 h 3897581"/>
              <a:gd name="connsiteX1" fmla="*/ 251006 w 6760988"/>
              <a:gd name="connsiteY1" fmla="*/ 3616657 h 3897581"/>
              <a:gd name="connsiteX2" fmla="*/ 2666659 w 6760988"/>
              <a:gd name="connsiteY2" fmla="*/ 3643953 h 3897581"/>
              <a:gd name="connsiteX3" fmla="*/ 2734898 w 6760988"/>
              <a:gd name="connsiteY3" fmla="*/ 2456597 h 3897581"/>
              <a:gd name="connsiteX4" fmla="*/ 4236152 w 6760988"/>
              <a:gd name="connsiteY4" fmla="*/ 2388359 h 3897581"/>
              <a:gd name="connsiteX5" fmla="*/ 4290743 w 6760988"/>
              <a:gd name="connsiteY5" fmla="*/ 3712191 h 3897581"/>
              <a:gd name="connsiteX6" fmla="*/ 6747340 w 6760988"/>
              <a:gd name="connsiteY6" fmla="*/ 3630305 h 3897581"/>
              <a:gd name="connsiteX7" fmla="*/ 6760988 w 6760988"/>
              <a:gd name="connsiteY7" fmla="*/ 109183 h 3897581"/>
              <a:gd name="connsiteX0" fmla="*/ 196415 w 6760988"/>
              <a:gd name="connsiteY0" fmla="*/ 0 h 3897581"/>
              <a:gd name="connsiteX1" fmla="*/ 251006 w 6760988"/>
              <a:gd name="connsiteY1" fmla="*/ 3616657 h 3897581"/>
              <a:gd name="connsiteX2" fmla="*/ 2666659 w 6760988"/>
              <a:gd name="connsiteY2" fmla="*/ 3643953 h 3897581"/>
              <a:gd name="connsiteX3" fmla="*/ 2734898 w 6760988"/>
              <a:gd name="connsiteY3" fmla="*/ 2456597 h 3897581"/>
              <a:gd name="connsiteX4" fmla="*/ 4236152 w 6760988"/>
              <a:gd name="connsiteY4" fmla="*/ 2388359 h 3897581"/>
              <a:gd name="connsiteX5" fmla="*/ 4290743 w 6760988"/>
              <a:gd name="connsiteY5" fmla="*/ 3712191 h 3897581"/>
              <a:gd name="connsiteX6" fmla="*/ 6747340 w 6760988"/>
              <a:gd name="connsiteY6" fmla="*/ 3630305 h 3897581"/>
              <a:gd name="connsiteX7" fmla="*/ 6760988 w 6760988"/>
              <a:gd name="connsiteY7" fmla="*/ 109183 h 3897581"/>
              <a:gd name="connsiteX0" fmla="*/ 140553 w 6705126"/>
              <a:gd name="connsiteY0" fmla="*/ 0 h 3897581"/>
              <a:gd name="connsiteX1" fmla="*/ 195144 w 6705126"/>
              <a:gd name="connsiteY1" fmla="*/ 3616657 h 3897581"/>
              <a:gd name="connsiteX2" fmla="*/ 2610797 w 6705126"/>
              <a:gd name="connsiteY2" fmla="*/ 3643953 h 3897581"/>
              <a:gd name="connsiteX3" fmla="*/ 2679036 w 6705126"/>
              <a:gd name="connsiteY3" fmla="*/ 2456597 h 3897581"/>
              <a:gd name="connsiteX4" fmla="*/ 4180290 w 6705126"/>
              <a:gd name="connsiteY4" fmla="*/ 2388359 h 3897581"/>
              <a:gd name="connsiteX5" fmla="*/ 4234881 w 6705126"/>
              <a:gd name="connsiteY5" fmla="*/ 3712191 h 3897581"/>
              <a:gd name="connsiteX6" fmla="*/ 6691478 w 6705126"/>
              <a:gd name="connsiteY6" fmla="*/ 3630305 h 3897581"/>
              <a:gd name="connsiteX7" fmla="*/ 6705126 w 6705126"/>
              <a:gd name="connsiteY7" fmla="*/ 109183 h 3897581"/>
              <a:gd name="connsiteX0" fmla="*/ 140553 w 6705126"/>
              <a:gd name="connsiteY0" fmla="*/ 0 h 3897581"/>
              <a:gd name="connsiteX1" fmla="*/ 195144 w 6705126"/>
              <a:gd name="connsiteY1" fmla="*/ 3616657 h 3897581"/>
              <a:gd name="connsiteX2" fmla="*/ 2610797 w 6705126"/>
              <a:gd name="connsiteY2" fmla="*/ 3643953 h 3897581"/>
              <a:gd name="connsiteX3" fmla="*/ 2679036 w 6705126"/>
              <a:gd name="connsiteY3" fmla="*/ 2456597 h 3897581"/>
              <a:gd name="connsiteX4" fmla="*/ 4180290 w 6705126"/>
              <a:gd name="connsiteY4" fmla="*/ 2388359 h 3897581"/>
              <a:gd name="connsiteX5" fmla="*/ 4234881 w 6705126"/>
              <a:gd name="connsiteY5" fmla="*/ 3712191 h 3897581"/>
              <a:gd name="connsiteX6" fmla="*/ 6691478 w 6705126"/>
              <a:gd name="connsiteY6" fmla="*/ 3630305 h 3897581"/>
              <a:gd name="connsiteX7" fmla="*/ 6705126 w 6705126"/>
              <a:gd name="connsiteY7" fmla="*/ 109183 h 3897581"/>
              <a:gd name="connsiteX0" fmla="*/ 140553 w 6705126"/>
              <a:gd name="connsiteY0" fmla="*/ 0 h 3897581"/>
              <a:gd name="connsiteX1" fmla="*/ 195144 w 6705126"/>
              <a:gd name="connsiteY1" fmla="*/ 3616657 h 3897581"/>
              <a:gd name="connsiteX2" fmla="*/ 2610797 w 6705126"/>
              <a:gd name="connsiteY2" fmla="*/ 3643953 h 3897581"/>
              <a:gd name="connsiteX3" fmla="*/ 2679036 w 6705126"/>
              <a:gd name="connsiteY3" fmla="*/ 2456597 h 3897581"/>
              <a:gd name="connsiteX4" fmla="*/ 4180290 w 6705126"/>
              <a:gd name="connsiteY4" fmla="*/ 2388359 h 3897581"/>
              <a:gd name="connsiteX5" fmla="*/ 4234881 w 6705126"/>
              <a:gd name="connsiteY5" fmla="*/ 3712191 h 3897581"/>
              <a:gd name="connsiteX6" fmla="*/ 6691478 w 6705126"/>
              <a:gd name="connsiteY6" fmla="*/ 3630305 h 3897581"/>
              <a:gd name="connsiteX7" fmla="*/ 6705126 w 6705126"/>
              <a:gd name="connsiteY7" fmla="*/ 109183 h 3897581"/>
              <a:gd name="connsiteX0" fmla="*/ 0 w 6564573"/>
              <a:gd name="connsiteY0" fmla="*/ 0 h 3897581"/>
              <a:gd name="connsiteX1" fmla="*/ 54591 w 6564573"/>
              <a:gd name="connsiteY1" fmla="*/ 3616657 h 3897581"/>
              <a:gd name="connsiteX2" fmla="*/ 2470244 w 6564573"/>
              <a:gd name="connsiteY2" fmla="*/ 3643953 h 3897581"/>
              <a:gd name="connsiteX3" fmla="*/ 2538483 w 6564573"/>
              <a:gd name="connsiteY3" fmla="*/ 2456597 h 3897581"/>
              <a:gd name="connsiteX4" fmla="*/ 4039737 w 6564573"/>
              <a:gd name="connsiteY4" fmla="*/ 2388359 h 3897581"/>
              <a:gd name="connsiteX5" fmla="*/ 4094328 w 6564573"/>
              <a:gd name="connsiteY5" fmla="*/ 3712191 h 3897581"/>
              <a:gd name="connsiteX6" fmla="*/ 6550925 w 6564573"/>
              <a:gd name="connsiteY6" fmla="*/ 3630305 h 3897581"/>
              <a:gd name="connsiteX7" fmla="*/ 6564573 w 6564573"/>
              <a:gd name="connsiteY7" fmla="*/ 109183 h 3897581"/>
              <a:gd name="connsiteX0" fmla="*/ 0 w 6564573"/>
              <a:gd name="connsiteY0" fmla="*/ 0 h 3717182"/>
              <a:gd name="connsiteX1" fmla="*/ 54591 w 6564573"/>
              <a:gd name="connsiteY1" fmla="*/ 3616657 h 3717182"/>
              <a:gd name="connsiteX2" fmla="*/ 2470244 w 6564573"/>
              <a:gd name="connsiteY2" fmla="*/ 3643953 h 3717182"/>
              <a:gd name="connsiteX3" fmla="*/ 2538483 w 6564573"/>
              <a:gd name="connsiteY3" fmla="*/ 2456597 h 3717182"/>
              <a:gd name="connsiteX4" fmla="*/ 4039737 w 6564573"/>
              <a:gd name="connsiteY4" fmla="*/ 2388359 h 3717182"/>
              <a:gd name="connsiteX5" fmla="*/ 4094328 w 6564573"/>
              <a:gd name="connsiteY5" fmla="*/ 3712191 h 3717182"/>
              <a:gd name="connsiteX6" fmla="*/ 6550925 w 6564573"/>
              <a:gd name="connsiteY6" fmla="*/ 3630305 h 3717182"/>
              <a:gd name="connsiteX7" fmla="*/ 6564573 w 6564573"/>
              <a:gd name="connsiteY7" fmla="*/ 109183 h 3717182"/>
              <a:gd name="connsiteX0" fmla="*/ 41011 w 6510050"/>
              <a:gd name="connsiteY0" fmla="*/ 0 h 3717182"/>
              <a:gd name="connsiteX1" fmla="*/ 68 w 6510050"/>
              <a:gd name="connsiteY1" fmla="*/ 3616657 h 3717182"/>
              <a:gd name="connsiteX2" fmla="*/ 2415721 w 6510050"/>
              <a:gd name="connsiteY2" fmla="*/ 3643953 h 3717182"/>
              <a:gd name="connsiteX3" fmla="*/ 2483960 w 6510050"/>
              <a:gd name="connsiteY3" fmla="*/ 2456597 h 3717182"/>
              <a:gd name="connsiteX4" fmla="*/ 3985214 w 6510050"/>
              <a:gd name="connsiteY4" fmla="*/ 2388359 h 3717182"/>
              <a:gd name="connsiteX5" fmla="*/ 4039805 w 6510050"/>
              <a:gd name="connsiteY5" fmla="*/ 3712191 h 3717182"/>
              <a:gd name="connsiteX6" fmla="*/ 6496402 w 6510050"/>
              <a:gd name="connsiteY6" fmla="*/ 3630305 h 3717182"/>
              <a:gd name="connsiteX7" fmla="*/ 6510050 w 6510050"/>
              <a:gd name="connsiteY7" fmla="*/ 109183 h 3717182"/>
              <a:gd name="connsiteX0" fmla="*/ 242 w 6510224"/>
              <a:gd name="connsiteY0" fmla="*/ 0 h 3717182"/>
              <a:gd name="connsiteX1" fmla="*/ 242 w 6510224"/>
              <a:gd name="connsiteY1" fmla="*/ 3616657 h 3717182"/>
              <a:gd name="connsiteX2" fmla="*/ 2415895 w 6510224"/>
              <a:gd name="connsiteY2" fmla="*/ 3643953 h 3717182"/>
              <a:gd name="connsiteX3" fmla="*/ 2484134 w 6510224"/>
              <a:gd name="connsiteY3" fmla="*/ 2456597 h 3717182"/>
              <a:gd name="connsiteX4" fmla="*/ 3985388 w 6510224"/>
              <a:gd name="connsiteY4" fmla="*/ 2388359 h 3717182"/>
              <a:gd name="connsiteX5" fmla="*/ 4039979 w 6510224"/>
              <a:gd name="connsiteY5" fmla="*/ 3712191 h 3717182"/>
              <a:gd name="connsiteX6" fmla="*/ 6496576 w 6510224"/>
              <a:gd name="connsiteY6" fmla="*/ 3630305 h 3717182"/>
              <a:gd name="connsiteX7" fmla="*/ 6510224 w 6510224"/>
              <a:gd name="connsiteY7" fmla="*/ 109183 h 3717182"/>
              <a:gd name="connsiteX0" fmla="*/ 242 w 6510224"/>
              <a:gd name="connsiteY0" fmla="*/ 0 h 3717182"/>
              <a:gd name="connsiteX1" fmla="*/ 242 w 6510224"/>
              <a:gd name="connsiteY1" fmla="*/ 3616657 h 3717182"/>
              <a:gd name="connsiteX2" fmla="*/ 2456838 w 6510224"/>
              <a:gd name="connsiteY2" fmla="*/ 3616657 h 3717182"/>
              <a:gd name="connsiteX3" fmla="*/ 2484134 w 6510224"/>
              <a:gd name="connsiteY3" fmla="*/ 2456597 h 3717182"/>
              <a:gd name="connsiteX4" fmla="*/ 3985388 w 6510224"/>
              <a:gd name="connsiteY4" fmla="*/ 2388359 h 3717182"/>
              <a:gd name="connsiteX5" fmla="*/ 4039979 w 6510224"/>
              <a:gd name="connsiteY5" fmla="*/ 3712191 h 3717182"/>
              <a:gd name="connsiteX6" fmla="*/ 6496576 w 6510224"/>
              <a:gd name="connsiteY6" fmla="*/ 3630305 h 3717182"/>
              <a:gd name="connsiteX7" fmla="*/ 6510224 w 6510224"/>
              <a:gd name="connsiteY7" fmla="*/ 109183 h 3717182"/>
              <a:gd name="connsiteX0" fmla="*/ 242 w 6510224"/>
              <a:gd name="connsiteY0" fmla="*/ 0 h 3717182"/>
              <a:gd name="connsiteX1" fmla="*/ 242 w 6510224"/>
              <a:gd name="connsiteY1" fmla="*/ 3616657 h 3717182"/>
              <a:gd name="connsiteX2" fmla="*/ 2456838 w 6510224"/>
              <a:gd name="connsiteY2" fmla="*/ 3616657 h 3717182"/>
              <a:gd name="connsiteX3" fmla="*/ 2484134 w 6510224"/>
              <a:gd name="connsiteY3" fmla="*/ 2456597 h 3717182"/>
              <a:gd name="connsiteX4" fmla="*/ 4026331 w 6510224"/>
              <a:gd name="connsiteY4" fmla="*/ 2470246 h 3717182"/>
              <a:gd name="connsiteX5" fmla="*/ 4039979 w 6510224"/>
              <a:gd name="connsiteY5" fmla="*/ 3712191 h 3717182"/>
              <a:gd name="connsiteX6" fmla="*/ 6496576 w 6510224"/>
              <a:gd name="connsiteY6" fmla="*/ 3630305 h 3717182"/>
              <a:gd name="connsiteX7" fmla="*/ 6510224 w 6510224"/>
              <a:gd name="connsiteY7" fmla="*/ 109183 h 3717182"/>
              <a:gd name="connsiteX0" fmla="*/ 242 w 6510224"/>
              <a:gd name="connsiteY0" fmla="*/ 0 h 3730119"/>
              <a:gd name="connsiteX1" fmla="*/ 242 w 6510224"/>
              <a:gd name="connsiteY1" fmla="*/ 3616657 h 3730119"/>
              <a:gd name="connsiteX2" fmla="*/ 2456838 w 6510224"/>
              <a:gd name="connsiteY2" fmla="*/ 3616657 h 3730119"/>
              <a:gd name="connsiteX3" fmla="*/ 2484134 w 6510224"/>
              <a:gd name="connsiteY3" fmla="*/ 2456597 h 3730119"/>
              <a:gd name="connsiteX4" fmla="*/ 4026331 w 6510224"/>
              <a:gd name="connsiteY4" fmla="*/ 2470246 h 3730119"/>
              <a:gd name="connsiteX5" fmla="*/ 4039979 w 6510224"/>
              <a:gd name="connsiteY5" fmla="*/ 3712191 h 3730119"/>
              <a:gd name="connsiteX6" fmla="*/ 6496576 w 6510224"/>
              <a:gd name="connsiteY6" fmla="*/ 3725839 h 3730119"/>
              <a:gd name="connsiteX7" fmla="*/ 6510224 w 6510224"/>
              <a:gd name="connsiteY7" fmla="*/ 109183 h 3730119"/>
              <a:gd name="connsiteX0" fmla="*/ 242 w 6510224"/>
              <a:gd name="connsiteY0" fmla="*/ 13647 h 3620936"/>
              <a:gd name="connsiteX1" fmla="*/ 242 w 6510224"/>
              <a:gd name="connsiteY1" fmla="*/ 3507474 h 3620936"/>
              <a:gd name="connsiteX2" fmla="*/ 2456838 w 6510224"/>
              <a:gd name="connsiteY2" fmla="*/ 3507474 h 3620936"/>
              <a:gd name="connsiteX3" fmla="*/ 2484134 w 6510224"/>
              <a:gd name="connsiteY3" fmla="*/ 2347414 h 3620936"/>
              <a:gd name="connsiteX4" fmla="*/ 4026331 w 6510224"/>
              <a:gd name="connsiteY4" fmla="*/ 2361063 h 3620936"/>
              <a:gd name="connsiteX5" fmla="*/ 4039979 w 6510224"/>
              <a:gd name="connsiteY5" fmla="*/ 3603008 h 3620936"/>
              <a:gd name="connsiteX6" fmla="*/ 6496576 w 6510224"/>
              <a:gd name="connsiteY6" fmla="*/ 3616656 h 3620936"/>
              <a:gd name="connsiteX7" fmla="*/ 6510224 w 6510224"/>
              <a:gd name="connsiteY7" fmla="*/ 0 h 3620936"/>
              <a:gd name="connsiteX0" fmla="*/ 242 w 6510224"/>
              <a:gd name="connsiteY0" fmla="*/ 81886 h 3689175"/>
              <a:gd name="connsiteX1" fmla="*/ 242 w 6510224"/>
              <a:gd name="connsiteY1" fmla="*/ 3575713 h 3689175"/>
              <a:gd name="connsiteX2" fmla="*/ 2456838 w 6510224"/>
              <a:gd name="connsiteY2" fmla="*/ 3575713 h 3689175"/>
              <a:gd name="connsiteX3" fmla="*/ 2484134 w 6510224"/>
              <a:gd name="connsiteY3" fmla="*/ 2415653 h 3689175"/>
              <a:gd name="connsiteX4" fmla="*/ 4026331 w 6510224"/>
              <a:gd name="connsiteY4" fmla="*/ 2429302 h 3689175"/>
              <a:gd name="connsiteX5" fmla="*/ 4039979 w 6510224"/>
              <a:gd name="connsiteY5" fmla="*/ 3671247 h 3689175"/>
              <a:gd name="connsiteX6" fmla="*/ 6496576 w 6510224"/>
              <a:gd name="connsiteY6" fmla="*/ 3684895 h 3689175"/>
              <a:gd name="connsiteX7" fmla="*/ 6510224 w 6510224"/>
              <a:gd name="connsiteY7" fmla="*/ 0 h 3689175"/>
              <a:gd name="connsiteX0" fmla="*/ 242 w 6510224"/>
              <a:gd name="connsiteY0" fmla="*/ 122829 h 3730118"/>
              <a:gd name="connsiteX1" fmla="*/ 242 w 6510224"/>
              <a:gd name="connsiteY1" fmla="*/ 3616656 h 3730118"/>
              <a:gd name="connsiteX2" fmla="*/ 2456838 w 6510224"/>
              <a:gd name="connsiteY2" fmla="*/ 3616656 h 3730118"/>
              <a:gd name="connsiteX3" fmla="*/ 2484134 w 6510224"/>
              <a:gd name="connsiteY3" fmla="*/ 2456596 h 3730118"/>
              <a:gd name="connsiteX4" fmla="*/ 4026331 w 6510224"/>
              <a:gd name="connsiteY4" fmla="*/ 2470245 h 3730118"/>
              <a:gd name="connsiteX5" fmla="*/ 4039979 w 6510224"/>
              <a:gd name="connsiteY5" fmla="*/ 3712190 h 3730118"/>
              <a:gd name="connsiteX6" fmla="*/ 6496576 w 6510224"/>
              <a:gd name="connsiteY6" fmla="*/ 3725838 h 3730118"/>
              <a:gd name="connsiteX7" fmla="*/ 6510224 w 6510224"/>
              <a:gd name="connsiteY7" fmla="*/ 0 h 3730118"/>
              <a:gd name="connsiteX0" fmla="*/ 242 w 6510224"/>
              <a:gd name="connsiteY0" fmla="*/ 122829 h 3725838"/>
              <a:gd name="connsiteX1" fmla="*/ 242 w 6510224"/>
              <a:gd name="connsiteY1" fmla="*/ 3616656 h 3725838"/>
              <a:gd name="connsiteX2" fmla="*/ 2456838 w 6510224"/>
              <a:gd name="connsiteY2" fmla="*/ 3616656 h 3725838"/>
              <a:gd name="connsiteX3" fmla="*/ 2484134 w 6510224"/>
              <a:gd name="connsiteY3" fmla="*/ 2456596 h 3725838"/>
              <a:gd name="connsiteX4" fmla="*/ 4026331 w 6510224"/>
              <a:gd name="connsiteY4" fmla="*/ 2470245 h 3725838"/>
              <a:gd name="connsiteX5" fmla="*/ 4039979 w 6510224"/>
              <a:gd name="connsiteY5" fmla="*/ 3589360 h 3725838"/>
              <a:gd name="connsiteX6" fmla="*/ 6496576 w 6510224"/>
              <a:gd name="connsiteY6" fmla="*/ 3725838 h 3725838"/>
              <a:gd name="connsiteX7" fmla="*/ 6510224 w 6510224"/>
              <a:gd name="connsiteY7" fmla="*/ 0 h 3725838"/>
              <a:gd name="connsiteX0" fmla="*/ 242 w 6510224"/>
              <a:gd name="connsiteY0" fmla="*/ 122829 h 3620814"/>
              <a:gd name="connsiteX1" fmla="*/ 242 w 6510224"/>
              <a:gd name="connsiteY1" fmla="*/ 3616656 h 3620814"/>
              <a:gd name="connsiteX2" fmla="*/ 2456838 w 6510224"/>
              <a:gd name="connsiteY2" fmla="*/ 3616656 h 3620814"/>
              <a:gd name="connsiteX3" fmla="*/ 2484134 w 6510224"/>
              <a:gd name="connsiteY3" fmla="*/ 2456596 h 3620814"/>
              <a:gd name="connsiteX4" fmla="*/ 4026331 w 6510224"/>
              <a:gd name="connsiteY4" fmla="*/ 2470245 h 3620814"/>
              <a:gd name="connsiteX5" fmla="*/ 4039979 w 6510224"/>
              <a:gd name="connsiteY5" fmla="*/ 3589360 h 3620814"/>
              <a:gd name="connsiteX6" fmla="*/ 6496576 w 6510224"/>
              <a:gd name="connsiteY6" fmla="*/ 3589360 h 3620814"/>
              <a:gd name="connsiteX7" fmla="*/ 6510224 w 6510224"/>
              <a:gd name="connsiteY7" fmla="*/ 0 h 3620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510224" h="3620814">
                <a:moveTo>
                  <a:pt x="242" y="122829"/>
                </a:moveTo>
                <a:cubicBezTo>
                  <a:pt x="12753" y="126241"/>
                  <a:pt x="-2032" y="3596185"/>
                  <a:pt x="242" y="3616656"/>
                </a:cubicBezTo>
                <a:cubicBezTo>
                  <a:pt x="-11131" y="3596185"/>
                  <a:pt x="2438641" y="3632578"/>
                  <a:pt x="2456838" y="3616656"/>
                </a:cubicBezTo>
                <a:cubicBezTo>
                  <a:pt x="2475035" y="3600734"/>
                  <a:pt x="2481860" y="2447498"/>
                  <a:pt x="2484134" y="2456596"/>
                </a:cubicBezTo>
                <a:cubicBezTo>
                  <a:pt x="2486408" y="2465694"/>
                  <a:pt x="4012683" y="2452047"/>
                  <a:pt x="4026331" y="2470245"/>
                </a:cubicBezTo>
                <a:cubicBezTo>
                  <a:pt x="4039979" y="2488443"/>
                  <a:pt x="4017233" y="3559790"/>
                  <a:pt x="4039979" y="3589360"/>
                </a:cubicBezTo>
                <a:cubicBezTo>
                  <a:pt x="4062725" y="3618930"/>
                  <a:pt x="6467006" y="3589360"/>
                  <a:pt x="6496576" y="3589360"/>
                </a:cubicBezTo>
                <a:cubicBezTo>
                  <a:pt x="6526146" y="3589360"/>
                  <a:pt x="6485203" y="29570"/>
                  <a:pt x="6510224" y="0"/>
                </a:cubicBezTo>
              </a:path>
            </a:pathLst>
          </a:custGeom>
          <a:noFill/>
          <a:ln w="114300">
            <a:solidFill>
              <a:schemeClr val="accent1"/>
            </a:solidFill>
            <a:headEnd type="oval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8133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animBg="1"/>
      <p:bldP spid="75" grpId="1" animBg="1"/>
      <p:bldP spid="9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Layer Features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3098042" y="1600200"/>
            <a:ext cx="5893557" cy="5105400"/>
          </a:xfrm>
        </p:spPr>
        <p:txBody>
          <a:bodyPr anchor="ctr"/>
          <a:lstStyle/>
          <a:p>
            <a:r>
              <a:rPr lang="en-US" dirty="0" smtClean="0"/>
              <a:t>Service</a:t>
            </a:r>
          </a:p>
          <a:p>
            <a:pPr lvl="1"/>
            <a:r>
              <a:rPr lang="en-US" dirty="0"/>
              <a:t>W</a:t>
            </a:r>
            <a:r>
              <a:rPr lang="en-US" dirty="0" smtClean="0"/>
              <a:t>hat does this layer </a:t>
            </a:r>
            <a:r>
              <a:rPr lang="en-US" dirty="0" smtClean="0">
                <a:solidFill>
                  <a:schemeClr val="accent1"/>
                </a:solidFill>
              </a:rPr>
              <a:t>do</a:t>
            </a:r>
            <a:r>
              <a:rPr lang="en-US" dirty="0" smtClean="0"/>
              <a:t>?</a:t>
            </a:r>
          </a:p>
          <a:p>
            <a:r>
              <a:rPr lang="en-US" dirty="0" smtClean="0"/>
              <a:t>Interface</a:t>
            </a:r>
          </a:p>
          <a:p>
            <a:pPr lvl="1"/>
            <a:r>
              <a:rPr lang="en-US" dirty="0"/>
              <a:t>H</a:t>
            </a:r>
            <a:r>
              <a:rPr lang="en-US" dirty="0" smtClean="0"/>
              <a:t>ow do you </a:t>
            </a:r>
            <a:r>
              <a:rPr lang="en-US" dirty="0" smtClean="0">
                <a:solidFill>
                  <a:schemeClr val="accent1"/>
                </a:solidFill>
              </a:rPr>
              <a:t>access</a:t>
            </a:r>
            <a:r>
              <a:rPr lang="en-US" dirty="0" smtClean="0"/>
              <a:t> this layer?</a:t>
            </a:r>
          </a:p>
          <a:p>
            <a:r>
              <a:rPr lang="en-US" dirty="0" smtClean="0"/>
              <a:t>Protocol</a:t>
            </a:r>
          </a:p>
          <a:p>
            <a:pPr lvl="1"/>
            <a:r>
              <a:rPr lang="en-US" dirty="0" smtClean="0"/>
              <a:t>How is this layer </a:t>
            </a:r>
            <a:r>
              <a:rPr lang="en-US" dirty="0" smtClean="0">
                <a:solidFill>
                  <a:schemeClr val="accent1"/>
                </a:solidFill>
              </a:rPr>
              <a:t>implemented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84492" y="2088136"/>
            <a:ext cx="2258720" cy="573177"/>
          </a:xfrm>
          <a:prstGeom prst="rect">
            <a:avLst/>
          </a:prstGeom>
          <a:solidFill>
            <a:srgbClr val="7030A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57070" y="2088136"/>
            <a:ext cx="2231550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Application</a:t>
            </a:r>
          </a:p>
        </p:txBody>
      </p:sp>
      <p:sp>
        <p:nvSpPr>
          <p:cNvPr id="7" name="Rectangle 6"/>
          <p:cNvSpPr/>
          <p:nvPr/>
        </p:nvSpPr>
        <p:spPr>
          <a:xfrm>
            <a:off x="173252" y="2663624"/>
            <a:ext cx="2269960" cy="573177"/>
          </a:xfrm>
          <a:prstGeom prst="rect">
            <a:avLst/>
          </a:prstGeom>
          <a:solidFill>
            <a:srgbClr val="00206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45694" y="2663624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925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Presentation</a:t>
            </a:r>
          </a:p>
        </p:txBody>
      </p:sp>
      <p:sp>
        <p:nvSpPr>
          <p:cNvPr id="9" name="Rectangle 8"/>
          <p:cNvSpPr/>
          <p:nvPr/>
        </p:nvSpPr>
        <p:spPr>
          <a:xfrm>
            <a:off x="173383" y="3236801"/>
            <a:ext cx="2269960" cy="573177"/>
          </a:xfrm>
          <a:prstGeom prst="rect">
            <a:avLst/>
          </a:prstGeom>
          <a:solidFill>
            <a:srgbClr val="0070C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45825" y="3236801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Session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73383" y="3809978"/>
            <a:ext cx="2269960" cy="573177"/>
          </a:xfrm>
          <a:prstGeom prst="rect">
            <a:avLst/>
          </a:prstGeom>
          <a:solidFill>
            <a:srgbClr val="00B05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145825" y="3809978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Transport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73383" y="4383155"/>
            <a:ext cx="2269960" cy="573177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145825" y="4383155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Network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73383" y="4960889"/>
            <a:ext cx="2269960" cy="573177"/>
          </a:xfrm>
          <a:prstGeom prst="rect">
            <a:avLst/>
          </a:prstGeom>
          <a:solidFill>
            <a:schemeClr val="accent3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145825" y="4960889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Data Link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73514" y="5534066"/>
            <a:ext cx="2269960" cy="573177"/>
          </a:xfrm>
          <a:prstGeom prst="rect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145956" y="5534066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Physical</a:t>
            </a:r>
          </a:p>
        </p:txBody>
      </p:sp>
    </p:spTree>
    <p:extLst>
      <p:ext uri="{BB962C8B-B14F-4D97-AF65-F5344CB8AC3E}">
        <p14:creationId xmlns:p14="http://schemas.microsoft.com/office/powerpoint/2010/main" val="25679829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Last time …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History + Introduction </a:t>
            </a:r>
          </a:p>
          <a:p>
            <a:endParaRPr lang="en-US" dirty="0"/>
          </a:p>
          <a:p>
            <a:r>
              <a:rPr lang="en-US" dirty="0" smtClean="0"/>
              <a:t>… Today: architecture, physical, + data link layer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44136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Physical Layer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3138985" y="1600200"/>
            <a:ext cx="5852614" cy="5105400"/>
          </a:xfrm>
        </p:spPr>
        <p:txBody>
          <a:bodyPr anchor="ctr">
            <a:normAutofit lnSpcReduction="10000"/>
          </a:bodyPr>
          <a:lstStyle/>
          <a:p>
            <a:r>
              <a:rPr lang="en-US" dirty="0" smtClean="0"/>
              <a:t>Service</a:t>
            </a:r>
          </a:p>
          <a:p>
            <a:pPr lvl="1"/>
            <a:r>
              <a:rPr lang="en-US" dirty="0" smtClean="0"/>
              <a:t>Move information between two systems connected by a physical link</a:t>
            </a:r>
          </a:p>
          <a:p>
            <a:r>
              <a:rPr lang="en-US" dirty="0" smtClean="0"/>
              <a:t>Interface</a:t>
            </a:r>
          </a:p>
          <a:p>
            <a:pPr lvl="1"/>
            <a:r>
              <a:rPr lang="en-US" dirty="0" smtClean="0"/>
              <a:t>Specifies how to send one</a:t>
            </a:r>
            <a:r>
              <a:rPr lang="en-US" dirty="0" smtClean="0">
                <a:solidFill>
                  <a:schemeClr val="accent1"/>
                </a:solidFill>
              </a:rPr>
              <a:t> bit</a:t>
            </a:r>
          </a:p>
          <a:p>
            <a:r>
              <a:rPr lang="en-US" dirty="0" smtClean="0"/>
              <a:t>Protocol</a:t>
            </a:r>
          </a:p>
          <a:p>
            <a:pPr lvl="1"/>
            <a:r>
              <a:rPr lang="en-US" dirty="0" smtClean="0"/>
              <a:t>Encoding scheme for one bit</a:t>
            </a:r>
          </a:p>
          <a:p>
            <a:pPr lvl="1"/>
            <a:r>
              <a:rPr lang="en-US" dirty="0" smtClean="0"/>
              <a:t>Voltage levels</a:t>
            </a:r>
          </a:p>
          <a:p>
            <a:pPr lvl="1"/>
            <a:r>
              <a:rPr lang="en-US" dirty="0" smtClean="0"/>
              <a:t>Timing of signals</a:t>
            </a:r>
          </a:p>
          <a:p>
            <a:r>
              <a:rPr lang="en-US" dirty="0" smtClean="0"/>
              <a:t>Examples: coaxial cable, fiber optics, radio frequency transmitters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84492" y="2088136"/>
            <a:ext cx="2258720" cy="573177"/>
          </a:xfrm>
          <a:prstGeom prst="rect">
            <a:avLst/>
          </a:prstGeom>
          <a:solidFill>
            <a:srgbClr val="7030A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57070" y="2088136"/>
            <a:ext cx="2231550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Application</a:t>
            </a:r>
          </a:p>
        </p:txBody>
      </p:sp>
      <p:sp>
        <p:nvSpPr>
          <p:cNvPr id="7" name="Rectangle 6"/>
          <p:cNvSpPr/>
          <p:nvPr/>
        </p:nvSpPr>
        <p:spPr>
          <a:xfrm>
            <a:off x="173252" y="2663624"/>
            <a:ext cx="2269960" cy="573177"/>
          </a:xfrm>
          <a:prstGeom prst="rect">
            <a:avLst/>
          </a:prstGeom>
          <a:solidFill>
            <a:srgbClr val="00206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45694" y="2663624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925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Presentation</a:t>
            </a:r>
          </a:p>
        </p:txBody>
      </p:sp>
      <p:sp>
        <p:nvSpPr>
          <p:cNvPr id="9" name="Rectangle 8"/>
          <p:cNvSpPr/>
          <p:nvPr/>
        </p:nvSpPr>
        <p:spPr>
          <a:xfrm>
            <a:off x="173383" y="3236801"/>
            <a:ext cx="2269960" cy="573177"/>
          </a:xfrm>
          <a:prstGeom prst="rect">
            <a:avLst/>
          </a:prstGeom>
          <a:solidFill>
            <a:srgbClr val="0070C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45825" y="3236801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Session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73383" y="3809978"/>
            <a:ext cx="2269960" cy="573177"/>
          </a:xfrm>
          <a:prstGeom prst="rect">
            <a:avLst/>
          </a:prstGeom>
          <a:solidFill>
            <a:srgbClr val="00B05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145825" y="3809978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Transport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73383" y="4383155"/>
            <a:ext cx="2269960" cy="573177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145825" y="4383155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Network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73383" y="4960889"/>
            <a:ext cx="2269960" cy="573177"/>
          </a:xfrm>
          <a:prstGeom prst="rect">
            <a:avLst/>
          </a:prstGeom>
          <a:solidFill>
            <a:schemeClr val="accent3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145825" y="4960889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Data Link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73514" y="5534066"/>
            <a:ext cx="2269960" cy="573177"/>
          </a:xfrm>
          <a:prstGeom prst="rect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145956" y="5534066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Physical</a:t>
            </a:r>
          </a:p>
        </p:txBody>
      </p:sp>
      <p:sp>
        <p:nvSpPr>
          <p:cNvPr id="19" name="Left Brace 18"/>
          <p:cNvSpPr/>
          <p:nvPr/>
        </p:nvSpPr>
        <p:spPr>
          <a:xfrm>
            <a:off x="2579425" y="1842448"/>
            <a:ext cx="559559" cy="4653886"/>
          </a:xfrm>
          <a:prstGeom prst="leftBrace">
            <a:avLst>
              <a:gd name="adj1" fmla="val 8333"/>
              <a:gd name="adj2" fmla="val 86194"/>
            </a:avLst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3699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Link Layer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3138985" y="1600200"/>
            <a:ext cx="5852614" cy="5105400"/>
          </a:xfrm>
        </p:spPr>
        <p:txBody>
          <a:bodyPr anchor="ctr">
            <a:normAutofit fontScale="92500"/>
          </a:bodyPr>
          <a:lstStyle/>
          <a:p>
            <a:r>
              <a:rPr lang="en-US" dirty="0" smtClean="0"/>
              <a:t>Service</a:t>
            </a:r>
          </a:p>
          <a:p>
            <a:pPr lvl="1"/>
            <a:r>
              <a:rPr lang="en-US" dirty="0" smtClean="0"/>
              <a:t>Data framing: boundaries between packets</a:t>
            </a:r>
          </a:p>
          <a:p>
            <a:pPr lvl="1"/>
            <a:r>
              <a:rPr lang="en-US" dirty="0" smtClean="0"/>
              <a:t>Media access control (MAC)</a:t>
            </a:r>
          </a:p>
          <a:p>
            <a:pPr lvl="1"/>
            <a:r>
              <a:rPr lang="en-US" dirty="0" smtClean="0"/>
              <a:t>Per-hop reliability and flow-control</a:t>
            </a:r>
          </a:p>
          <a:p>
            <a:r>
              <a:rPr lang="en-US" dirty="0" smtClean="0"/>
              <a:t>Interface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end one </a:t>
            </a:r>
            <a:r>
              <a:rPr lang="en-US" dirty="0" smtClean="0">
                <a:solidFill>
                  <a:schemeClr val="accent1"/>
                </a:solidFill>
              </a:rPr>
              <a:t>packet</a:t>
            </a:r>
            <a:r>
              <a:rPr lang="en-US" dirty="0" smtClean="0"/>
              <a:t> between two hosts connected to the </a:t>
            </a:r>
            <a:r>
              <a:rPr lang="en-US" dirty="0" smtClean="0">
                <a:solidFill>
                  <a:schemeClr val="accent1"/>
                </a:solidFill>
              </a:rPr>
              <a:t>same</a:t>
            </a:r>
            <a:r>
              <a:rPr lang="en-US" dirty="0" smtClean="0"/>
              <a:t> media</a:t>
            </a:r>
            <a:endParaRPr lang="en-US" dirty="0" smtClean="0">
              <a:solidFill>
                <a:schemeClr val="accent1"/>
              </a:solidFill>
            </a:endParaRPr>
          </a:p>
          <a:p>
            <a:r>
              <a:rPr lang="en-US" dirty="0" smtClean="0"/>
              <a:t>Protocol</a:t>
            </a:r>
          </a:p>
          <a:p>
            <a:pPr lvl="1"/>
            <a:r>
              <a:rPr lang="en-US" dirty="0" smtClean="0"/>
              <a:t>Physical addressing (e.g. MAC address)</a:t>
            </a:r>
          </a:p>
          <a:p>
            <a:r>
              <a:rPr lang="en-US" dirty="0" smtClean="0"/>
              <a:t>Examples: Ethernet, </a:t>
            </a:r>
            <a:r>
              <a:rPr lang="en-US" dirty="0" err="1" smtClean="0"/>
              <a:t>Wifi</a:t>
            </a:r>
            <a:r>
              <a:rPr lang="en-US" dirty="0" smtClean="0"/>
              <a:t>, DOCSIS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84492" y="2088136"/>
            <a:ext cx="2258720" cy="573177"/>
          </a:xfrm>
          <a:prstGeom prst="rect">
            <a:avLst/>
          </a:prstGeom>
          <a:solidFill>
            <a:srgbClr val="7030A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57070" y="2088136"/>
            <a:ext cx="2231550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Application</a:t>
            </a:r>
          </a:p>
        </p:txBody>
      </p:sp>
      <p:sp>
        <p:nvSpPr>
          <p:cNvPr id="7" name="Rectangle 6"/>
          <p:cNvSpPr/>
          <p:nvPr/>
        </p:nvSpPr>
        <p:spPr>
          <a:xfrm>
            <a:off x="173252" y="2663624"/>
            <a:ext cx="2269960" cy="573177"/>
          </a:xfrm>
          <a:prstGeom prst="rect">
            <a:avLst/>
          </a:prstGeom>
          <a:solidFill>
            <a:srgbClr val="00206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45694" y="2663624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925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Presentation</a:t>
            </a:r>
          </a:p>
        </p:txBody>
      </p:sp>
      <p:sp>
        <p:nvSpPr>
          <p:cNvPr id="9" name="Rectangle 8"/>
          <p:cNvSpPr/>
          <p:nvPr/>
        </p:nvSpPr>
        <p:spPr>
          <a:xfrm>
            <a:off x="173383" y="3236801"/>
            <a:ext cx="2269960" cy="573177"/>
          </a:xfrm>
          <a:prstGeom prst="rect">
            <a:avLst/>
          </a:prstGeom>
          <a:solidFill>
            <a:srgbClr val="0070C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45825" y="3236801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Session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73383" y="3809978"/>
            <a:ext cx="2269960" cy="573177"/>
          </a:xfrm>
          <a:prstGeom prst="rect">
            <a:avLst/>
          </a:prstGeom>
          <a:solidFill>
            <a:srgbClr val="00B05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145825" y="3809978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Transport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73383" y="4383155"/>
            <a:ext cx="2269960" cy="573177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145825" y="4383155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Network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73383" y="4960889"/>
            <a:ext cx="2269960" cy="573177"/>
          </a:xfrm>
          <a:prstGeom prst="rect">
            <a:avLst/>
          </a:prstGeom>
          <a:solidFill>
            <a:schemeClr val="accent3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145825" y="4960889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Data Link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73514" y="5534066"/>
            <a:ext cx="2269960" cy="573177"/>
          </a:xfrm>
          <a:prstGeom prst="rect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145956" y="5534066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Physical</a:t>
            </a:r>
          </a:p>
        </p:txBody>
      </p:sp>
      <p:sp>
        <p:nvSpPr>
          <p:cNvPr id="19" name="Left Brace 18"/>
          <p:cNvSpPr/>
          <p:nvPr/>
        </p:nvSpPr>
        <p:spPr>
          <a:xfrm>
            <a:off x="2579425" y="1842448"/>
            <a:ext cx="559559" cy="4653886"/>
          </a:xfrm>
          <a:prstGeom prst="leftBrace">
            <a:avLst>
              <a:gd name="adj1" fmla="val 8333"/>
              <a:gd name="adj2" fmla="val 73291"/>
            </a:avLst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0829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 Layer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3138985" y="1600200"/>
            <a:ext cx="5852614" cy="5105400"/>
          </a:xfrm>
        </p:spPr>
        <p:txBody>
          <a:bodyPr anchor="ctr">
            <a:normAutofit fontScale="92500"/>
          </a:bodyPr>
          <a:lstStyle/>
          <a:p>
            <a:r>
              <a:rPr lang="en-US" dirty="0" smtClean="0"/>
              <a:t>Service</a:t>
            </a:r>
          </a:p>
          <a:p>
            <a:pPr lvl="1"/>
            <a:r>
              <a:rPr lang="en-US" dirty="0" smtClean="0"/>
              <a:t>Deliver packets across the network</a:t>
            </a:r>
          </a:p>
          <a:p>
            <a:pPr lvl="1"/>
            <a:r>
              <a:rPr lang="en-US" dirty="0" smtClean="0"/>
              <a:t>Handle fragmentation/reassembly</a:t>
            </a:r>
          </a:p>
          <a:p>
            <a:pPr lvl="1"/>
            <a:r>
              <a:rPr lang="en-US" dirty="0" smtClean="0"/>
              <a:t>Packet scheduling</a:t>
            </a:r>
          </a:p>
          <a:p>
            <a:pPr lvl="1"/>
            <a:r>
              <a:rPr lang="en-US" dirty="0" smtClean="0"/>
              <a:t>Buffer management</a:t>
            </a:r>
          </a:p>
          <a:p>
            <a:r>
              <a:rPr lang="en-US" dirty="0" smtClean="0"/>
              <a:t>Interface</a:t>
            </a:r>
          </a:p>
          <a:p>
            <a:pPr lvl="1"/>
            <a:r>
              <a:rPr lang="en-US" dirty="0" smtClean="0"/>
              <a:t>Send one packet to a specific destination</a:t>
            </a:r>
            <a:endParaRPr lang="en-US" dirty="0" smtClean="0">
              <a:solidFill>
                <a:schemeClr val="accent1"/>
              </a:solidFill>
            </a:endParaRPr>
          </a:p>
          <a:p>
            <a:r>
              <a:rPr lang="en-US" dirty="0" smtClean="0"/>
              <a:t>Protocol</a:t>
            </a:r>
          </a:p>
          <a:p>
            <a:pPr lvl="1"/>
            <a:r>
              <a:rPr lang="en-US" dirty="0" smtClean="0"/>
              <a:t>Define globally unique addresses</a:t>
            </a:r>
          </a:p>
          <a:p>
            <a:pPr lvl="1"/>
            <a:r>
              <a:rPr lang="en-US" dirty="0" smtClean="0"/>
              <a:t>Maintain routing tables</a:t>
            </a:r>
          </a:p>
          <a:p>
            <a:r>
              <a:rPr lang="en-US" dirty="0" smtClean="0"/>
              <a:t>Example: Internet Protocol (IP), IPv6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84492" y="2088136"/>
            <a:ext cx="2258720" cy="573177"/>
          </a:xfrm>
          <a:prstGeom prst="rect">
            <a:avLst/>
          </a:prstGeom>
          <a:solidFill>
            <a:srgbClr val="7030A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57070" y="2088136"/>
            <a:ext cx="2231550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Application</a:t>
            </a:r>
          </a:p>
        </p:txBody>
      </p:sp>
      <p:sp>
        <p:nvSpPr>
          <p:cNvPr id="7" name="Rectangle 6"/>
          <p:cNvSpPr/>
          <p:nvPr/>
        </p:nvSpPr>
        <p:spPr>
          <a:xfrm>
            <a:off x="173252" y="2663624"/>
            <a:ext cx="2269960" cy="573177"/>
          </a:xfrm>
          <a:prstGeom prst="rect">
            <a:avLst/>
          </a:prstGeom>
          <a:solidFill>
            <a:srgbClr val="00206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45694" y="2663624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925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Presentation</a:t>
            </a:r>
          </a:p>
        </p:txBody>
      </p:sp>
      <p:sp>
        <p:nvSpPr>
          <p:cNvPr id="9" name="Rectangle 8"/>
          <p:cNvSpPr/>
          <p:nvPr/>
        </p:nvSpPr>
        <p:spPr>
          <a:xfrm>
            <a:off x="173383" y="3236801"/>
            <a:ext cx="2269960" cy="573177"/>
          </a:xfrm>
          <a:prstGeom prst="rect">
            <a:avLst/>
          </a:prstGeom>
          <a:solidFill>
            <a:srgbClr val="0070C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45825" y="3236801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Session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73383" y="3809978"/>
            <a:ext cx="2269960" cy="573177"/>
          </a:xfrm>
          <a:prstGeom prst="rect">
            <a:avLst/>
          </a:prstGeom>
          <a:solidFill>
            <a:srgbClr val="00B05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145825" y="3809978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Transport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73383" y="4383155"/>
            <a:ext cx="2269960" cy="573177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145825" y="4383155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Network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73383" y="4960889"/>
            <a:ext cx="2269960" cy="573177"/>
          </a:xfrm>
          <a:prstGeom prst="rect">
            <a:avLst/>
          </a:prstGeom>
          <a:solidFill>
            <a:schemeClr val="accent3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145825" y="4960889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Data Link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73514" y="5534066"/>
            <a:ext cx="2269960" cy="573177"/>
          </a:xfrm>
          <a:prstGeom prst="rect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145956" y="5534066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Physical</a:t>
            </a:r>
          </a:p>
        </p:txBody>
      </p:sp>
      <p:sp>
        <p:nvSpPr>
          <p:cNvPr id="19" name="Left Brace 18"/>
          <p:cNvSpPr/>
          <p:nvPr/>
        </p:nvSpPr>
        <p:spPr>
          <a:xfrm>
            <a:off x="2579425" y="1842448"/>
            <a:ext cx="559559" cy="4653886"/>
          </a:xfrm>
          <a:prstGeom prst="leftBrace">
            <a:avLst>
              <a:gd name="adj1" fmla="val 8333"/>
              <a:gd name="adj2" fmla="val 60681"/>
            </a:avLst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0829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Transport Layer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3138985" y="1600200"/>
            <a:ext cx="5852614" cy="5105400"/>
          </a:xfrm>
        </p:spPr>
        <p:txBody>
          <a:bodyPr anchor="ctr">
            <a:normAutofit lnSpcReduction="10000"/>
          </a:bodyPr>
          <a:lstStyle/>
          <a:p>
            <a:r>
              <a:rPr lang="en-US" dirty="0" smtClean="0"/>
              <a:t>Service</a:t>
            </a:r>
          </a:p>
          <a:p>
            <a:pPr lvl="1"/>
            <a:r>
              <a:rPr lang="en-US" dirty="0" smtClean="0"/>
              <a:t>Multiplexing/</a:t>
            </a:r>
            <a:r>
              <a:rPr lang="en-US" dirty="0" err="1" smtClean="0"/>
              <a:t>demultiplexing</a:t>
            </a:r>
            <a:endParaRPr lang="en-US" dirty="0" smtClean="0"/>
          </a:p>
          <a:p>
            <a:pPr lvl="1"/>
            <a:r>
              <a:rPr lang="en-US" dirty="0" smtClean="0"/>
              <a:t>Congestion control</a:t>
            </a:r>
          </a:p>
          <a:p>
            <a:pPr lvl="1"/>
            <a:r>
              <a:rPr lang="en-US" dirty="0" smtClean="0"/>
              <a:t>Reliable, in-order delivery</a:t>
            </a:r>
          </a:p>
          <a:p>
            <a:r>
              <a:rPr lang="en-US" dirty="0" smtClean="0"/>
              <a:t>Interface</a:t>
            </a:r>
          </a:p>
          <a:p>
            <a:pPr lvl="1"/>
            <a:r>
              <a:rPr lang="en-US" dirty="0" smtClean="0"/>
              <a:t>Send message to a destination</a:t>
            </a:r>
            <a:endParaRPr lang="en-US" dirty="0" smtClean="0">
              <a:solidFill>
                <a:schemeClr val="accent1"/>
              </a:solidFill>
            </a:endParaRPr>
          </a:p>
          <a:p>
            <a:r>
              <a:rPr lang="en-US" dirty="0" smtClean="0"/>
              <a:t>Protocol</a:t>
            </a:r>
          </a:p>
          <a:p>
            <a:pPr lvl="1"/>
            <a:r>
              <a:rPr lang="en-US" dirty="0" smtClean="0"/>
              <a:t>Port numbers</a:t>
            </a:r>
          </a:p>
          <a:p>
            <a:pPr lvl="1"/>
            <a:r>
              <a:rPr lang="en-US" dirty="0" smtClean="0"/>
              <a:t>Reliability/error correction</a:t>
            </a:r>
          </a:p>
          <a:p>
            <a:pPr lvl="1"/>
            <a:r>
              <a:rPr lang="en-US" dirty="0" smtClean="0"/>
              <a:t>Flow-control information</a:t>
            </a:r>
          </a:p>
          <a:p>
            <a:r>
              <a:rPr lang="en-US" dirty="0" smtClean="0"/>
              <a:t>Examples: UDP, TCP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84492" y="2088136"/>
            <a:ext cx="2258720" cy="573177"/>
          </a:xfrm>
          <a:prstGeom prst="rect">
            <a:avLst/>
          </a:prstGeom>
          <a:solidFill>
            <a:srgbClr val="7030A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57070" y="2088136"/>
            <a:ext cx="2231550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Application</a:t>
            </a:r>
          </a:p>
        </p:txBody>
      </p:sp>
      <p:sp>
        <p:nvSpPr>
          <p:cNvPr id="7" name="Rectangle 6"/>
          <p:cNvSpPr/>
          <p:nvPr/>
        </p:nvSpPr>
        <p:spPr>
          <a:xfrm>
            <a:off x="173252" y="2663624"/>
            <a:ext cx="2269960" cy="573177"/>
          </a:xfrm>
          <a:prstGeom prst="rect">
            <a:avLst/>
          </a:prstGeom>
          <a:solidFill>
            <a:srgbClr val="00206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45694" y="2663624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925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Presentation</a:t>
            </a:r>
          </a:p>
        </p:txBody>
      </p:sp>
      <p:sp>
        <p:nvSpPr>
          <p:cNvPr id="9" name="Rectangle 8"/>
          <p:cNvSpPr/>
          <p:nvPr/>
        </p:nvSpPr>
        <p:spPr>
          <a:xfrm>
            <a:off x="173383" y="3236801"/>
            <a:ext cx="2269960" cy="573177"/>
          </a:xfrm>
          <a:prstGeom prst="rect">
            <a:avLst/>
          </a:prstGeom>
          <a:solidFill>
            <a:srgbClr val="0070C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45825" y="3236801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Session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73383" y="3809978"/>
            <a:ext cx="2269960" cy="573177"/>
          </a:xfrm>
          <a:prstGeom prst="rect">
            <a:avLst/>
          </a:prstGeom>
          <a:solidFill>
            <a:srgbClr val="00B05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145825" y="3809978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Transport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73383" y="4383155"/>
            <a:ext cx="2269960" cy="573177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145825" y="4383155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Network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73383" y="4960889"/>
            <a:ext cx="2269960" cy="573177"/>
          </a:xfrm>
          <a:prstGeom prst="rect">
            <a:avLst/>
          </a:prstGeom>
          <a:solidFill>
            <a:schemeClr val="accent3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145825" y="4960889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Data Link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73514" y="5534066"/>
            <a:ext cx="2269960" cy="573177"/>
          </a:xfrm>
          <a:prstGeom prst="rect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145956" y="5534066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Physical</a:t>
            </a:r>
          </a:p>
        </p:txBody>
      </p:sp>
      <p:sp>
        <p:nvSpPr>
          <p:cNvPr id="19" name="Left Brace 18"/>
          <p:cNvSpPr/>
          <p:nvPr/>
        </p:nvSpPr>
        <p:spPr>
          <a:xfrm>
            <a:off x="2579425" y="1842448"/>
            <a:ext cx="559559" cy="4653886"/>
          </a:xfrm>
          <a:prstGeom prst="leftBrace">
            <a:avLst>
              <a:gd name="adj1" fmla="val 8333"/>
              <a:gd name="adj2" fmla="val 48951"/>
            </a:avLst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0829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Session Layer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3138985" y="1600200"/>
            <a:ext cx="5852614" cy="5105400"/>
          </a:xfrm>
        </p:spPr>
        <p:txBody>
          <a:bodyPr anchor="ctr">
            <a:normAutofit/>
          </a:bodyPr>
          <a:lstStyle/>
          <a:p>
            <a:r>
              <a:rPr lang="en-US" dirty="0" smtClean="0"/>
              <a:t>Service</a:t>
            </a:r>
          </a:p>
          <a:p>
            <a:pPr lvl="1"/>
            <a:r>
              <a:rPr lang="en-US" dirty="0" smtClean="0"/>
              <a:t>Access management</a:t>
            </a:r>
          </a:p>
          <a:p>
            <a:pPr lvl="1"/>
            <a:r>
              <a:rPr lang="en-US" dirty="0" smtClean="0"/>
              <a:t>Synchronization</a:t>
            </a:r>
          </a:p>
          <a:p>
            <a:r>
              <a:rPr lang="en-US" dirty="0" smtClean="0"/>
              <a:t>Interface</a:t>
            </a:r>
          </a:p>
          <a:p>
            <a:pPr lvl="1"/>
            <a:r>
              <a:rPr lang="en-US" dirty="0" smtClean="0"/>
              <a:t>It depends…</a:t>
            </a:r>
            <a:endParaRPr lang="en-US" dirty="0" smtClean="0">
              <a:solidFill>
                <a:schemeClr val="accent1"/>
              </a:solidFill>
            </a:endParaRPr>
          </a:p>
          <a:p>
            <a:r>
              <a:rPr lang="en-US" dirty="0" smtClean="0"/>
              <a:t>Protocol</a:t>
            </a:r>
          </a:p>
          <a:p>
            <a:pPr lvl="1"/>
            <a:r>
              <a:rPr lang="en-US" dirty="0" smtClean="0"/>
              <a:t>Token management</a:t>
            </a:r>
          </a:p>
          <a:p>
            <a:pPr lvl="1"/>
            <a:r>
              <a:rPr lang="en-US" dirty="0" smtClean="0"/>
              <a:t>Insert checkpoints</a:t>
            </a:r>
          </a:p>
          <a:p>
            <a:r>
              <a:rPr lang="en-US" dirty="0" smtClean="0"/>
              <a:t>Examples: </a:t>
            </a:r>
            <a:r>
              <a:rPr lang="en-US" dirty="0" smtClean="0">
                <a:solidFill>
                  <a:schemeClr val="accent1"/>
                </a:solidFill>
              </a:rPr>
              <a:t>none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4492" y="2088136"/>
            <a:ext cx="2258720" cy="573177"/>
          </a:xfrm>
          <a:prstGeom prst="rect">
            <a:avLst/>
          </a:prstGeom>
          <a:solidFill>
            <a:srgbClr val="7030A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57070" y="2088136"/>
            <a:ext cx="2231550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Application</a:t>
            </a:r>
          </a:p>
        </p:txBody>
      </p:sp>
      <p:sp>
        <p:nvSpPr>
          <p:cNvPr id="7" name="Rectangle 6"/>
          <p:cNvSpPr/>
          <p:nvPr/>
        </p:nvSpPr>
        <p:spPr>
          <a:xfrm>
            <a:off x="173252" y="2663624"/>
            <a:ext cx="2269960" cy="573177"/>
          </a:xfrm>
          <a:prstGeom prst="rect">
            <a:avLst/>
          </a:prstGeom>
          <a:solidFill>
            <a:srgbClr val="00206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45694" y="2663624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925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Presentation</a:t>
            </a:r>
          </a:p>
        </p:txBody>
      </p:sp>
      <p:sp>
        <p:nvSpPr>
          <p:cNvPr id="9" name="Rectangle 8"/>
          <p:cNvSpPr/>
          <p:nvPr/>
        </p:nvSpPr>
        <p:spPr>
          <a:xfrm>
            <a:off x="173383" y="3236801"/>
            <a:ext cx="2269960" cy="573177"/>
          </a:xfrm>
          <a:prstGeom prst="rect">
            <a:avLst/>
          </a:prstGeom>
          <a:solidFill>
            <a:srgbClr val="0070C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45825" y="3236801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Session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73383" y="3809978"/>
            <a:ext cx="2269960" cy="573177"/>
          </a:xfrm>
          <a:prstGeom prst="rect">
            <a:avLst/>
          </a:prstGeom>
          <a:solidFill>
            <a:srgbClr val="00B05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145825" y="3809978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Transport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73383" y="4383155"/>
            <a:ext cx="2269960" cy="573177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145825" y="4383155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Network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73383" y="4960889"/>
            <a:ext cx="2269960" cy="573177"/>
          </a:xfrm>
          <a:prstGeom prst="rect">
            <a:avLst/>
          </a:prstGeom>
          <a:solidFill>
            <a:schemeClr val="accent3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145825" y="4960889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Data Link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73514" y="5534066"/>
            <a:ext cx="2269960" cy="573177"/>
          </a:xfrm>
          <a:prstGeom prst="rect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145956" y="5534066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Physical</a:t>
            </a:r>
          </a:p>
        </p:txBody>
      </p:sp>
      <p:sp>
        <p:nvSpPr>
          <p:cNvPr id="19" name="Left Brace 18"/>
          <p:cNvSpPr/>
          <p:nvPr/>
        </p:nvSpPr>
        <p:spPr>
          <a:xfrm>
            <a:off x="2579425" y="1842448"/>
            <a:ext cx="559559" cy="4653886"/>
          </a:xfrm>
          <a:prstGeom prst="leftBrace">
            <a:avLst>
              <a:gd name="adj1" fmla="val 8333"/>
              <a:gd name="adj2" fmla="val 36927"/>
            </a:avLst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0829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Presentation Layer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3138985" y="1600200"/>
            <a:ext cx="5852614" cy="5105400"/>
          </a:xfrm>
        </p:spPr>
        <p:txBody>
          <a:bodyPr anchor="ctr">
            <a:normAutofit lnSpcReduction="10000"/>
          </a:bodyPr>
          <a:lstStyle/>
          <a:p>
            <a:r>
              <a:rPr lang="en-US" dirty="0" smtClean="0"/>
              <a:t>Service</a:t>
            </a:r>
          </a:p>
          <a:p>
            <a:pPr lvl="1"/>
            <a:r>
              <a:rPr lang="en-US" dirty="0" smtClean="0"/>
              <a:t>Convert data between different representations</a:t>
            </a:r>
          </a:p>
          <a:p>
            <a:pPr lvl="1"/>
            <a:r>
              <a:rPr lang="en-US" dirty="0" smtClean="0"/>
              <a:t>E.g. big endian to little endian</a:t>
            </a:r>
          </a:p>
          <a:p>
            <a:pPr lvl="1"/>
            <a:r>
              <a:rPr lang="en-US" dirty="0" smtClean="0"/>
              <a:t>E.g. </a:t>
            </a:r>
            <a:r>
              <a:rPr lang="en-US" dirty="0" err="1" smtClean="0"/>
              <a:t>Ascii</a:t>
            </a:r>
            <a:r>
              <a:rPr lang="en-US" dirty="0" smtClean="0"/>
              <a:t> to Unicode</a:t>
            </a:r>
          </a:p>
          <a:p>
            <a:r>
              <a:rPr lang="en-US" dirty="0" smtClean="0"/>
              <a:t>Interface</a:t>
            </a:r>
          </a:p>
          <a:p>
            <a:pPr lvl="1"/>
            <a:r>
              <a:rPr lang="en-US" dirty="0" smtClean="0"/>
              <a:t>It depends…</a:t>
            </a:r>
            <a:endParaRPr lang="en-US" dirty="0" smtClean="0">
              <a:solidFill>
                <a:schemeClr val="accent1"/>
              </a:solidFill>
            </a:endParaRPr>
          </a:p>
          <a:p>
            <a:r>
              <a:rPr lang="en-US" dirty="0" smtClean="0"/>
              <a:t>Protocol</a:t>
            </a:r>
          </a:p>
          <a:p>
            <a:pPr lvl="1"/>
            <a:r>
              <a:rPr lang="en-US" dirty="0" smtClean="0"/>
              <a:t>Define data formats</a:t>
            </a:r>
          </a:p>
          <a:p>
            <a:pPr lvl="1"/>
            <a:r>
              <a:rPr lang="en-US" dirty="0" smtClean="0"/>
              <a:t>Apply transformation rules</a:t>
            </a:r>
          </a:p>
          <a:p>
            <a:r>
              <a:rPr lang="en-US" dirty="0" smtClean="0"/>
              <a:t>Examples: </a:t>
            </a:r>
            <a:r>
              <a:rPr lang="en-US" dirty="0" smtClean="0">
                <a:solidFill>
                  <a:schemeClr val="accent1"/>
                </a:solidFill>
              </a:rPr>
              <a:t>none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4492" y="2088136"/>
            <a:ext cx="2258720" cy="573177"/>
          </a:xfrm>
          <a:prstGeom prst="rect">
            <a:avLst/>
          </a:prstGeom>
          <a:solidFill>
            <a:srgbClr val="7030A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57070" y="2088136"/>
            <a:ext cx="2231550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Application</a:t>
            </a:r>
          </a:p>
        </p:txBody>
      </p:sp>
      <p:sp>
        <p:nvSpPr>
          <p:cNvPr id="7" name="Rectangle 6"/>
          <p:cNvSpPr/>
          <p:nvPr/>
        </p:nvSpPr>
        <p:spPr>
          <a:xfrm>
            <a:off x="173252" y="2663624"/>
            <a:ext cx="2269960" cy="573177"/>
          </a:xfrm>
          <a:prstGeom prst="rect">
            <a:avLst/>
          </a:prstGeom>
          <a:solidFill>
            <a:srgbClr val="00206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45694" y="2663624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925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Presentation</a:t>
            </a:r>
          </a:p>
        </p:txBody>
      </p:sp>
      <p:sp>
        <p:nvSpPr>
          <p:cNvPr id="9" name="Rectangle 8"/>
          <p:cNvSpPr/>
          <p:nvPr/>
        </p:nvSpPr>
        <p:spPr>
          <a:xfrm>
            <a:off x="173383" y="3236801"/>
            <a:ext cx="2269960" cy="573177"/>
          </a:xfrm>
          <a:prstGeom prst="rect">
            <a:avLst/>
          </a:prstGeom>
          <a:solidFill>
            <a:srgbClr val="0070C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45825" y="3236801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Session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73383" y="3809978"/>
            <a:ext cx="2269960" cy="573177"/>
          </a:xfrm>
          <a:prstGeom prst="rect">
            <a:avLst/>
          </a:prstGeom>
          <a:solidFill>
            <a:srgbClr val="00B05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145825" y="3809978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Transport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73383" y="4383155"/>
            <a:ext cx="2269960" cy="573177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145825" y="4383155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Network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73383" y="4960889"/>
            <a:ext cx="2269960" cy="573177"/>
          </a:xfrm>
          <a:prstGeom prst="rect">
            <a:avLst/>
          </a:prstGeom>
          <a:solidFill>
            <a:schemeClr val="accent3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145825" y="4960889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Data Link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73514" y="5534066"/>
            <a:ext cx="2269960" cy="573177"/>
          </a:xfrm>
          <a:prstGeom prst="rect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145956" y="5534066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Physical</a:t>
            </a:r>
          </a:p>
        </p:txBody>
      </p:sp>
      <p:sp>
        <p:nvSpPr>
          <p:cNvPr id="19" name="Left Brace 18"/>
          <p:cNvSpPr/>
          <p:nvPr/>
        </p:nvSpPr>
        <p:spPr>
          <a:xfrm>
            <a:off x="2579425" y="1842448"/>
            <a:ext cx="559559" cy="4653886"/>
          </a:xfrm>
          <a:prstGeom prst="leftBrace">
            <a:avLst>
              <a:gd name="adj1" fmla="val 8333"/>
              <a:gd name="adj2" fmla="val 24024"/>
            </a:avLst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4783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 Layer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3138985" y="1600200"/>
            <a:ext cx="5852614" cy="5105400"/>
          </a:xfrm>
        </p:spPr>
        <p:txBody>
          <a:bodyPr anchor="ctr">
            <a:normAutofit/>
          </a:bodyPr>
          <a:lstStyle/>
          <a:p>
            <a:r>
              <a:rPr lang="en-US" dirty="0" smtClean="0"/>
              <a:t>Service</a:t>
            </a:r>
          </a:p>
          <a:p>
            <a:pPr lvl="1"/>
            <a:r>
              <a:rPr lang="en-US" dirty="0" smtClean="0"/>
              <a:t>Whatever you want :)</a:t>
            </a:r>
          </a:p>
          <a:p>
            <a:r>
              <a:rPr lang="en-US" dirty="0" smtClean="0"/>
              <a:t>Interface</a:t>
            </a:r>
          </a:p>
          <a:p>
            <a:pPr lvl="1"/>
            <a:r>
              <a:rPr lang="en-US" dirty="0" smtClean="0"/>
              <a:t>Whatever you want :D</a:t>
            </a:r>
            <a:endParaRPr lang="en-US" dirty="0" smtClean="0">
              <a:solidFill>
                <a:schemeClr val="accent1"/>
              </a:solidFill>
            </a:endParaRPr>
          </a:p>
          <a:p>
            <a:r>
              <a:rPr lang="en-US" dirty="0" smtClean="0"/>
              <a:t>Protocol</a:t>
            </a:r>
          </a:p>
          <a:p>
            <a:pPr lvl="1"/>
            <a:r>
              <a:rPr lang="en-US" dirty="0" smtClean="0"/>
              <a:t>Whatever you want ;)</a:t>
            </a:r>
          </a:p>
          <a:p>
            <a:r>
              <a:rPr lang="en-US" dirty="0" smtClean="0"/>
              <a:t>Examples: turn on your smartphone and look at the list of apps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4492" y="2088136"/>
            <a:ext cx="2258720" cy="573177"/>
          </a:xfrm>
          <a:prstGeom prst="rect">
            <a:avLst/>
          </a:prstGeom>
          <a:solidFill>
            <a:srgbClr val="7030A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57070" y="2088136"/>
            <a:ext cx="2231550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Application</a:t>
            </a:r>
          </a:p>
        </p:txBody>
      </p:sp>
      <p:sp>
        <p:nvSpPr>
          <p:cNvPr id="7" name="Rectangle 6"/>
          <p:cNvSpPr/>
          <p:nvPr/>
        </p:nvSpPr>
        <p:spPr>
          <a:xfrm>
            <a:off x="173252" y="2663624"/>
            <a:ext cx="2269960" cy="573177"/>
          </a:xfrm>
          <a:prstGeom prst="rect">
            <a:avLst/>
          </a:prstGeom>
          <a:solidFill>
            <a:srgbClr val="00206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45694" y="2663624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925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Presentation</a:t>
            </a:r>
          </a:p>
        </p:txBody>
      </p:sp>
      <p:sp>
        <p:nvSpPr>
          <p:cNvPr id="9" name="Rectangle 8"/>
          <p:cNvSpPr/>
          <p:nvPr/>
        </p:nvSpPr>
        <p:spPr>
          <a:xfrm>
            <a:off x="173383" y="3236801"/>
            <a:ext cx="2269960" cy="573177"/>
          </a:xfrm>
          <a:prstGeom prst="rect">
            <a:avLst/>
          </a:prstGeom>
          <a:solidFill>
            <a:srgbClr val="0070C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45825" y="3236801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Session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73383" y="3809978"/>
            <a:ext cx="2269960" cy="573177"/>
          </a:xfrm>
          <a:prstGeom prst="rect">
            <a:avLst/>
          </a:prstGeom>
          <a:solidFill>
            <a:srgbClr val="00B05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145825" y="3809978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Transport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73383" y="4383155"/>
            <a:ext cx="2269960" cy="573177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145825" y="4383155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Network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73383" y="4960889"/>
            <a:ext cx="2269960" cy="573177"/>
          </a:xfrm>
          <a:prstGeom prst="rect">
            <a:avLst/>
          </a:prstGeom>
          <a:solidFill>
            <a:schemeClr val="accent3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145825" y="4960889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Data Link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73514" y="5534066"/>
            <a:ext cx="2269960" cy="573177"/>
          </a:xfrm>
          <a:prstGeom prst="rect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145956" y="5534066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Physical</a:t>
            </a:r>
          </a:p>
        </p:txBody>
      </p:sp>
      <p:sp>
        <p:nvSpPr>
          <p:cNvPr id="19" name="Left Brace 18"/>
          <p:cNvSpPr/>
          <p:nvPr/>
        </p:nvSpPr>
        <p:spPr>
          <a:xfrm>
            <a:off x="2579425" y="1842448"/>
            <a:ext cx="559559" cy="4653886"/>
          </a:xfrm>
          <a:prstGeom prst="leftBrace">
            <a:avLst>
              <a:gd name="adj1" fmla="val 8333"/>
              <a:gd name="adj2" fmla="val 11414"/>
            </a:avLst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4783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Encapsulation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80164" y="1600200"/>
            <a:ext cx="8811436" cy="59709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How does data move through the layers?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517222" y="2470260"/>
            <a:ext cx="2269698" cy="573177"/>
          </a:xfrm>
          <a:prstGeom prst="rect">
            <a:avLst/>
          </a:prstGeom>
          <a:solidFill>
            <a:srgbClr val="7030A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500778" y="2470260"/>
            <a:ext cx="2231550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Application</a:t>
            </a:r>
          </a:p>
        </p:txBody>
      </p:sp>
      <p:sp>
        <p:nvSpPr>
          <p:cNvPr id="7" name="Rectangle 6"/>
          <p:cNvSpPr/>
          <p:nvPr/>
        </p:nvSpPr>
        <p:spPr>
          <a:xfrm>
            <a:off x="3516960" y="3045748"/>
            <a:ext cx="2269960" cy="573177"/>
          </a:xfrm>
          <a:prstGeom prst="rect">
            <a:avLst/>
          </a:prstGeom>
          <a:solidFill>
            <a:srgbClr val="00206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489402" y="3045748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925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Presentation</a:t>
            </a:r>
          </a:p>
        </p:txBody>
      </p:sp>
      <p:sp>
        <p:nvSpPr>
          <p:cNvPr id="9" name="Rectangle 8"/>
          <p:cNvSpPr/>
          <p:nvPr/>
        </p:nvSpPr>
        <p:spPr>
          <a:xfrm>
            <a:off x="3517091" y="3618925"/>
            <a:ext cx="2269960" cy="573177"/>
          </a:xfrm>
          <a:prstGeom prst="rect">
            <a:avLst/>
          </a:prstGeom>
          <a:solidFill>
            <a:srgbClr val="0070C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3489533" y="3618925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Session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517091" y="4192102"/>
            <a:ext cx="2269960" cy="573177"/>
          </a:xfrm>
          <a:prstGeom prst="rect">
            <a:avLst/>
          </a:prstGeom>
          <a:solidFill>
            <a:srgbClr val="00B05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3489533" y="4192102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Transport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517091" y="4765279"/>
            <a:ext cx="2269960" cy="573177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3489533" y="4765279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Network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517091" y="5343013"/>
            <a:ext cx="2269960" cy="573177"/>
          </a:xfrm>
          <a:prstGeom prst="rect">
            <a:avLst/>
          </a:prstGeom>
          <a:solidFill>
            <a:schemeClr val="accent3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3489533" y="5343013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Data Link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517222" y="5916190"/>
            <a:ext cx="2269960" cy="573177"/>
          </a:xfrm>
          <a:prstGeom prst="rect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3489664" y="5916190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Physical</a:t>
            </a:r>
          </a:p>
        </p:txBody>
      </p:sp>
      <p:sp>
        <p:nvSpPr>
          <p:cNvPr id="21" name="Content Placeholder 2"/>
          <p:cNvSpPr txBox="1">
            <a:spLocks/>
          </p:cNvSpPr>
          <p:nvPr/>
        </p:nvSpPr>
        <p:spPr>
          <a:xfrm>
            <a:off x="1858311" y="2472571"/>
            <a:ext cx="1130549" cy="573177"/>
          </a:xfrm>
          <a:prstGeom prst="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Data</a:t>
            </a:r>
          </a:p>
        </p:txBody>
      </p:sp>
      <p:sp>
        <p:nvSpPr>
          <p:cNvPr id="24" name="Content Placeholder 2"/>
          <p:cNvSpPr txBox="1">
            <a:spLocks/>
          </p:cNvSpPr>
          <p:nvPr/>
        </p:nvSpPr>
        <p:spPr>
          <a:xfrm>
            <a:off x="1569499" y="3045748"/>
            <a:ext cx="275166" cy="573177"/>
          </a:xfrm>
          <a:prstGeom prst="rect">
            <a:avLst/>
          </a:prstGeom>
          <a:solidFill>
            <a:srgbClr val="002060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endParaRPr lang="en-US" sz="3200" dirty="0" smtClean="0"/>
          </a:p>
        </p:txBody>
      </p:sp>
      <p:sp>
        <p:nvSpPr>
          <p:cNvPr id="25" name="Content Placeholder 2"/>
          <p:cNvSpPr txBox="1">
            <a:spLocks/>
          </p:cNvSpPr>
          <p:nvPr/>
        </p:nvSpPr>
        <p:spPr>
          <a:xfrm>
            <a:off x="1284067" y="3618924"/>
            <a:ext cx="275166" cy="573177"/>
          </a:xfrm>
          <a:prstGeom prst="rect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endParaRPr lang="en-US" sz="3200" dirty="0" smtClean="0"/>
          </a:p>
        </p:txBody>
      </p:sp>
      <p:sp>
        <p:nvSpPr>
          <p:cNvPr id="26" name="Content Placeholder 2"/>
          <p:cNvSpPr txBox="1">
            <a:spLocks/>
          </p:cNvSpPr>
          <p:nvPr/>
        </p:nvSpPr>
        <p:spPr>
          <a:xfrm>
            <a:off x="1008979" y="4192101"/>
            <a:ext cx="275166" cy="573177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endParaRPr lang="en-US" sz="3200" dirty="0" smtClean="0"/>
          </a:p>
        </p:txBody>
      </p:sp>
      <p:sp>
        <p:nvSpPr>
          <p:cNvPr id="27" name="Content Placeholder 2"/>
          <p:cNvSpPr txBox="1">
            <a:spLocks/>
          </p:cNvSpPr>
          <p:nvPr/>
        </p:nvSpPr>
        <p:spPr>
          <a:xfrm>
            <a:off x="734838" y="4765278"/>
            <a:ext cx="275166" cy="573177"/>
          </a:xfrm>
          <a:prstGeom prst="rect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endParaRPr lang="en-US" sz="3200" dirty="0" smtClean="0"/>
          </a:p>
        </p:txBody>
      </p:sp>
      <p:sp>
        <p:nvSpPr>
          <p:cNvPr id="28" name="Content Placeholder 2"/>
          <p:cNvSpPr txBox="1">
            <a:spLocks/>
          </p:cNvSpPr>
          <p:nvPr/>
        </p:nvSpPr>
        <p:spPr>
          <a:xfrm>
            <a:off x="455329" y="5343013"/>
            <a:ext cx="275166" cy="573177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endParaRPr lang="en-US" sz="3200" dirty="0" smtClean="0"/>
          </a:p>
        </p:txBody>
      </p:sp>
      <p:sp>
        <p:nvSpPr>
          <p:cNvPr id="29" name="Content Placeholder 2"/>
          <p:cNvSpPr txBox="1">
            <a:spLocks/>
          </p:cNvSpPr>
          <p:nvPr/>
        </p:nvSpPr>
        <p:spPr>
          <a:xfrm>
            <a:off x="180163" y="5916190"/>
            <a:ext cx="275166" cy="573177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endParaRPr lang="en-US" sz="3200" dirty="0" smtClean="0"/>
          </a:p>
        </p:txBody>
      </p:sp>
      <p:sp>
        <p:nvSpPr>
          <p:cNvPr id="30" name="Content Placeholder 2"/>
          <p:cNvSpPr txBox="1">
            <a:spLocks/>
          </p:cNvSpPr>
          <p:nvPr/>
        </p:nvSpPr>
        <p:spPr>
          <a:xfrm>
            <a:off x="2988860" y="5916189"/>
            <a:ext cx="275166" cy="573177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endParaRPr lang="en-US" sz="3200" dirty="0" smtClean="0"/>
          </a:p>
        </p:txBody>
      </p:sp>
      <p:sp>
        <p:nvSpPr>
          <p:cNvPr id="31" name="Content Placeholder 2"/>
          <p:cNvSpPr txBox="1">
            <a:spLocks/>
          </p:cNvSpPr>
          <p:nvPr/>
        </p:nvSpPr>
        <p:spPr>
          <a:xfrm>
            <a:off x="7606294" y="5914067"/>
            <a:ext cx="1130549" cy="573177"/>
          </a:xfrm>
          <a:prstGeom prst="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Data</a:t>
            </a:r>
          </a:p>
        </p:txBody>
      </p:sp>
      <p:sp>
        <p:nvSpPr>
          <p:cNvPr id="32" name="Content Placeholder 2"/>
          <p:cNvSpPr txBox="1">
            <a:spLocks/>
          </p:cNvSpPr>
          <p:nvPr/>
        </p:nvSpPr>
        <p:spPr>
          <a:xfrm>
            <a:off x="7317482" y="5914067"/>
            <a:ext cx="275166" cy="573177"/>
          </a:xfrm>
          <a:prstGeom prst="rect">
            <a:avLst/>
          </a:prstGeom>
          <a:solidFill>
            <a:srgbClr val="002060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endParaRPr lang="en-US" sz="3200" dirty="0" smtClean="0"/>
          </a:p>
        </p:txBody>
      </p:sp>
      <p:sp>
        <p:nvSpPr>
          <p:cNvPr id="33" name="Content Placeholder 2"/>
          <p:cNvSpPr txBox="1">
            <a:spLocks/>
          </p:cNvSpPr>
          <p:nvPr/>
        </p:nvSpPr>
        <p:spPr>
          <a:xfrm>
            <a:off x="7032050" y="5914067"/>
            <a:ext cx="275166" cy="573177"/>
          </a:xfrm>
          <a:prstGeom prst="rect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endParaRPr lang="en-US" sz="3200" dirty="0" smtClean="0"/>
          </a:p>
        </p:txBody>
      </p:sp>
      <p:sp>
        <p:nvSpPr>
          <p:cNvPr id="34" name="Content Placeholder 2"/>
          <p:cNvSpPr txBox="1">
            <a:spLocks/>
          </p:cNvSpPr>
          <p:nvPr/>
        </p:nvSpPr>
        <p:spPr>
          <a:xfrm>
            <a:off x="6756884" y="5916305"/>
            <a:ext cx="275166" cy="573177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endParaRPr lang="en-US" sz="3200" dirty="0" smtClean="0"/>
          </a:p>
        </p:txBody>
      </p:sp>
      <p:sp>
        <p:nvSpPr>
          <p:cNvPr id="35" name="Content Placeholder 2"/>
          <p:cNvSpPr txBox="1">
            <a:spLocks/>
          </p:cNvSpPr>
          <p:nvPr/>
        </p:nvSpPr>
        <p:spPr>
          <a:xfrm>
            <a:off x="6478478" y="5923116"/>
            <a:ext cx="275166" cy="573177"/>
          </a:xfrm>
          <a:prstGeom prst="rect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endParaRPr lang="en-US" sz="3200" dirty="0" smtClean="0"/>
          </a:p>
        </p:txBody>
      </p:sp>
      <p:sp>
        <p:nvSpPr>
          <p:cNvPr id="36" name="Content Placeholder 2"/>
          <p:cNvSpPr txBox="1">
            <a:spLocks/>
          </p:cNvSpPr>
          <p:nvPr/>
        </p:nvSpPr>
        <p:spPr>
          <a:xfrm>
            <a:off x="6203312" y="5923116"/>
            <a:ext cx="275166" cy="573177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endParaRPr lang="en-US" sz="3200" dirty="0" smtClean="0"/>
          </a:p>
        </p:txBody>
      </p:sp>
      <p:sp>
        <p:nvSpPr>
          <p:cNvPr id="37" name="Content Placeholder 2"/>
          <p:cNvSpPr txBox="1">
            <a:spLocks/>
          </p:cNvSpPr>
          <p:nvPr/>
        </p:nvSpPr>
        <p:spPr>
          <a:xfrm>
            <a:off x="5934268" y="5923116"/>
            <a:ext cx="275166" cy="573177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endParaRPr lang="en-US" sz="3200" dirty="0" smtClean="0"/>
          </a:p>
        </p:txBody>
      </p:sp>
      <p:sp>
        <p:nvSpPr>
          <p:cNvPr id="38" name="Content Placeholder 2"/>
          <p:cNvSpPr txBox="1">
            <a:spLocks/>
          </p:cNvSpPr>
          <p:nvPr/>
        </p:nvSpPr>
        <p:spPr>
          <a:xfrm>
            <a:off x="8761928" y="5914067"/>
            <a:ext cx="275166" cy="573177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38759783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4.66235E-6 L 2.22222E-6 0.07909 " pathEditMode="relative" rAng="0" ptsTypes="AA">
                                      <p:cBhvr>
                                        <p:cTn id="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9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750"/>
                            </p:stCondLst>
                            <p:childTnLst>
                              <p:par>
                                <p:cTn id="8" presetID="2" presetClass="entr" presetSubtype="8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0.07909 L 2.22222E-6 0.16396 " pathEditMode="relative" rAng="0" ptsTypes="AA">
                                      <p:cBhvr>
                                        <p:cTn id="15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232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4.66235E-6 L 2.22222E-6 0.07909 " pathEditMode="relative" rAng="0" ptsTypes="AA">
                                      <p:cBhvr>
                                        <p:cTn id="17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9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50"/>
                            </p:stCondLst>
                            <p:childTnLst>
                              <p:par>
                                <p:cTn id="19" presetID="2" presetClass="entr" presetSubtype="8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0.16396 L 2.22222E-6 0.253 " pathEditMode="relative" rAng="0" ptsTypes="AA">
                                      <p:cBhvr>
                                        <p:cTn id="2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44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0.07909 L 2.22222E-6 0.16396 " pathEditMode="relative" rAng="0" ptsTypes="AA">
                                      <p:cBhvr>
                                        <p:cTn id="28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232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4.66235E-6 L 2.22222E-6 0.07909 " pathEditMode="relative" rAng="0" ptsTypes="AA">
                                      <p:cBhvr>
                                        <p:cTn id="30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9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50"/>
                            </p:stCondLst>
                            <p:childTnLst>
                              <p:par>
                                <p:cTn id="32" presetID="2" presetClass="entr" presetSubtype="8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0.253 L 2.22222E-6 0.33186 " pathEditMode="relative" rAng="0" ptsTypes="AA">
                                      <p:cBhvr>
                                        <p:cTn id="39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932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0.16396 L 2.22222E-6 0.253 " pathEditMode="relative" rAng="0" ptsTypes="AA">
                                      <p:cBhvr>
                                        <p:cTn id="4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440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0.07909 L 2.22222E-6 0.16396 " pathEditMode="relative" rAng="0" ptsTypes="AA">
                                      <p:cBhvr>
                                        <p:cTn id="43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232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4.66235E-6 L 2.22222E-6 0.07909 " pathEditMode="relative" rAng="0" ptsTypes="AA">
                                      <p:cBhvr>
                                        <p:cTn id="45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9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50"/>
                            </p:stCondLst>
                            <p:childTnLst>
                              <p:par>
                                <p:cTn id="47" presetID="2" presetClass="entr" presetSubtype="8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0.33186 L 2.22222E-6 0.41905 " pathEditMode="relative" rAng="0" ptsTypes="AA">
                                      <p:cBhvr>
                                        <p:cTn id="54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348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42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0.253 L 2.22222E-6 0.33186 " pathEditMode="relative" rAng="0" ptsTypes="AA">
                                      <p:cBhvr>
                                        <p:cTn id="56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932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0.16396 L 2.22222E-6 0.253 " pathEditMode="relative" rAng="0" ptsTypes="AA">
                                      <p:cBhvr>
                                        <p:cTn id="58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440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0.07909 L 2.22222E-6 0.16396 " pathEditMode="relative" rAng="0" ptsTypes="AA">
                                      <p:cBhvr>
                                        <p:cTn id="60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232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4.66235E-6 L 2.22222E-6 0.07909 " pathEditMode="relative" rAng="0" ptsTypes="AA">
                                      <p:cBhvr>
                                        <p:cTn id="6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9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50"/>
                            </p:stCondLst>
                            <p:childTnLst>
                              <p:par>
                                <p:cTn id="64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path" presetSubtype="0" accel="50000" decel="5000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0.41905 L 2.22222E-6 0.50393 " pathEditMode="relative" rAng="0" ptsTypes="AA">
                                      <p:cBhvr>
                                        <p:cTn id="71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232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42" presetClass="path" presetSubtype="0" accel="50000" decel="5000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0.33186 L 2.22222E-6 0.41905 " pathEditMode="relative" rAng="0" ptsTypes="AA">
                                      <p:cBhvr>
                                        <p:cTn id="73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348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42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0.253 L 2.22222E-6 0.33186 " pathEditMode="relative" rAng="0" ptsTypes="AA">
                                      <p:cBhvr>
                                        <p:cTn id="75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932"/>
                                    </p:animMotion>
                                  </p:childTnLst>
                                </p:cTn>
                              </p:par>
                              <p:par>
                                <p:cTn id="76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0.16396 L 2.22222E-6 0.253 " pathEditMode="relative" rAng="0" ptsTypes="AA">
                                      <p:cBhvr>
                                        <p:cTn id="77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440"/>
                                    </p:animMotion>
                                  </p:childTnLst>
                                </p:cTn>
                              </p:par>
                              <p:par>
                                <p:cTn id="7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0.07909 L 2.22222E-6 0.16396 " pathEditMode="relative" rAng="0" ptsTypes="AA">
                                      <p:cBhvr>
                                        <p:cTn id="79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232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4.66235E-6 L 2.22222E-6 0.07909 " pathEditMode="relative" rAng="0" ptsTypes="AA">
                                      <p:cBhvr>
                                        <p:cTn id="81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9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750"/>
                            </p:stCondLst>
                            <p:childTnLst>
                              <p:par>
                                <p:cTn id="8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xit" presetSubtype="4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2" presetClass="exit" presetSubtype="4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2" presetClass="exit" presetSubtype="4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2" presetClass="exit" presetSubtype="4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2" presetClass="exit" presetSubtype="4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0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4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8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2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" presetClass="entr" presetSubtype="4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2" presetClass="entr" presetSubtype="4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2" presetClass="entr" presetSubtype="4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2" presetClass="entr" presetSubtype="4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2" presetClass="entr" presetSubtype="4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2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6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500"/>
                            </p:stCondLst>
                            <p:childTnLst>
                              <p:par>
                                <p:cTn id="170" presetID="42" presetClass="path" presetSubtype="0" accel="50000" decel="5000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6.01295E-7 L 3.61111E-6 -0.09181 " pathEditMode="relative" rAng="0" ptsTypes="AA">
                                      <p:cBhvr>
                                        <p:cTn id="171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602"/>
                                    </p:animMotion>
                                  </p:childTnLst>
                                </p:cTn>
                              </p:par>
                              <p:par>
                                <p:cTn id="172" presetID="42" presetClass="path" presetSubtype="0" accel="50000" decel="5000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0.00301 L 2.22222E-6 -0.09089 " pathEditMode="relative" rAng="0" ptsTypes="AA">
                                      <p:cBhvr>
                                        <p:cTn id="173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695"/>
                                    </p:animMotion>
                                  </p:childTnLst>
                                </p:cTn>
                              </p:par>
                              <p:par>
                                <p:cTn id="174" presetID="42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-0.00717 L -0.00156 -0.09135 " pathEditMode="relative" rAng="0" ptsTypes="AA">
                                      <p:cBhvr>
                                        <p:cTn id="175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209"/>
                                    </p:animMotion>
                                  </p:childTnLst>
                                </p:cTn>
                              </p:par>
                              <p:par>
                                <p:cTn id="176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0.00416 L -3.05556E-6 -0.09366 " pathEditMode="relative" rAng="0" ptsTypes="AA">
                                      <p:cBhvr>
                                        <p:cTn id="177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903"/>
                                    </p:animMotion>
                                  </p:childTnLst>
                                </p:cTn>
                              </p:par>
                              <p:par>
                                <p:cTn id="17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0.00624 L 2.5E-6 -0.09367 " pathEditMode="relative" rAng="0" ptsTypes="AA">
                                      <p:cBhvr>
                                        <p:cTn id="179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995"/>
                                    </p:animMotion>
                                  </p:childTnLst>
                                </p:cTn>
                              </p:par>
                              <p:par>
                                <p:cTn id="18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19056E-6 L 1.94444E-6 -0.09181 " pathEditMode="relative" rAng="0" ptsTypes="AA">
                                      <p:cBhvr>
                                        <p:cTn id="18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5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6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500"/>
                            </p:stCondLst>
                            <p:childTnLst>
                              <p:par>
                                <p:cTn id="189" presetID="42" presetClass="path" presetSubtype="0" accel="50000" decel="5000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0.07401 L 3.61111E-6 -0.16767 " pathEditMode="relative" rAng="0" ptsTypes="AA">
                                      <p:cBhvr>
                                        <p:cTn id="190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695"/>
                                    </p:animMotion>
                                  </p:childTnLst>
                                </p:cTn>
                              </p:par>
                              <p:par>
                                <p:cTn id="191" presetID="42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0.07586 L 2.22222E-6 -0.1679 " pathEditMode="relative" rAng="0" ptsTypes="AA">
                                      <p:cBhvr>
                                        <p:cTn id="192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602"/>
                                    </p:animMotion>
                                  </p:childTnLst>
                                </p:cTn>
                              </p:par>
                              <p:par>
                                <p:cTn id="193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5 -0.07447 L -0.00035 -0.17021 " pathEditMode="relative" rAng="0" ptsTypes="AA">
                                      <p:cBhvr>
                                        <p:cTn id="194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787"/>
                                    </p:animMotion>
                                  </p:childTnLst>
                                </p:cTn>
                              </p:par>
                              <p:par>
                                <p:cTn id="19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0.07678 L -3.05556E-6 -0.17067 " pathEditMode="relative" rAng="0" ptsTypes="AA">
                                      <p:cBhvr>
                                        <p:cTn id="196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695"/>
                                    </p:animMotion>
                                  </p:childTnLst>
                                </p:cTn>
                              </p:par>
                              <p:par>
                                <p:cTn id="19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0.0791 L 2.5E-6 -0.17322 " pathEditMode="relative" rAng="0" ptsTypes="AA">
                                      <p:cBhvr>
                                        <p:cTn id="198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2" presetClass="exit" presetSubtype="8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2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3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500"/>
                            </p:stCondLst>
                            <p:childTnLst>
                              <p:par>
                                <p:cTn id="206" presetID="42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0.15079 L 3.61111E-6 -0.25093 " pathEditMode="relative" rAng="0" ptsTypes="AA">
                                      <p:cBhvr>
                                        <p:cTn id="207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019"/>
                                    </p:animMotion>
                                  </p:childTnLst>
                                </p:cTn>
                              </p:par>
                              <p:par>
                                <p:cTn id="208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5 -0.15148 L -0.00035 -0.25324 " pathEditMode="relative" rAng="0" ptsTypes="AA">
                                      <p:cBhvr>
                                        <p:cTn id="209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088"/>
                                    </p:animMotion>
                                  </p:childTnLst>
                                </p:cTn>
                              </p:par>
                              <p:par>
                                <p:cTn id="21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0.15564 L 2.22222E-6 -0.2537 " pathEditMode="relative" rAng="0" ptsTypes="AA">
                                      <p:cBhvr>
                                        <p:cTn id="211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903"/>
                                    </p:animMotion>
                                  </p:childTnLst>
                                </p:cTn>
                              </p:par>
                              <p:par>
                                <p:cTn id="21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0.15819 L -3.05556E-6 -0.25208 " pathEditMode="relative" rAng="0" ptsTypes="AA">
                                      <p:cBhvr>
                                        <p:cTn id="213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6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2" presetClass="exit" presetSubtype="8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7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8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500"/>
                            </p:stCondLst>
                            <p:childTnLst>
                              <p:par>
                                <p:cTn id="221" presetID="42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0.23566 L 3.61111E-6 -0.32748 " pathEditMode="relative" rAng="0" ptsTypes="AA">
                                      <p:cBhvr>
                                        <p:cTn id="222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602"/>
                                    </p:animMotion>
                                  </p:childTnLst>
                                </p:cTn>
                              </p:par>
                              <p:par>
                                <p:cTn id="22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0.23705 L 2.22222E-6 -0.33094 " pathEditMode="relative" rAng="0" ptsTypes="AA">
                                      <p:cBhvr>
                                        <p:cTn id="224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695"/>
                                    </p:animMotion>
                                  </p:childTnLst>
                                </p:cTn>
                              </p:par>
                              <p:par>
                                <p:cTn id="22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0.23728 L 2.22222E-6 -0.33118 " pathEditMode="relative" rAng="0" ptsTypes="AA">
                                      <p:cBhvr>
                                        <p:cTn id="22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6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2" presetClass="exit" presetSubtype="8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0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1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500"/>
                            </p:stCondLst>
                            <p:childTnLst>
                              <p:par>
                                <p:cTn id="234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-0.31406 L 3.61111E-6 -0.41212 " pathEditMode="relative" rAng="0" ptsTypes="AA">
                                      <p:cBhvr>
                                        <p:cTn id="235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" y="-4903"/>
                                    </p:animMotion>
                                  </p:childTnLst>
                                </p:cTn>
                              </p:par>
                              <p:par>
                                <p:cTn id="23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0.31846 L 2.22222E-6 -0.41235 " pathEditMode="relative" rAng="0" ptsTypes="AA">
                                      <p:cBhvr>
                                        <p:cTn id="237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6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2" presetClass="exit" presetSubtype="8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1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2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500"/>
                            </p:stCondLst>
                            <p:childTnLst>
                              <p:par>
                                <p:cTn id="245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0.40379 L 3.61111E-6 -0.49954 " pathEditMode="relative" rAng="0" ptsTypes="AA">
                                      <p:cBhvr>
                                        <p:cTn id="246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  <p:bldP spid="21" grpId="2" animBg="1"/>
      <p:bldP spid="21" grpId="3" animBg="1"/>
      <p:bldP spid="21" grpId="4" animBg="1"/>
      <p:bldP spid="21" grpId="5" animBg="1"/>
      <p:bldP spid="21" grpId="6" animBg="1"/>
      <p:bldP spid="24" grpId="0" animBg="1"/>
      <p:bldP spid="24" grpId="1" animBg="1"/>
      <p:bldP spid="24" grpId="2" animBg="1"/>
      <p:bldP spid="24" grpId="3" animBg="1"/>
      <p:bldP spid="24" grpId="4" animBg="1"/>
      <p:bldP spid="24" grpId="5" animBg="1"/>
      <p:bldP spid="24" grpId="6" animBg="1"/>
      <p:bldP spid="25" grpId="0" animBg="1"/>
      <p:bldP spid="25" grpId="1" animBg="1"/>
      <p:bldP spid="25" grpId="2" animBg="1"/>
      <p:bldP spid="25" grpId="3" animBg="1"/>
      <p:bldP spid="25" grpId="4" animBg="1"/>
      <p:bldP spid="25" grpId="5" animBg="1"/>
      <p:bldP spid="26" grpId="0" animBg="1"/>
      <p:bldP spid="26" grpId="1" animBg="1"/>
      <p:bldP spid="26" grpId="2" animBg="1"/>
      <p:bldP spid="26" grpId="3" animBg="1"/>
      <p:bldP spid="26" grpId="4" animBg="1"/>
      <p:bldP spid="27" grpId="0" animBg="1"/>
      <p:bldP spid="27" grpId="1" animBg="1"/>
      <p:bldP spid="27" grpId="2" animBg="1"/>
      <p:bldP spid="27" grpId="3" animBg="1"/>
      <p:bldP spid="28" grpId="0" animBg="1"/>
      <p:bldP spid="28" grpId="1" animBg="1"/>
      <p:bldP spid="28" grpId="2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1" grpId="2" animBg="1"/>
      <p:bldP spid="31" grpId="3" animBg="1"/>
      <p:bldP spid="31" grpId="4" animBg="1"/>
      <p:bldP spid="31" grpId="5" animBg="1"/>
      <p:bldP spid="31" grpId="6" animBg="1"/>
      <p:bldP spid="32" grpId="0" animBg="1"/>
      <p:bldP spid="32" grpId="1" animBg="1"/>
      <p:bldP spid="32" grpId="2" animBg="1"/>
      <p:bldP spid="32" grpId="3" animBg="1"/>
      <p:bldP spid="32" grpId="4" animBg="1"/>
      <p:bldP spid="32" grpId="5" animBg="1"/>
      <p:bldP spid="32" grpId="6" animBg="1"/>
      <p:bldP spid="33" grpId="0" animBg="1"/>
      <p:bldP spid="33" grpId="1" animBg="1"/>
      <p:bldP spid="33" grpId="2" animBg="1"/>
      <p:bldP spid="33" grpId="3" animBg="1"/>
      <p:bldP spid="33" grpId="4" animBg="1"/>
      <p:bldP spid="33" grpId="5" animBg="1"/>
      <p:bldP spid="34" grpId="0" animBg="1"/>
      <p:bldP spid="34" grpId="1" animBg="1"/>
      <p:bldP spid="34" grpId="2" animBg="1"/>
      <p:bldP spid="34" grpId="3" animBg="1"/>
      <p:bldP spid="34" grpId="4" animBg="1"/>
      <p:bldP spid="35" grpId="0" animBg="1"/>
      <p:bldP spid="35" grpId="1" animBg="1"/>
      <p:bldP spid="35" grpId="2" animBg="1"/>
      <p:bldP spid="35" grpId="3" animBg="1"/>
      <p:bldP spid="36" grpId="0" animBg="1"/>
      <p:bldP spid="36" grpId="1" animBg="1"/>
      <p:bldP spid="36" grpId="2" animBg="1"/>
      <p:bldP spid="37" grpId="0" animBg="1"/>
      <p:bldP spid="37" grpId="1" animBg="1"/>
      <p:bldP spid="38" grpId="0" animBg="1"/>
      <p:bldP spid="38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 Life Analogy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28</a:t>
            </a:fld>
            <a:endParaRPr lang="en-US" dirty="0"/>
          </a:p>
        </p:txBody>
      </p:sp>
      <p:pic>
        <p:nvPicPr>
          <p:cNvPr id="3076" name="Picture 4" descr="C:\Users\t0ph3r\Documents\CS 4700\assets\Email-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678" y="3712198"/>
            <a:ext cx="1105232" cy="1105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t0ph3r\Documents\CS 4700\assets\User Coat Blue-0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9054" y="2033999"/>
            <a:ext cx="1105232" cy="1105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t0ph3r\Documents\CS 4700\assets\User Coat Red-0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290" y="2033999"/>
            <a:ext cx="1105232" cy="1105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t0ph3r\Documents\CS 4700\assets\Edit Document-0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677" y="2450138"/>
            <a:ext cx="1105232" cy="1105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t0ph3r\Documents\CS 4700\assets\Document-01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6967" y="2450138"/>
            <a:ext cx="1105232" cy="1105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:\Users\t0ph3r\Documents\CS 4700\assets\Email-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6968" y="3712198"/>
            <a:ext cx="1105232" cy="1105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t0ph3r\Documents\CS 4700\assets\MailBox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026" y="4901095"/>
            <a:ext cx="1570535" cy="1570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:\Users\t0ph3r\Documents\CS 4700\assets\mailbox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1670" y="4901095"/>
            <a:ext cx="1495827" cy="1495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C:\Users\t0ph3r\Documents\CS 4700\assets\USPS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2145" y="4676079"/>
            <a:ext cx="2408401" cy="1720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955126" y="6307854"/>
            <a:ext cx="18824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Postal Service</a:t>
            </a:r>
            <a:endParaRPr lang="en-US" sz="2400" dirty="0"/>
          </a:p>
        </p:txBody>
      </p:sp>
      <p:sp>
        <p:nvSpPr>
          <p:cNvPr id="15" name="Freeform 14"/>
          <p:cNvSpPr/>
          <p:nvPr/>
        </p:nvSpPr>
        <p:spPr>
          <a:xfrm>
            <a:off x="1550744" y="3139231"/>
            <a:ext cx="6510224" cy="2815359"/>
          </a:xfrm>
          <a:custGeom>
            <a:avLst/>
            <a:gdLst>
              <a:gd name="connsiteX0" fmla="*/ 196415 w 7225012"/>
              <a:gd name="connsiteY0" fmla="*/ 208102 h 4187963"/>
              <a:gd name="connsiteX1" fmla="*/ 251006 w 7225012"/>
              <a:gd name="connsiteY1" fmla="*/ 3824759 h 4187963"/>
              <a:gd name="connsiteX2" fmla="*/ 2666659 w 7225012"/>
              <a:gd name="connsiteY2" fmla="*/ 3852055 h 4187963"/>
              <a:gd name="connsiteX3" fmla="*/ 2734898 w 7225012"/>
              <a:gd name="connsiteY3" fmla="*/ 2664699 h 4187963"/>
              <a:gd name="connsiteX4" fmla="*/ 4236152 w 7225012"/>
              <a:gd name="connsiteY4" fmla="*/ 2596461 h 4187963"/>
              <a:gd name="connsiteX5" fmla="*/ 4290743 w 7225012"/>
              <a:gd name="connsiteY5" fmla="*/ 3920293 h 4187963"/>
              <a:gd name="connsiteX6" fmla="*/ 6747340 w 7225012"/>
              <a:gd name="connsiteY6" fmla="*/ 3838407 h 4187963"/>
              <a:gd name="connsiteX7" fmla="*/ 6760988 w 7225012"/>
              <a:gd name="connsiteY7" fmla="*/ 317285 h 4187963"/>
              <a:gd name="connsiteX8" fmla="*/ 7225012 w 7225012"/>
              <a:gd name="connsiteY8" fmla="*/ 385523 h 4187963"/>
              <a:gd name="connsiteX0" fmla="*/ 196415 w 6916918"/>
              <a:gd name="connsiteY0" fmla="*/ 0 h 3979861"/>
              <a:gd name="connsiteX1" fmla="*/ 251006 w 6916918"/>
              <a:gd name="connsiteY1" fmla="*/ 3616657 h 3979861"/>
              <a:gd name="connsiteX2" fmla="*/ 2666659 w 6916918"/>
              <a:gd name="connsiteY2" fmla="*/ 3643953 h 3979861"/>
              <a:gd name="connsiteX3" fmla="*/ 2734898 w 6916918"/>
              <a:gd name="connsiteY3" fmla="*/ 2456597 h 3979861"/>
              <a:gd name="connsiteX4" fmla="*/ 4236152 w 6916918"/>
              <a:gd name="connsiteY4" fmla="*/ 2388359 h 3979861"/>
              <a:gd name="connsiteX5" fmla="*/ 4290743 w 6916918"/>
              <a:gd name="connsiteY5" fmla="*/ 3712191 h 3979861"/>
              <a:gd name="connsiteX6" fmla="*/ 6747340 w 6916918"/>
              <a:gd name="connsiteY6" fmla="*/ 3630305 h 3979861"/>
              <a:gd name="connsiteX7" fmla="*/ 6760988 w 6916918"/>
              <a:gd name="connsiteY7" fmla="*/ 109183 h 3979861"/>
              <a:gd name="connsiteX0" fmla="*/ 196415 w 6760988"/>
              <a:gd name="connsiteY0" fmla="*/ 0 h 3944319"/>
              <a:gd name="connsiteX1" fmla="*/ 251006 w 6760988"/>
              <a:gd name="connsiteY1" fmla="*/ 3616657 h 3944319"/>
              <a:gd name="connsiteX2" fmla="*/ 2666659 w 6760988"/>
              <a:gd name="connsiteY2" fmla="*/ 3643953 h 3944319"/>
              <a:gd name="connsiteX3" fmla="*/ 2734898 w 6760988"/>
              <a:gd name="connsiteY3" fmla="*/ 2456597 h 3944319"/>
              <a:gd name="connsiteX4" fmla="*/ 4236152 w 6760988"/>
              <a:gd name="connsiteY4" fmla="*/ 2388359 h 3944319"/>
              <a:gd name="connsiteX5" fmla="*/ 4290743 w 6760988"/>
              <a:gd name="connsiteY5" fmla="*/ 3712191 h 3944319"/>
              <a:gd name="connsiteX6" fmla="*/ 6747340 w 6760988"/>
              <a:gd name="connsiteY6" fmla="*/ 3630305 h 3944319"/>
              <a:gd name="connsiteX7" fmla="*/ 6760988 w 6760988"/>
              <a:gd name="connsiteY7" fmla="*/ 109183 h 3944319"/>
              <a:gd name="connsiteX0" fmla="*/ 196415 w 6760988"/>
              <a:gd name="connsiteY0" fmla="*/ 0 h 3944319"/>
              <a:gd name="connsiteX1" fmla="*/ 251006 w 6760988"/>
              <a:gd name="connsiteY1" fmla="*/ 3616657 h 3944319"/>
              <a:gd name="connsiteX2" fmla="*/ 2666659 w 6760988"/>
              <a:gd name="connsiteY2" fmla="*/ 3643953 h 3944319"/>
              <a:gd name="connsiteX3" fmla="*/ 2734898 w 6760988"/>
              <a:gd name="connsiteY3" fmla="*/ 2456597 h 3944319"/>
              <a:gd name="connsiteX4" fmla="*/ 4236152 w 6760988"/>
              <a:gd name="connsiteY4" fmla="*/ 2388359 h 3944319"/>
              <a:gd name="connsiteX5" fmla="*/ 4290743 w 6760988"/>
              <a:gd name="connsiteY5" fmla="*/ 3712191 h 3944319"/>
              <a:gd name="connsiteX6" fmla="*/ 6747340 w 6760988"/>
              <a:gd name="connsiteY6" fmla="*/ 3630305 h 3944319"/>
              <a:gd name="connsiteX7" fmla="*/ 6760988 w 6760988"/>
              <a:gd name="connsiteY7" fmla="*/ 109183 h 3944319"/>
              <a:gd name="connsiteX0" fmla="*/ 196415 w 6760988"/>
              <a:gd name="connsiteY0" fmla="*/ 0 h 3944319"/>
              <a:gd name="connsiteX1" fmla="*/ 251006 w 6760988"/>
              <a:gd name="connsiteY1" fmla="*/ 3616657 h 3944319"/>
              <a:gd name="connsiteX2" fmla="*/ 2666659 w 6760988"/>
              <a:gd name="connsiteY2" fmla="*/ 3643953 h 3944319"/>
              <a:gd name="connsiteX3" fmla="*/ 2734898 w 6760988"/>
              <a:gd name="connsiteY3" fmla="*/ 2456597 h 3944319"/>
              <a:gd name="connsiteX4" fmla="*/ 4236152 w 6760988"/>
              <a:gd name="connsiteY4" fmla="*/ 2388359 h 3944319"/>
              <a:gd name="connsiteX5" fmla="*/ 4290743 w 6760988"/>
              <a:gd name="connsiteY5" fmla="*/ 3712191 h 3944319"/>
              <a:gd name="connsiteX6" fmla="*/ 6747340 w 6760988"/>
              <a:gd name="connsiteY6" fmla="*/ 3630305 h 3944319"/>
              <a:gd name="connsiteX7" fmla="*/ 6760988 w 6760988"/>
              <a:gd name="connsiteY7" fmla="*/ 109183 h 3944319"/>
              <a:gd name="connsiteX0" fmla="*/ 196415 w 6760988"/>
              <a:gd name="connsiteY0" fmla="*/ 0 h 3944319"/>
              <a:gd name="connsiteX1" fmla="*/ 251006 w 6760988"/>
              <a:gd name="connsiteY1" fmla="*/ 3616657 h 3944319"/>
              <a:gd name="connsiteX2" fmla="*/ 2666659 w 6760988"/>
              <a:gd name="connsiteY2" fmla="*/ 3643953 h 3944319"/>
              <a:gd name="connsiteX3" fmla="*/ 2734898 w 6760988"/>
              <a:gd name="connsiteY3" fmla="*/ 2456597 h 3944319"/>
              <a:gd name="connsiteX4" fmla="*/ 4236152 w 6760988"/>
              <a:gd name="connsiteY4" fmla="*/ 2388359 h 3944319"/>
              <a:gd name="connsiteX5" fmla="*/ 4290743 w 6760988"/>
              <a:gd name="connsiteY5" fmla="*/ 3712191 h 3944319"/>
              <a:gd name="connsiteX6" fmla="*/ 6747340 w 6760988"/>
              <a:gd name="connsiteY6" fmla="*/ 3630305 h 3944319"/>
              <a:gd name="connsiteX7" fmla="*/ 6760988 w 6760988"/>
              <a:gd name="connsiteY7" fmla="*/ 109183 h 3944319"/>
              <a:gd name="connsiteX0" fmla="*/ 196415 w 6760988"/>
              <a:gd name="connsiteY0" fmla="*/ 0 h 3897581"/>
              <a:gd name="connsiteX1" fmla="*/ 251006 w 6760988"/>
              <a:gd name="connsiteY1" fmla="*/ 3616657 h 3897581"/>
              <a:gd name="connsiteX2" fmla="*/ 2666659 w 6760988"/>
              <a:gd name="connsiteY2" fmla="*/ 3643953 h 3897581"/>
              <a:gd name="connsiteX3" fmla="*/ 2734898 w 6760988"/>
              <a:gd name="connsiteY3" fmla="*/ 2456597 h 3897581"/>
              <a:gd name="connsiteX4" fmla="*/ 4236152 w 6760988"/>
              <a:gd name="connsiteY4" fmla="*/ 2388359 h 3897581"/>
              <a:gd name="connsiteX5" fmla="*/ 4290743 w 6760988"/>
              <a:gd name="connsiteY5" fmla="*/ 3712191 h 3897581"/>
              <a:gd name="connsiteX6" fmla="*/ 6747340 w 6760988"/>
              <a:gd name="connsiteY6" fmla="*/ 3630305 h 3897581"/>
              <a:gd name="connsiteX7" fmla="*/ 6760988 w 6760988"/>
              <a:gd name="connsiteY7" fmla="*/ 109183 h 3897581"/>
              <a:gd name="connsiteX0" fmla="*/ 196415 w 6760988"/>
              <a:gd name="connsiteY0" fmla="*/ 0 h 3897581"/>
              <a:gd name="connsiteX1" fmla="*/ 251006 w 6760988"/>
              <a:gd name="connsiteY1" fmla="*/ 3616657 h 3897581"/>
              <a:gd name="connsiteX2" fmla="*/ 2666659 w 6760988"/>
              <a:gd name="connsiteY2" fmla="*/ 3643953 h 3897581"/>
              <a:gd name="connsiteX3" fmla="*/ 2734898 w 6760988"/>
              <a:gd name="connsiteY3" fmla="*/ 2456597 h 3897581"/>
              <a:gd name="connsiteX4" fmla="*/ 4236152 w 6760988"/>
              <a:gd name="connsiteY4" fmla="*/ 2388359 h 3897581"/>
              <a:gd name="connsiteX5" fmla="*/ 4290743 w 6760988"/>
              <a:gd name="connsiteY5" fmla="*/ 3712191 h 3897581"/>
              <a:gd name="connsiteX6" fmla="*/ 6747340 w 6760988"/>
              <a:gd name="connsiteY6" fmla="*/ 3630305 h 3897581"/>
              <a:gd name="connsiteX7" fmla="*/ 6760988 w 6760988"/>
              <a:gd name="connsiteY7" fmla="*/ 109183 h 3897581"/>
              <a:gd name="connsiteX0" fmla="*/ 196415 w 6760988"/>
              <a:gd name="connsiteY0" fmla="*/ 0 h 3897581"/>
              <a:gd name="connsiteX1" fmla="*/ 251006 w 6760988"/>
              <a:gd name="connsiteY1" fmla="*/ 3616657 h 3897581"/>
              <a:gd name="connsiteX2" fmla="*/ 2666659 w 6760988"/>
              <a:gd name="connsiteY2" fmla="*/ 3643953 h 3897581"/>
              <a:gd name="connsiteX3" fmla="*/ 2734898 w 6760988"/>
              <a:gd name="connsiteY3" fmla="*/ 2456597 h 3897581"/>
              <a:gd name="connsiteX4" fmla="*/ 4236152 w 6760988"/>
              <a:gd name="connsiteY4" fmla="*/ 2388359 h 3897581"/>
              <a:gd name="connsiteX5" fmla="*/ 4290743 w 6760988"/>
              <a:gd name="connsiteY5" fmla="*/ 3712191 h 3897581"/>
              <a:gd name="connsiteX6" fmla="*/ 6747340 w 6760988"/>
              <a:gd name="connsiteY6" fmla="*/ 3630305 h 3897581"/>
              <a:gd name="connsiteX7" fmla="*/ 6760988 w 6760988"/>
              <a:gd name="connsiteY7" fmla="*/ 109183 h 3897581"/>
              <a:gd name="connsiteX0" fmla="*/ 196415 w 6760988"/>
              <a:gd name="connsiteY0" fmla="*/ 0 h 3897581"/>
              <a:gd name="connsiteX1" fmla="*/ 251006 w 6760988"/>
              <a:gd name="connsiteY1" fmla="*/ 3616657 h 3897581"/>
              <a:gd name="connsiteX2" fmla="*/ 2666659 w 6760988"/>
              <a:gd name="connsiteY2" fmla="*/ 3643953 h 3897581"/>
              <a:gd name="connsiteX3" fmla="*/ 2734898 w 6760988"/>
              <a:gd name="connsiteY3" fmla="*/ 2456597 h 3897581"/>
              <a:gd name="connsiteX4" fmla="*/ 4236152 w 6760988"/>
              <a:gd name="connsiteY4" fmla="*/ 2388359 h 3897581"/>
              <a:gd name="connsiteX5" fmla="*/ 4290743 w 6760988"/>
              <a:gd name="connsiteY5" fmla="*/ 3712191 h 3897581"/>
              <a:gd name="connsiteX6" fmla="*/ 6747340 w 6760988"/>
              <a:gd name="connsiteY6" fmla="*/ 3630305 h 3897581"/>
              <a:gd name="connsiteX7" fmla="*/ 6760988 w 6760988"/>
              <a:gd name="connsiteY7" fmla="*/ 109183 h 3897581"/>
              <a:gd name="connsiteX0" fmla="*/ 196415 w 6760988"/>
              <a:gd name="connsiteY0" fmla="*/ 0 h 3897581"/>
              <a:gd name="connsiteX1" fmla="*/ 251006 w 6760988"/>
              <a:gd name="connsiteY1" fmla="*/ 3616657 h 3897581"/>
              <a:gd name="connsiteX2" fmla="*/ 2666659 w 6760988"/>
              <a:gd name="connsiteY2" fmla="*/ 3643953 h 3897581"/>
              <a:gd name="connsiteX3" fmla="*/ 2734898 w 6760988"/>
              <a:gd name="connsiteY3" fmla="*/ 2456597 h 3897581"/>
              <a:gd name="connsiteX4" fmla="*/ 4236152 w 6760988"/>
              <a:gd name="connsiteY4" fmla="*/ 2388359 h 3897581"/>
              <a:gd name="connsiteX5" fmla="*/ 4290743 w 6760988"/>
              <a:gd name="connsiteY5" fmla="*/ 3712191 h 3897581"/>
              <a:gd name="connsiteX6" fmla="*/ 6747340 w 6760988"/>
              <a:gd name="connsiteY6" fmla="*/ 3630305 h 3897581"/>
              <a:gd name="connsiteX7" fmla="*/ 6760988 w 6760988"/>
              <a:gd name="connsiteY7" fmla="*/ 109183 h 3897581"/>
              <a:gd name="connsiteX0" fmla="*/ 196415 w 6760988"/>
              <a:gd name="connsiteY0" fmla="*/ 0 h 3897581"/>
              <a:gd name="connsiteX1" fmla="*/ 251006 w 6760988"/>
              <a:gd name="connsiteY1" fmla="*/ 3616657 h 3897581"/>
              <a:gd name="connsiteX2" fmla="*/ 2666659 w 6760988"/>
              <a:gd name="connsiteY2" fmla="*/ 3643953 h 3897581"/>
              <a:gd name="connsiteX3" fmla="*/ 2734898 w 6760988"/>
              <a:gd name="connsiteY3" fmla="*/ 2456597 h 3897581"/>
              <a:gd name="connsiteX4" fmla="*/ 4236152 w 6760988"/>
              <a:gd name="connsiteY4" fmla="*/ 2388359 h 3897581"/>
              <a:gd name="connsiteX5" fmla="*/ 4290743 w 6760988"/>
              <a:gd name="connsiteY5" fmla="*/ 3712191 h 3897581"/>
              <a:gd name="connsiteX6" fmla="*/ 6747340 w 6760988"/>
              <a:gd name="connsiteY6" fmla="*/ 3630305 h 3897581"/>
              <a:gd name="connsiteX7" fmla="*/ 6760988 w 6760988"/>
              <a:gd name="connsiteY7" fmla="*/ 109183 h 3897581"/>
              <a:gd name="connsiteX0" fmla="*/ 196415 w 6760988"/>
              <a:gd name="connsiteY0" fmla="*/ 0 h 3897581"/>
              <a:gd name="connsiteX1" fmla="*/ 251006 w 6760988"/>
              <a:gd name="connsiteY1" fmla="*/ 3616657 h 3897581"/>
              <a:gd name="connsiteX2" fmla="*/ 2666659 w 6760988"/>
              <a:gd name="connsiteY2" fmla="*/ 3643953 h 3897581"/>
              <a:gd name="connsiteX3" fmla="*/ 2734898 w 6760988"/>
              <a:gd name="connsiteY3" fmla="*/ 2456597 h 3897581"/>
              <a:gd name="connsiteX4" fmla="*/ 4236152 w 6760988"/>
              <a:gd name="connsiteY4" fmla="*/ 2388359 h 3897581"/>
              <a:gd name="connsiteX5" fmla="*/ 4290743 w 6760988"/>
              <a:gd name="connsiteY5" fmla="*/ 3712191 h 3897581"/>
              <a:gd name="connsiteX6" fmla="*/ 6747340 w 6760988"/>
              <a:gd name="connsiteY6" fmla="*/ 3630305 h 3897581"/>
              <a:gd name="connsiteX7" fmla="*/ 6760988 w 6760988"/>
              <a:gd name="connsiteY7" fmla="*/ 109183 h 3897581"/>
              <a:gd name="connsiteX0" fmla="*/ 196415 w 6760988"/>
              <a:gd name="connsiteY0" fmla="*/ 0 h 3897581"/>
              <a:gd name="connsiteX1" fmla="*/ 251006 w 6760988"/>
              <a:gd name="connsiteY1" fmla="*/ 3616657 h 3897581"/>
              <a:gd name="connsiteX2" fmla="*/ 2666659 w 6760988"/>
              <a:gd name="connsiteY2" fmla="*/ 3643953 h 3897581"/>
              <a:gd name="connsiteX3" fmla="*/ 2734898 w 6760988"/>
              <a:gd name="connsiteY3" fmla="*/ 2456597 h 3897581"/>
              <a:gd name="connsiteX4" fmla="*/ 4236152 w 6760988"/>
              <a:gd name="connsiteY4" fmla="*/ 2388359 h 3897581"/>
              <a:gd name="connsiteX5" fmla="*/ 4290743 w 6760988"/>
              <a:gd name="connsiteY5" fmla="*/ 3712191 h 3897581"/>
              <a:gd name="connsiteX6" fmla="*/ 6747340 w 6760988"/>
              <a:gd name="connsiteY6" fmla="*/ 3630305 h 3897581"/>
              <a:gd name="connsiteX7" fmla="*/ 6760988 w 6760988"/>
              <a:gd name="connsiteY7" fmla="*/ 109183 h 3897581"/>
              <a:gd name="connsiteX0" fmla="*/ 196415 w 6760988"/>
              <a:gd name="connsiteY0" fmla="*/ 0 h 3897581"/>
              <a:gd name="connsiteX1" fmla="*/ 251006 w 6760988"/>
              <a:gd name="connsiteY1" fmla="*/ 3616657 h 3897581"/>
              <a:gd name="connsiteX2" fmla="*/ 2666659 w 6760988"/>
              <a:gd name="connsiteY2" fmla="*/ 3643953 h 3897581"/>
              <a:gd name="connsiteX3" fmla="*/ 2734898 w 6760988"/>
              <a:gd name="connsiteY3" fmla="*/ 2456597 h 3897581"/>
              <a:gd name="connsiteX4" fmla="*/ 4236152 w 6760988"/>
              <a:gd name="connsiteY4" fmla="*/ 2388359 h 3897581"/>
              <a:gd name="connsiteX5" fmla="*/ 4290743 w 6760988"/>
              <a:gd name="connsiteY5" fmla="*/ 3712191 h 3897581"/>
              <a:gd name="connsiteX6" fmla="*/ 6747340 w 6760988"/>
              <a:gd name="connsiteY6" fmla="*/ 3630305 h 3897581"/>
              <a:gd name="connsiteX7" fmla="*/ 6760988 w 6760988"/>
              <a:gd name="connsiteY7" fmla="*/ 109183 h 3897581"/>
              <a:gd name="connsiteX0" fmla="*/ 140553 w 6705126"/>
              <a:gd name="connsiteY0" fmla="*/ 0 h 3897581"/>
              <a:gd name="connsiteX1" fmla="*/ 195144 w 6705126"/>
              <a:gd name="connsiteY1" fmla="*/ 3616657 h 3897581"/>
              <a:gd name="connsiteX2" fmla="*/ 2610797 w 6705126"/>
              <a:gd name="connsiteY2" fmla="*/ 3643953 h 3897581"/>
              <a:gd name="connsiteX3" fmla="*/ 2679036 w 6705126"/>
              <a:gd name="connsiteY3" fmla="*/ 2456597 h 3897581"/>
              <a:gd name="connsiteX4" fmla="*/ 4180290 w 6705126"/>
              <a:gd name="connsiteY4" fmla="*/ 2388359 h 3897581"/>
              <a:gd name="connsiteX5" fmla="*/ 4234881 w 6705126"/>
              <a:gd name="connsiteY5" fmla="*/ 3712191 h 3897581"/>
              <a:gd name="connsiteX6" fmla="*/ 6691478 w 6705126"/>
              <a:gd name="connsiteY6" fmla="*/ 3630305 h 3897581"/>
              <a:gd name="connsiteX7" fmla="*/ 6705126 w 6705126"/>
              <a:gd name="connsiteY7" fmla="*/ 109183 h 3897581"/>
              <a:gd name="connsiteX0" fmla="*/ 140553 w 6705126"/>
              <a:gd name="connsiteY0" fmla="*/ 0 h 3897581"/>
              <a:gd name="connsiteX1" fmla="*/ 195144 w 6705126"/>
              <a:gd name="connsiteY1" fmla="*/ 3616657 h 3897581"/>
              <a:gd name="connsiteX2" fmla="*/ 2610797 w 6705126"/>
              <a:gd name="connsiteY2" fmla="*/ 3643953 h 3897581"/>
              <a:gd name="connsiteX3" fmla="*/ 2679036 w 6705126"/>
              <a:gd name="connsiteY3" fmla="*/ 2456597 h 3897581"/>
              <a:gd name="connsiteX4" fmla="*/ 4180290 w 6705126"/>
              <a:gd name="connsiteY4" fmla="*/ 2388359 h 3897581"/>
              <a:gd name="connsiteX5" fmla="*/ 4234881 w 6705126"/>
              <a:gd name="connsiteY5" fmla="*/ 3712191 h 3897581"/>
              <a:gd name="connsiteX6" fmla="*/ 6691478 w 6705126"/>
              <a:gd name="connsiteY6" fmla="*/ 3630305 h 3897581"/>
              <a:gd name="connsiteX7" fmla="*/ 6705126 w 6705126"/>
              <a:gd name="connsiteY7" fmla="*/ 109183 h 3897581"/>
              <a:gd name="connsiteX0" fmla="*/ 140553 w 6705126"/>
              <a:gd name="connsiteY0" fmla="*/ 0 h 3897581"/>
              <a:gd name="connsiteX1" fmla="*/ 195144 w 6705126"/>
              <a:gd name="connsiteY1" fmla="*/ 3616657 h 3897581"/>
              <a:gd name="connsiteX2" fmla="*/ 2610797 w 6705126"/>
              <a:gd name="connsiteY2" fmla="*/ 3643953 h 3897581"/>
              <a:gd name="connsiteX3" fmla="*/ 2679036 w 6705126"/>
              <a:gd name="connsiteY3" fmla="*/ 2456597 h 3897581"/>
              <a:gd name="connsiteX4" fmla="*/ 4180290 w 6705126"/>
              <a:gd name="connsiteY4" fmla="*/ 2388359 h 3897581"/>
              <a:gd name="connsiteX5" fmla="*/ 4234881 w 6705126"/>
              <a:gd name="connsiteY5" fmla="*/ 3712191 h 3897581"/>
              <a:gd name="connsiteX6" fmla="*/ 6691478 w 6705126"/>
              <a:gd name="connsiteY6" fmla="*/ 3630305 h 3897581"/>
              <a:gd name="connsiteX7" fmla="*/ 6705126 w 6705126"/>
              <a:gd name="connsiteY7" fmla="*/ 109183 h 3897581"/>
              <a:gd name="connsiteX0" fmla="*/ 0 w 6564573"/>
              <a:gd name="connsiteY0" fmla="*/ 0 h 3897581"/>
              <a:gd name="connsiteX1" fmla="*/ 54591 w 6564573"/>
              <a:gd name="connsiteY1" fmla="*/ 3616657 h 3897581"/>
              <a:gd name="connsiteX2" fmla="*/ 2470244 w 6564573"/>
              <a:gd name="connsiteY2" fmla="*/ 3643953 h 3897581"/>
              <a:gd name="connsiteX3" fmla="*/ 2538483 w 6564573"/>
              <a:gd name="connsiteY3" fmla="*/ 2456597 h 3897581"/>
              <a:gd name="connsiteX4" fmla="*/ 4039737 w 6564573"/>
              <a:gd name="connsiteY4" fmla="*/ 2388359 h 3897581"/>
              <a:gd name="connsiteX5" fmla="*/ 4094328 w 6564573"/>
              <a:gd name="connsiteY5" fmla="*/ 3712191 h 3897581"/>
              <a:gd name="connsiteX6" fmla="*/ 6550925 w 6564573"/>
              <a:gd name="connsiteY6" fmla="*/ 3630305 h 3897581"/>
              <a:gd name="connsiteX7" fmla="*/ 6564573 w 6564573"/>
              <a:gd name="connsiteY7" fmla="*/ 109183 h 3897581"/>
              <a:gd name="connsiteX0" fmla="*/ 0 w 6564573"/>
              <a:gd name="connsiteY0" fmla="*/ 0 h 3717182"/>
              <a:gd name="connsiteX1" fmla="*/ 54591 w 6564573"/>
              <a:gd name="connsiteY1" fmla="*/ 3616657 h 3717182"/>
              <a:gd name="connsiteX2" fmla="*/ 2470244 w 6564573"/>
              <a:gd name="connsiteY2" fmla="*/ 3643953 h 3717182"/>
              <a:gd name="connsiteX3" fmla="*/ 2538483 w 6564573"/>
              <a:gd name="connsiteY3" fmla="*/ 2456597 h 3717182"/>
              <a:gd name="connsiteX4" fmla="*/ 4039737 w 6564573"/>
              <a:gd name="connsiteY4" fmla="*/ 2388359 h 3717182"/>
              <a:gd name="connsiteX5" fmla="*/ 4094328 w 6564573"/>
              <a:gd name="connsiteY5" fmla="*/ 3712191 h 3717182"/>
              <a:gd name="connsiteX6" fmla="*/ 6550925 w 6564573"/>
              <a:gd name="connsiteY6" fmla="*/ 3630305 h 3717182"/>
              <a:gd name="connsiteX7" fmla="*/ 6564573 w 6564573"/>
              <a:gd name="connsiteY7" fmla="*/ 109183 h 3717182"/>
              <a:gd name="connsiteX0" fmla="*/ 41011 w 6510050"/>
              <a:gd name="connsiteY0" fmla="*/ 0 h 3717182"/>
              <a:gd name="connsiteX1" fmla="*/ 68 w 6510050"/>
              <a:gd name="connsiteY1" fmla="*/ 3616657 h 3717182"/>
              <a:gd name="connsiteX2" fmla="*/ 2415721 w 6510050"/>
              <a:gd name="connsiteY2" fmla="*/ 3643953 h 3717182"/>
              <a:gd name="connsiteX3" fmla="*/ 2483960 w 6510050"/>
              <a:gd name="connsiteY3" fmla="*/ 2456597 h 3717182"/>
              <a:gd name="connsiteX4" fmla="*/ 3985214 w 6510050"/>
              <a:gd name="connsiteY4" fmla="*/ 2388359 h 3717182"/>
              <a:gd name="connsiteX5" fmla="*/ 4039805 w 6510050"/>
              <a:gd name="connsiteY5" fmla="*/ 3712191 h 3717182"/>
              <a:gd name="connsiteX6" fmla="*/ 6496402 w 6510050"/>
              <a:gd name="connsiteY6" fmla="*/ 3630305 h 3717182"/>
              <a:gd name="connsiteX7" fmla="*/ 6510050 w 6510050"/>
              <a:gd name="connsiteY7" fmla="*/ 109183 h 3717182"/>
              <a:gd name="connsiteX0" fmla="*/ 242 w 6510224"/>
              <a:gd name="connsiteY0" fmla="*/ 0 h 3717182"/>
              <a:gd name="connsiteX1" fmla="*/ 242 w 6510224"/>
              <a:gd name="connsiteY1" fmla="*/ 3616657 h 3717182"/>
              <a:gd name="connsiteX2" fmla="*/ 2415895 w 6510224"/>
              <a:gd name="connsiteY2" fmla="*/ 3643953 h 3717182"/>
              <a:gd name="connsiteX3" fmla="*/ 2484134 w 6510224"/>
              <a:gd name="connsiteY3" fmla="*/ 2456597 h 3717182"/>
              <a:gd name="connsiteX4" fmla="*/ 3985388 w 6510224"/>
              <a:gd name="connsiteY4" fmla="*/ 2388359 h 3717182"/>
              <a:gd name="connsiteX5" fmla="*/ 4039979 w 6510224"/>
              <a:gd name="connsiteY5" fmla="*/ 3712191 h 3717182"/>
              <a:gd name="connsiteX6" fmla="*/ 6496576 w 6510224"/>
              <a:gd name="connsiteY6" fmla="*/ 3630305 h 3717182"/>
              <a:gd name="connsiteX7" fmla="*/ 6510224 w 6510224"/>
              <a:gd name="connsiteY7" fmla="*/ 109183 h 3717182"/>
              <a:gd name="connsiteX0" fmla="*/ 242 w 6510224"/>
              <a:gd name="connsiteY0" fmla="*/ 0 h 3717182"/>
              <a:gd name="connsiteX1" fmla="*/ 242 w 6510224"/>
              <a:gd name="connsiteY1" fmla="*/ 3616657 h 3717182"/>
              <a:gd name="connsiteX2" fmla="*/ 2456838 w 6510224"/>
              <a:gd name="connsiteY2" fmla="*/ 3616657 h 3717182"/>
              <a:gd name="connsiteX3" fmla="*/ 2484134 w 6510224"/>
              <a:gd name="connsiteY3" fmla="*/ 2456597 h 3717182"/>
              <a:gd name="connsiteX4" fmla="*/ 3985388 w 6510224"/>
              <a:gd name="connsiteY4" fmla="*/ 2388359 h 3717182"/>
              <a:gd name="connsiteX5" fmla="*/ 4039979 w 6510224"/>
              <a:gd name="connsiteY5" fmla="*/ 3712191 h 3717182"/>
              <a:gd name="connsiteX6" fmla="*/ 6496576 w 6510224"/>
              <a:gd name="connsiteY6" fmla="*/ 3630305 h 3717182"/>
              <a:gd name="connsiteX7" fmla="*/ 6510224 w 6510224"/>
              <a:gd name="connsiteY7" fmla="*/ 109183 h 3717182"/>
              <a:gd name="connsiteX0" fmla="*/ 242 w 6510224"/>
              <a:gd name="connsiteY0" fmla="*/ 0 h 3717182"/>
              <a:gd name="connsiteX1" fmla="*/ 242 w 6510224"/>
              <a:gd name="connsiteY1" fmla="*/ 3616657 h 3717182"/>
              <a:gd name="connsiteX2" fmla="*/ 2456838 w 6510224"/>
              <a:gd name="connsiteY2" fmla="*/ 3616657 h 3717182"/>
              <a:gd name="connsiteX3" fmla="*/ 2484134 w 6510224"/>
              <a:gd name="connsiteY3" fmla="*/ 2456597 h 3717182"/>
              <a:gd name="connsiteX4" fmla="*/ 4026331 w 6510224"/>
              <a:gd name="connsiteY4" fmla="*/ 2470246 h 3717182"/>
              <a:gd name="connsiteX5" fmla="*/ 4039979 w 6510224"/>
              <a:gd name="connsiteY5" fmla="*/ 3712191 h 3717182"/>
              <a:gd name="connsiteX6" fmla="*/ 6496576 w 6510224"/>
              <a:gd name="connsiteY6" fmla="*/ 3630305 h 3717182"/>
              <a:gd name="connsiteX7" fmla="*/ 6510224 w 6510224"/>
              <a:gd name="connsiteY7" fmla="*/ 109183 h 3717182"/>
              <a:gd name="connsiteX0" fmla="*/ 242 w 6510224"/>
              <a:gd name="connsiteY0" fmla="*/ 0 h 3730119"/>
              <a:gd name="connsiteX1" fmla="*/ 242 w 6510224"/>
              <a:gd name="connsiteY1" fmla="*/ 3616657 h 3730119"/>
              <a:gd name="connsiteX2" fmla="*/ 2456838 w 6510224"/>
              <a:gd name="connsiteY2" fmla="*/ 3616657 h 3730119"/>
              <a:gd name="connsiteX3" fmla="*/ 2484134 w 6510224"/>
              <a:gd name="connsiteY3" fmla="*/ 2456597 h 3730119"/>
              <a:gd name="connsiteX4" fmla="*/ 4026331 w 6510224"/>
              <a:gd name="connsiteY4" fmla="*/ 2470246 h 3730119"/>
              <a:gd name="connsiteX5" fmla="*/ 4039979 w 6510224"/>
              <a:gd name="connsiteY5" fmla="*/ 3712191 h 3730119"/>
              <a:gd name="connsiteX6" fmla="*/ 6496576 w 6510224"/>
              <a:gd name="connsiteY6" fmla="*/ 3725839 h 3730119"/>
              <a:gd name="connsiteX7" fmla="*/ 6510224 w 6510224"/>
              <a:gd name="connsiteY7" fmla="*/ 109183 h 3730119"/>
              <a:gd name="connsiteX0" fmla="*/ 242 w 6510224"/>
              <a:gd name="connsiteY0" fmla="*/ 13647 h 3620936"/>
              <a:gd name="connsiteX1" fmla="*/ 242 w 6510224"/>
              <a:gd name="connsiteY1" fmla="*/ 3507474 h 3620936"/>
              <a:gd name="connsiteX2" fmla="*/ 2456838 w 6510224"/>
              <a:gd name="connsiteY2" fmla="*/ 3507474 h 3620936"/>
              <a:gd name="connsiteX3" fmla="*/ 2484134 w 6510224"/>
              <a:gd name="connsiteY3" fmla="*/ 2347414 h 3620936"/>
              <a:gd name="connsiteX4" fmla="*/ 4026331 w 6510224"/>
              <a:gd name="connsiteY4" fmla="*/ 2361063 h 3620936"/>
              <a:gd name="connsiteX5" fmla="*/ 4039979 w 6510224"/>
              <a:gd name="connsiteY5" fmla="*/ 3603008 h 3620936"/>
              <a:gd name="connsiteX6" fmla="*/ 6496576 w 6510224"/>
              <a:gd name="connsiteY6" fmla="*/ 3616656 h 3620936"/>
              <a:gd name="connsiteX7" fmla="*/ 6510224 w 6510224"/>
              <a:gd name="connsiteY7" fmla="*/ 0 h 3620936"/>
              <a:gd name="connsiteX0" fmla="*/ 242 w 6510224"/>
              <a:gd name="connsiteY0" fmla="*/ 81886 h 3689175"/>
              <a:gd name="connsiteX1" fmla="*/ 242 w 6510224"/>
              <a:gd name="connsiteY1" fmla="*/ 3575713 h 3689175"/>
              <a:gd name="connsiteX2" fmla="*/ 2456838 w 6510224"/>
              <a:gd name="connsiteY2" fmla="*/ 3575713 h 3689175"/>
              <a:gd name="connsiteX3" fmla="*/ 2484134 w 6510224"/>
              <a:gd name="connsiteY3" fmla="*/ 2415653 h 3689175"/>
              <a:gd name="connsiteX4" fmla="*/ 4026331 w 6510224"/>
              <a:gd name="connsiteY4" fmla="*/ 2429302 h 3689175"/>
              <a:gd name="connsiteX5" fmla="*/ 4039979 w 6510224"/>
              <a:gd name="connsiteY5" fmla="*/ 3671247 h 3689175"/>
              <a:gd name="connsiteX6" fmla="*/ 6496576 w 6510224"/>
              <a:gd name="connsiteY6" fmla="*/ 3684895 h 3689175"/>
              <a:gd name="connsiteX7" fmla="*/ 6510224 w 6510224"/>
              <a:gd name="connsiteY7" fmla="*/ 0 h 3689175"/>
              <a:gd name="connsiteX0" fmla="*/ 242 w 6510224"/>
              <a:gd name="connsiteY0" fmla="*/ 122829 h 3730118"/>
              <a:gd name="connsiteX1" fmla="*/ 242 w 6510224"/>
              <a:gd name="connsiteY1" fmla="*/ 3616656 h 3730118"/>
              <a:gd name="connsiteX2" fmla="*/ 2456838 w 6510224"/>
              <a:gd name="connsiteY2" fmla="*/ 3616656 h 3730118"/>
              <a:gd name="connsiteX3" fmla="*/ 2484134 w 6510224"/>
              <a:gd name="connsiteY3" fmla="*/ 2456596 h 3730118"/>
              <a:gd name="connsiteX4" fmla="*/ 4026331 w 6510224"/>
              <a:gd name="connsiteY4" fmla="*/ 2470245 h 3730118"/>
              <a:gd name="connsiteX5" fmla="*/ 4039979 w 6510224"/>
              <a:gd name="connsiteY5" fmla="*/ 3712190 h 3730118"/>
              <a:gd name="connsiteX6" fmla="*/ 6496576 w 6510224"/>
              <a:gd name="connsiteY6" fmla="*/ 3725838 h 3730118"/>
              <a:gd name="connsiteX7" fmla="*/ 6510224 w 6510224"/>
              <a:gd name="connsiteY7" fmla="*/ 0 h 3730118"/>
              <a:gd name="connsiteX0" fmla="*/ 242 w 6510224"/>
              <a:gd name="connsiteY0" fmla="*/ 122829 h 3725838"/>
              <a:gd name="connsiteX1" fmla="*/ 242 w 6510224"/>
              <a:gd name="connsiteY1" fmla="*/ 3616656 h 3725838"/>
              <a:gd name="connsiteX2" fmla="*/ 2456838 w 6510224"/>
              <a:gd name="connsiteY2" fmla="*/ 3616656 h 3725838"/>
              <a:gd name="connsiteX3" fmla="*/ 2484134 w 6510224"/>
              <a:gd name="connsiteY3" fmla="*/ 2456596 h 3725838"/>
              <a:gd name="connsiteX4" fmla="*/ 4026331 w 6510224"/>
              <a:gd name="connsiteY4" fmla="*/ 2470245 h 3725838"/>
              <a:gd name="connsiteX5" fmla="*/ 4039979 w 6510224"/>
              <a:gd name="connsiteY5" fmla="*/ 3589360 h 3725838"/>
              <a:gd name="connsiteX6" fmla="*/ 6496576 w 6510224"/>
              <a:gd name="connsiteY6" fmla="*/ 3725838 h 3725838"/>
              <a:gd name="connsiteX7" fmla="*/ 6510224 w 6510224"/>
              <a:gd name="connsiteY7" fmla="*/ 0 h 3725838"/>
              <a:gd name="connsiteX0" fmla="*/ 242 w 6510224"/>
              <a:gd name="connsiteY0" fmla="*/ 122829 h 3620814"/>
              <a:gd name="connsiteX1" fmla="*/ 242 w 6510224"/>
              <a:gd name="connsiteY1" fmla="*/ 3616656 h 3620814"/>
              <a:gd name="connsiteX2" fmla="*/ 2456838 w 6510224"/>
              <a:gd name="connsiteY2" fmla="*/ 3616656 h 3620814"/>
              <a:gd name="connsiteX3" fmla="*/ 2484134 w 6510224"/>
              <a:gd name="connsiteY3" fmla="*/ 2456596 h 3620814"/>
              <a:gd name="connsiteX4" fmla="*/ 4026331 w 6510224"/>
              <a:gd name="connsiteY4" fmla="*/ 2470245 h 3620814"/>
              <a:gd name="connsiteX5" fmla="*/ 4039979 w 6510224"/>
              <a:gd name="connsiteY5" fmla="*/ 3589360 h 3620814"/>
              <a:gd name="connsiteX6" fmla="*/ 6496576 w 6510224"/>
              <a:gd name="connsiteY6" fmla="*/ 3589360 h 3620814"/>
              <a:gd name="connsiteX7" fmla="*/ 6510224 w 6510224"/>
              <a:gd name="connsiteY7" fmla="*/ 0 h 3620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510224" h="3620814">
                <a:moveTo>
                  <a:pt x="242" y="122829"/>
                </a:moveTo>
                <a:cubicBezTo>
                  <a:pt x="12753" y="126241"/>
                  <a:pt x="-2032" y="3596185"/>
                  <a:pt x="242" y="3616656"/>
                </a:cubicBezTo>
                <a:cubicBezTo>
                  <a:pt x="-11131" y="3596185"/>
                  <a:pt x="2438641" y="3632578"/>
                  <a:pt x="2456838" y="3616656"/>
                </a:cubicBezTo>
                <a:cubicBezTo>
                  <a:pt x="2475035" y="3600734"/>
                  <a:pt x="2481860" y="2447498"/>
                  <a:pt x="2484134" y="2456596"/>
                </a:cubicBezTo>
                <a:cubicBezTo>
                  <a:pt x="2486408" y="2465694"/>
                  <a:pt x="4012683" y="2452047"/>
                  <a:pt x="4026331" y="2470245"/>
                </a:cubicBezTo>
                <a:cubicBezTo>
                  <a:pt x="4039979" y="2488443"/>
                  <a:pt x="4017233" y="3559790"/>
                  <a:pt x="4039979" y="3589360"/>
                </a:cubicBezTo>
                <a:cubicBezTo>
                  <a:pt x="4062725" y="3618930"/>
                  <a:pt x="6467006" y="3589360"/>
                  <a:pt x="6496576" y="3589360"/>
                </a:cubicBezTo>
                <a:cubicBezTo>
                  <a:pt x="6526146" y="3589360"/>
                  <a:pt x="6485203" y="29570"/>
                  <a:pt x="6510224" y="0"/>
                </a:cubicBezTo>
              </a:path>
            </a:pathLst>
          </a:custGeom>
          <a:noFill/>
          <a:ln w="114300">
            <a:solidFill>
              <a:schemeClr val="accent1"/>
            </a:solidFill>
            <a:headEnd type="oval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 flipH="1">
            <a:off x="2208084" y="2333769"/>
            <a:ext cx="2800644" cy="1024451"/>
            <a:chOff x="1219200" y="4720928"/>
            <a:chExt cx="5181605" cy="1414755"/>
          </a:xfrm>
        </p:grpSpPr>
        <p:sp>
          <p:nvSpPr>
            <p:cNvPr id="17" name="Rectangular Callout 16"/>
            <p:cNvSpPr/>
            <p:nvPr/>
          </p:nvSpPr>
          <p:spPr>
            <a:xfrm>
              <a:off x="1219200" y="4750689"/>
              <a:ext cx="5181600" cy="1384994"/>
            </a:xfrm>
            <a:prstGeom prst="wedgeRectCallout">
              <a:avLst>
                <a:gd name="adj1" fmla="val 58708"/>
                <a:gd name="adj2" fmla="val 118210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219206" y="4720928"/>
              <a:ext cx="5181599" cy="13176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R="0" lvl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en-US" sz="2800" kern="0" dirty="0" smtClean="0">
                  <a:solidFill>
                    <a:sysClr val="window" lastClr="FFFFFF"/>
                  </a:solidFill>
                </a:rPr>
                <a:t>Label contains routing info</a:t>
              </a:r>
              <a:endPara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 flipH="1">
            <a:off x="4381500" y="2390775"/>
            <a:ext cx="2164020" cy="612226"/>
            <a:chOff x="1219200" y="4876799"/>
            <a:chExt cx="5181605" cy="1384995"/>
          </a:xfrm>
        </p:grpSpPr>
        <p:sp>
          <p:nvSpPr>
            <p:cNvPr id="20" name="Rectangular Callout 19"/>
            <p:cNvSpPr/>
            <p:nvPr/>
          </p:nvSpPr>
          <p:spPr>
            <a:xfrm>
              <a:off x="1219200" y="4876799"/>
              <a:ext cx="5181600" cy="1384995"/>
            </a:xfrm>
            <a:prstGeom prst="wedgeRectCallout">
              <a:avLst>
                <a:gd name="adj1" fmla="val -101999"/>
                <a:gd name="adj2" fmla="val 264611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219203" y="4876799"/>
              <a:ext cx="5181602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Un-packing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 flipH="1">
            <a:off x="3487424" y="3425839"/>
            <a:ext cx="2932426" cy="954107"/>
            <a:chOff x="1219200" y="4876799"/>
            <a:chExt cx="5181605" cy="1384995"/>
          </a:xfrm>
        </p:grpSpPr>
        <p:sp>
          <p:nvSpPr>
            <p:cNvPr id="23" name="Rectangular Callout 22"/>
            <p:cNvSpPr/>
            <p:nvPr/>
          </p:nvSpPr>
          <p:spPr>
            <a:xfrm>
              <a:off x="1219200" y="4876799"/>
              <a:ext cx="5181601" cy="1384995"/>
            </a:xfrm>
            <a:prstGeom prst="wedgeRectCallout">
              <a:avLst>
                <a:gd name="adj1" fmla="val 8345"/>
                <a:gd name="adj2" fmla="val 92456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219204" y="4876799"/>
              <a:ext cx="5181601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Doesn’t know contents</a:t>
              </a:r>
              <a:r>
                <a:rPr kumimoji="0" lang="en-US" sz="2800" b="0" i="0" u="none" strike="noStrike" kern="0" cap="none" spc="0" normalizeH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 of letter</a:t>
              </a:r>
              <a:endPara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 flipH="1">
            <a:off x="5114925" y="792801"/>
            <a:ext cx="3809052" cy="954107"/>
            <a:chOff x="1219200" y="4876799"/>
            <a:chExt cx="5181605" cy="1384995"/>
          </a:xfrm>
        </p:grpSpPr>
        <p:sp>
          <p:nvSpPr>
            <p:cNvPr id="26" name="Rectangular Callout 25"/>
            <p:cNvSpPr/>
            <p:nvPr/>
          </p:nvSpPr>
          <p:spPr>
            <a:xfrm>
              <a:off x="1219200" y="4876799"/>
              <a:ext cx="5181601" cy="1384995"/>
            </a:xfrm>
            <a:prstGeom prst="wedgeRectCallout">
              <a:avLst>
                <a:gd name="adj1" fmla="val -8211"/>
                <a:gd name="adj2" fmla="val 89595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219204" y="4876799"/>
              <a:ext cx="5181601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Doesn’t know how the Postal</a:t>
              </a:r>
              <a:r>
                <a:rPr kumimoji="0" lang="en-US" sz="2800" b="0" i="0" u="none" strike="noStrike" kern="0" cap="none" spc="0" normalizeH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 network </a:t>
              </a:r>
              <a:r>
                <a:rPr kumimoji="0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works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35016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00"/>
                            </p:stCondLst>
                            <p:childTnLst>
                              <p:par>
                                <p:cTn id="5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 Stack in Practice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29</a:t>
            </a:fld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2593073" y="4562227"/>
            <a:ext cx="3944206" cy="0"/>
          </a:xfrm>
          <a:prstGeom prst="straightConnector1">
            <a:avLst/>
          </a:prstGeom>
          <a:ln w="571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2593073" y="3952619"/>
            <a:ext cx="3944206" cy="7494"/>
          </a:xfrm>
          <a:prstGeom prst="straightConnector1">
            <a:avLst/>
          </a:prstGeom>
          <a:ln w="571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238822" y="2524861"/>
            <a:ext cx="2258720" cy="573177"/>
          </a:xfrm>
          <a:prstGeom prst="rect">
            <a:avLst/>
          </a:prstGeom>
          <a:solidFill>
            <a:srgbClr val="7030A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211400" y="2524861"/>
            <a:ext cx="2231550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Application</a:t>
            </a:r>
          </a:p>
        </p:txBody>
      </p:sp>
      <p:sp>
        <p:nvSpPr>
          <p:cNvPr id="10" name="Rectangle 9"/>
          <p:cNvSpPr/>
          <p:nvPr/>
        </p:nvSpPr>
        <p:spPr>
          <a:xfrm>
            <a:off x="227582" y="3100349"/>
            <a:ext cx="2269960" cy="573177"/>
          </a:xfrm>
          <a:prstGeom prst="rect">
            <a:avLst/>
          </a:prstGeom>
          <a:solidFill>
            <a:srgbClr val="00206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200024" y="3100349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925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Presentation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27713" y="3673526"/>
            <a:ext cx="2269960" cy="573177"/>
          </a:xfrm>
          <a:prstGeom prst="rect">
            <a:avLst/>
          </a:prstGeom>
          <a:solidFill>
            <a:srgbClr val="0070C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200155" y="3673526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Session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27713" y="4246703"/>
            <a:ext cx="2269960" cy="573177"/>
          </a:xfrm>
          <a:prstGeom prst="rect">
            <a:avLst/>
          </a:prstGeom>
          <a:solidFill>
            <a:srgbClr val="00B05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200155" y="4246703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Transport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27713" y="4819880"/>
            <a:ext cx="2269960" cy="573177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200155" y="4819880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Network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27713" y="5397614"/>
            <a:ext cx="2269960" cy="573177"/>
          </a:xfrm>
          <a:prstGeom prst="rect">
            <a:avLst/>
          </a:prstGeom>
          <a:solidFill>
            <a:schemeClr val="accent3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200155" y="5397614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Data Link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27844" y="5970791"/>
            <a:ext cx="2269960" cy="573177"/>
          </a:xfrm>
          <a:prstGeom prst="rect">
            <a:avLst/>
          </a:prstGeom>
          <a:pattFill prst="ltVert">
            <a:fgClr>
              <a:schemeClr val="tx1"/>
            </a:fgClr>
            <a:bgClr>
              <a:srgbClr val="FF0000"/>
            </a:bgClr>
          </a:patt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ontent Placeholder 2"/>
          <p:cNvSpPr txBox="1">
            <a:spLocks/>
          </p:cNvSpPr>
          <p:nvPr/>
        </p:nvSpPr>
        <p:spPr>
          <a:xfrm>
            <a:off x="200286" y="5970791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Physical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437207" y="4824437"/>
            <a:ext cx="2269960" cy="573177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Content Placeholder 2"/>
          <p:cNvSpPr txBox="1">
            <a:spLocks/>
          </p:cNvSpPr>
          <p:nvPr/>
        </p:nvSpPr>
        <p:spPr>
          <a:xfrm>
            <a:off x="3409649" y="4824437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Network</a:t>
            </a:r>
          </a:p>
        </p:txBody>
      </p:sp>
      <p:sp>
        <p:nvSpPr>
          <p:cNvPr id="24" name="Rectangle 23"/>
          <p:cNvSpPr/>
          <p:nvPr/>
        </p:nvSpPr>
        <p:spPr>
          <a:xfrm>
            <a:off x="3437207" y="5402171"/>
            <a:ext cx="2269960" cy="573177"/>
          </a:xfrm>
          <a:prstGeom prst="rect">
            <a:avLst/>
          </a:prstGeom>
          <a:solidFill>
            <a:schemeClr val="accent3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Content Placeholder 2"/>
          <p:cNvSpPr txBox="1">
            <a:spLocks/>
          </p:cNvSpPr>
          <p:nvPr/>
        </p:nvSpPr>
        <p:spPr>
          <a:xfrm>
            <a:off x="3409649" y="5402171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Data Link</a:t>
            </a:r>
          </a:p>
        </p:txBody>
      </p:sp>
      <p:sp>
        <p:nvSpPr>
          <p:cNvPr id="26" name="Rectangle 25"/>
          <p:cNvSpPr/>
          <p:nvPr/>
        </p:nvSpPr>
        <p:spPr>
          <a:xfrm>
            <a:off x="3437338" y="5975348"/>
            <a:ext cx="1134849" cy="573177"/>
          </a:xfrm>
          <a:prstGeom prst="rect">
            <a:avLst/>
          </a:prstGeom>
          <a:pattFill prst="ltVert">
            <a:fgClr>
              <a:schemeClr val="tx1"/>
            </a:fgClr>
            <a:bgClr>
              <a:srgbClr val="FF0000"/>
            </a:bgClr>
          </a:pattFill>
          <a:ln w="57150"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6644303" y="2524860"/>
            <a:ext cx="2269960" cy="573177"/>
          </a:xfrm>
          <a:prstGeom prst="rect">
            <a:avLst/>
          </a:prstGeom>
          <a:solidFill>
            <a:srgbClr val="7030A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Content Placeholder 2"/>
          <p:cNvSpPr txBox="1">
            <a:spLocks/>
          </p:cNvSpPr>
          <p:nvPr/>
        </p:nvSpPr>
        <p:spPr>
          <a:xfrm>
            <a:off x="6644565" y="2524860"/>
            <a:ext cx="2215105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Application</a:t>
            </a:r>
          </a:p>
        </p:txBody>
      </p:sp>
      <p:sp>
        <p:nvSpPr>
          <p:cNvPr id="29" name="Rectangle 28"/>
          <p:cNvSpPr/>
          <p:nvPr/>
        </p:nvSpPr>
        <p:spPr>
          <a:xfrm>
            <a:off x="6644303" y="3100348"/>
            <a:ext cx="2269960" cy="573177"/>
          </a:xfrm>
          <a:prstGeom prst="rect">
            <a:avLst/>
          </a:prstGeom>
          <a:solidFill>
            <a:srgbClr val="00206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Content Placeholder 2"/>
          <p:cNvSpPr txBox="1">
            <a:spLocks/>
          </p:cNvSpPr>
          <p:nvPr/>
        </p:nvSpPr>
        <p:spPr>
          <a:xfrm>
            <a:off x="6616745" y="3100348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925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Presentation</a:t>
            </a:r>
          </a:p>
        </p:txBody>
      </p:sp>
      <p:sp>
        <p:nvSpPr>
          <p:cNvPr id="31" name="Rectangle 30"/>
          <p:cNvSpPr/>
          <p:nvPr/>
        </p:nvSpPr>
        <p:spPr>
          <a:xfrm>
            <a:off x="6644434" y="3673525"/>
            <a:ext cx="2269960" cy="573177"/>
          </a:xfrm>
          <a:prstGeom prst="rect">
            <a:avLst/>
          </a:prstGeom>
          <a:solidFill>
            <a:srgbClr val="0070C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Content Placeholder 2"/>
          <p:cNvSpPr txBox="1">
            <a:spLocks/>
          </p:cNvSpPr>
          <p:nvPr/>
        </p:nvSpPr>
        <p:spPr>
          <a:xfrm>
            <a:off x="6616876" y="3673525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Session</a:t>
            </a:r>
          </a:p>
        </p:txBody>
      </p:sp>
      <p:sp>
        <p:nvSpPr>
          <p:cNvPr id="33" name="Rectangle 32"/>
          <p:cNvSpPr/>
          <p:nvPr/>
        </p:nvSpPr>
        <p:spPr>
          <a:xfrm>
            <a:off x="6644434" y="4246702"/>
            <a:ext cx="2269960" cy="573177"/>
          </a:xfrm>
          <a:prstGeom prst="rect">
            <a:avLst/>
          </a:prstGeom>
          <a:solidFill>
            <a:srgbClr val="00B05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Content Placeholder 2"/>
          <p:cNvSpPr txBox="1">
            <a:spLocks/>
          </p:cNvSpPr>
          <p:nvPr/>
        </p:nvSpPr>
        <p:spPr>
          <a:xfrm>
            <a:off x="6616876" y="4246702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Transport</a:t>
            </a:r>
          </a:p>
        </p:txBody>
      </p:sp>
      <p:sp>
        <p:nvSpPr>
          <p:cNvPr id="35" name="Rectangle 34"/>
          <p:cNvSpPr/>
          <p:nvPr/>
        </p:nvSpPr>
        <p:spPr>
          <a:xfrm>
            <a:off x="6644434" y="4819879"/>
            <a:ext cx="2269960" cy="573177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Content Placeholder 2"/>
          <p:cNvSpPr txBox="1">
            <a:spLocks/>
          </p:cNvSpPr>
          <p:nvPr/>
        </p:nvSpPr>
        <p:spPr>
          <a:xfrm>
            <a:off x="6616876" y="4819879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Network</a:t>
            </a:r>
          </a:p>
        </p:txBody>
      </p:sp>
      <p:sp>
        <p:nvSpPr>
          <p:cNvPr id="37" name="Rectangle 36"/>
          <p:cNvSpPr/>
          <p:nvPr/>
        </p:nvSpPr>
        <p:spPr>
          <a:xfrm>
            <a:off x="6644434" y="5397613"/>
            <a:ext cx="2269960" cy="573177"/>
          </a:xfrm>
          <a:prstGeom prst="rect">
            <a:avLst/>
          </a:prstGeom>
          <a:solidFill>
            <a:schemeClr val="accent3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Content Placeholder 2"/>
          <p:cNvSpPr txBox="1">
            <a:spLocks/>
          </p:cNvSpPr>
          <p:nvPr/>
        </p:nvSpPr>
        <p:spPr>
          <a:xfrm>
            <a:off x="6616876" y="5397613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Data Link</a:t>
            </a:r>
          </a:p>
        </p:txBody>
      </p:sp>
      <p:sp>
        <p:nvSpPr>
          <p:cNvPr id="39" name="Rectangle 38"/>
          <p:cNvSpPr/>
          <p:nvPr/>
        </p:nvSpPr>
        <p:spPr>
          <a:xfrm>
            <a:off x="6644565" y="5970790"/>
            <a:ext cx="2269960" cy="573177"/>
          </a:xfrm>
          <a:prstGeom prst="rect">
            <a:avLst/>
          </a:prstGeom>
          <a:pattFill prst="ltHorz">
            <a:fgClr>
              <a:schemeClr val="tx1"/>
            </a:fgClr>
            <a:bgClr>
              <a:srgbClr val="FF0000"/>
            </a:bgClr>
          </a:patt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Content Placeholder 2"/>
          <p:cNvSpPr txBox="1">
            <a:spLocks/>
          </p:cNvSpPr>
          <p:nvPr/>
        </p:nvSpPr>
        <p:spPr>
          <a:xfrm>
            <a:off x="6617007" y="5970790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Physical</a:t>
            </a:r>
          </a:p>
        </p:txBody>
      </p:sp>
      <p:sp>
        <p:nvSpPr>
          <p:cNvPr id="41" name="Content Placeholder 5"/>
          <p:cNvSpPr txBox="1">
            <a:spLocks/>
          </p:cNvSpPr>
          <p:nvPr/>
        </p:nvSpPr>
        <p:spPr>
          <a:xfrm>
            <a:off x="607118" y="1982359"/>
            <a:ext cx="1428466" cy="54250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/>
              <a:buNone/>
            </a:pPr>
            <a:r>
              <a:rPr lang="en-US" dirty="0" smtClean="0"/>
              <a:t>Host 1</a:t>
            </a:r>
          </a:p>
        </p:txBody>
      </p:sp>
      <p:sp>
        <p:nvSpPr>
          <p:cNvPr id="42" name="Content Placeholder 5"/>
          <p:cNvSpPr txBox="1">
            <a:spLocks/>
          </p:cNvSpPr>
          <p:nvPr/>
        </p:nvSpPr>
        <p:spPr>
          <a:xfrm>
            <a:off x="3857954" y="2011906"/>
            <a:ext cx="1428466" cy="54250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/>
              <a:buNone/>
            </a:pPr>
            <a:r>
              <a:rPr lang="en-US" dirty="0" smtClean="0"/>
              <a:t>Switch</a:t>
            </a:r>
          </a:p>
        </p:txBody>
      </p:sp>
      <p:sp>
        <p:nvSpPr>
          <p:cNvPr id="43" name="Content Placeholder 5"/>
          <p:cNvSpPr txBox="1">
            <a:spLocks/>
          </p:cNvSpPr>
          <p:nvPr/>
        </p:nvSpPr>
        <p:spPr>
          <a:xfrm>
            <a:off x="7070670" y="1982359"/>
            <a:ext cx="1428466" cy="54250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/>
              <a:buNone/>
            </a:pPr>
            <a:r>
              <a:rPr lang="en-US" dirty="0" smtClean="0"/>
              <a:t>Host 2</a:t>
            </a:r>
          </a:p>
        </p:txBody>
      </p:sp>
      <p:sp>
        <p:nvSpPr>
          <p:cNvPr id="44" name="Rectangle 43"/>
          <p:cNvSpPr/>
          <p:nvPr/>
        </p:nvSpPr>
        <p:spPr>
          <a:xfrm>
            <a:off x="4569057" y="5975348"/>
            <a:ext cx="1134849" cy="573177"/>
          </a:xfrm>
          <a:prstGeom prst="rect">
            <a:avLst/>
          </a:prstGeom>
          <a:pattFill prst="ltHorz">
            <a:fgClr>
              <a:schemeClr val="tx1"/>
            </a:fgClr>
            <a:bgClr>
              <a:srgbClr val="FF0000"/>
            </a:bgClr>
          </a:pattFill>
          <a:ln w="57150"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3437206" y="5966233"/>
            <a:ext cx="2269961" cy="573177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Content Placeholder 2"/>
          <p:cNvSpPr txBox="1">
            <a:spLocks/>
          </p:cNvSpPr>
          <p:nvPr/>
        </p:nvSpPr>
        <p:spPr>
          <a:xfrm>
            <a:off x="3450859" y="5966233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Physical</a:t>
            </a:r>
          </a:p>
        </p:txBody>
      </p:sp>
      <p:cxnSp>
        <p:nvCxnSpPr>
          <p:cNvPr id="47" name="Straight Arrow Connector 46"/>
          <p:cNvCxnSpPr/>
          <p:nvPr/>
        </p:nvCxnSpPr>
        <p:spPr>
          <a:xfrm>
            <a:off x="2579425" y="5688759"/>
            <a:ext cx="777926" cy="0"/>
          </a:xfrm>
          <a:prstGeom prst="straightConnector1">
            <a:avLst/>
          </a:prstGeom>
          <a:ln w="571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>
            <a:off x="5775273" y="5688759"/>
            <a:ext cx="777926" cy="0"/>
          </a:xfrm>
          <a:prstGeom prst="straightConnector1">
            <a:avLst/>
          </a:prstGeom>
          <a:ln w="571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>
            <a:off x="2579425" y="5111025"/>
            <a:ext cx="777926" cy="0"/>
          </a:xfrm>
          <a:prstGeom prst="straightConnector1">
            <a:avLst/>
          </a:prstGeom>
          <a:ln w="571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5775273" y="5111025"/>
            <a:ext cx="777926" cy="0"/>
          </a:xfrm>
          <a:prstGeom prst="straightConnector1">
            <a:avLst/>
          </a:prstGeom>
          <a:ln w="571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Content Placeholder 2"/>
          <p:cNvSpPr txBox="1">
            <a:spLocks/>
          </p:cNvSpPr>
          <p:nvPr/>
        </p:nvSpPr>
        <p:spPr>
          <a:xfrm>
            <a:off x="255150" y="3666147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925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Video Client</a:t>
            </a:r>
          </a:p>
        </p:txBody>
      </p:sp>
      <p:sp>
        <p:nvSpPr>
          <p:cNvPr id="66" name="Content Placeholder 2"/>
          <p:cNvSpPr txBox="1">
            <a:spLocks/>
          </p:cNvSpPr>
          <p:nvPr/>
        </p:nvSpPr>
        <p:spPr>
          <a:xfrm>
            <a:off x="255150" y="4239324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UDP</a:t>
            </a:r>
          </a:p>
        </p:txBody>
      </p:sp>
      <p:sp>
        <p:nvSpPr>
          <p:cNvPr id="72" name="Content Placeholder 2"/>
          <p:cNvSpPr txBox="1">
            <a:spLocks/>
          </p:cNvSpPr>
          <p:nvPr/>
        </p:nvSpPr>
        <p:spPr>
          <a:xfrm>
            <a:off x="6671871" y="3666146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85000"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Video Server</a:t>
            </a:r>
          </a:p>
        </p:txBody>
      </p:sp>
      <p:sp>
        <p:nvSpPr>
          <p:cNvPr id="73" name="Content Placeholder 2"/>
          <p:cNvSpPr txBox="1">
            <a:spLocks/>
          </p:cNvSpPr>
          <p:nvPr/>
        </p:nvSpPr>
        <p:spPr>
          <a:xfrm>
            <a:off x="6671871" y="4239323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UDP</a:t>
            </a:r>
          </a:p>
        </p:txBody>
      </p:sp>
      <p:sp>
        <p:nvSpPr>
          <p:cNvPr id="78" name="Content Placeholder 2"/>
          <p:cNvSpPr txBox="1">
            <a:spLocks/>
          </p:cNvSpPr>
          <p:nvPr/>
        </p:nvSpPr>
        <p:spPr>
          <a:xfrm>
            <a:off x="214196" y="3679797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FTP Client</a:t>
            </a:r>
          </a:p>
        </p:txBody>
      </p:sp>
      <p:sp>
        <p:nvSpPr>
          <p:cNvPr id="79" name="Content Placeholder 2"/>
          <p:cNvSpPr txBox="1">
            <a:spLocks/>
          </p:cNvSpPr>
          <p:nvPr/>
        </p:nvSpPr>
        <p:spPr>
          <a:xfrm>
            <a:off x="214196" y="4252974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TCP</a:t>
            </a:r>
          </a:p>
        </p:txBody>
      </p:sp>
      <p:sp>
        <p:nvSpPr>
          <p:cNvPr id="80" name="Content Placeholder 2"/>
          <p:cNvSpPr txBox="1">
            <a:spLocks/>
          </p:cNvSpPr>
          <p:nvPr/>
        </p:nvSpPr>
        <p:spPr>
          <a:xfrm>
            <a:off x="214196" y="4826151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IP</a:t>
            </a:r>
          </a:p>
        </p:txBody>
      </p:sp>
      <p:sp>
        <p:nvSpPr>
          <p:cNvPr id="81" name="Content Placeholder 2"/>
          <p:cNvSpPr txBox="1">
            <a:spLocks/>
          </p:cNvSpPr>
          <p:nvPr/>
        </p:nvSpPr>
        <p:spPr>
          <a:xfrm>
            <a:off x="214196" y="5403885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Ethernet</a:t>
            </a:r>
          </a:p>
        </p:txBody>
      </p:sp>
      <p:sp>
        <p:nvSpPr>
          <p:cNvPr id="82" name="Content Placeholder 2"/>
          <p:cNvSpPr txBox="1">
            <a:spLocks/>
          </p:cNvSpPr>
          <p:nvPr/>
        </p:nvSpPr>
        <p:spPr>
          <a:xfrm>
            <a:off x="3423690" y="4830708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IP</a:t>
            </a:r>
          </a:p>
        </p:txBody>
      </p:sp>
      <p:sp>
        <p:nvSpPr>
          <p:cNvPr id="83" name="Content Placeholder 2"/>
          <p:cNvSpPr txBox="1">
            <a:spLocks/>
          </p:cNvSpPr>
          <p:nvPr/>
        </p:nvSpPr>
        <p:spPr>
          <a:xfrm>
            <a:off x="3437211" y="5408442"/>
            <a:ext cx="220144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Ethernet</a:t>
            </a:r>
          </a:p>
        </p:txBody>
      </p:sp>
      <p:sp>
        <p:nvSpPr>
          <p:cNvPr id="84" name="Content Placeholder 2"/>
          <p:cNvSpPr txBox="1">
            <a:spLocks/>
          </p:cNvSpPr>
          <p:nvPr/>
        </p:nvSpPr>
        <p:spPr>
          <a:xfrm>
            <a:off x="6630917" y="3679796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FTP Server</a:t>
            </a:r>
          </a:p>
        </p:txBody>
      </p:sp>
      <p:sp>
        <p:nvSpPr>
          <p:cNvPr id="85" name="Content Placeholder 2"/>
          <p:cNvSpPr txBox="1">
            <a:spLocks/>
          </p:cNvSpPr>
          <p:nvPr/>
        </p:nvSpPr>
        <p:spPr>
          <a:xfrm>
            <a:off x="6630917" y="4252973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TCP</a:t>
            </a:r>
          </a:p>
        </p:txBody>
      </p:sp>
      <p:sp>
        <p:nvSpPr>
          <p:cNvPr id="86" name="Content Placeholder 2"/>
          <p:cNvSpPr txBox="1">
            <a:spLocks/>
          </p:cNvSpPr>
          <p:nvPr/>
        </p:nvSpPr>
        <p:spPr>
          <a:xfrm>
            <a:off x="6630917" y="4826150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IP</a:t>
            </a:r>
          </a:p>
        </p:txBody>
      </p:sp>
      <p:sp>
        <p:nvSpPr>
          <p:cNvPr id="87" name="Content Placeholder 2"/>
          <p:cNvSpPr txBox="1">
            <a:spLocks/>
          </p:cNvSpPr>
          <p:nvPr/>
        </p:nvSpPr>
        <p:spPr>
          <a:xfrm>
            <a:off x="6630917" y="5403884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Ethernet</a:t>
            </a:r>
          </a:p>
        </p:txBody>
      </p:sp>
      <p:sp>
        <p:nvSpPr>
          <p:cNvPr id="88" name="Content Placeholder 2"/>
          <p:cNvSpPr txBox="1">
            <a:spLocks/>
          </p:cNvSpPr>
          <p:nvPr/>
        </p:nvSpPr>
        <p:spPr>
          <a:xfrm>
            <a:off x="214201" y="5406704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802.11n</a:t>
            </a:r>
          </a:p>
        </p:txBody>
      </p:sp>
      <p:sp>
        <p:nvSpPr>
          <p:cNvPr id="89" name="Content Placeholder 2"/>
          <p:cNvSpPr txBox="1">
            <a:spLocks/>
          </p:cNvSpPr>
          <p:nvPr/>
        </p:nvSpPr>
        <p:spPr>
          <a:xfrm>
            <a:off x="3437216" y="5411261"/>
            <a:ext cx="220144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802.11n</a:t>
            </a:r>
          </a:p>
        </p:txBody>
      </p:sp>
      <p:sp>
        <p:nvSpPr>
          <p:cNvPr id="90" name="Content Placeholder 2"/>
          <p:cNvSpPr txBox="1">
            <a:spLocks/>
          </p:cNvSpPr>
          <p:nvPr/>
        </p:nvSpPr>
        <p:spPr>
          <a:xfrm>
            <a:off x="6630922" y="5406703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802.11n</a:t>
            </a:r>
          </a:p>
        </p:txBody>
      </p:sp>
    </p:spTree>
    <p:extLst>
      <p:ext uri="{BB962C8B-B14F-4D97-AF65-F5344CB8AC3E}">
        <p14:creationId xmlns:p14="http://schemas.microsoft.com/office/powerpoint/2010/main" val="24267307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46809E-6 L 8.33333E-7 0.1686 " pathEditMode="relative" rAng="0" ptsTypes="AA">
                                      <p:cBhvr>
                                        <p:cTn id="3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418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4.46809E-6 L 1.11111E-6 0.1686 " pathEditMode="relative" rAng="0" ptsTypes="AA">
                                      <p:cBhvr>
                                        <p:cTn id="4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418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4.46809E-6 L -4.44444E-6 0.16444 " pathEditMode="relative" rAng="0" ptsTypes="AA">
                                      <p:cBhvr>
                                        <p:cTn id="43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210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4.46809E-6 L -3.05556E-6 0.16235 " pathEditMode="relative" rAng="0" ptsTypes="AA">
                                      <p:cBhvr>
                                        <p:cTn id="45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117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1.63737E-6 L -4.44444E-6 0.17044 " pathEditMode="relative" rAng="0" ptsTypes="AA">
                                      <p:cBhvr>
                                        <p:cTn id="47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511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44218E-6 L 0 0.15657 " pathEditMode="relative" rAng="0" ptsTypes="AA">
                                      <p:cBhvr>
                                        <p:cTn id="49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817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1.63737E-6 L 1.11111E-6 0.16651 " pathEditMode="relative" rAng="0" ptsTypes="AA">
                                      <p:cBhvr>
                                        <p:cTn id="51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3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00"/>
                            </p:stCondLst>
                            <p:childTnLst>
                              <p:par>
                                <p:cTn id="1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500"/>
                            </p:stCondLst>
                            <p:childTnLst>
                              <p:par>
                                <p:cTn id="18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500"/>
                            </p:stCondLst>
                            <p:childTnLst>
                              <p:par>
                                <p:cTn id="20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9" grpId="1"/>
      <p:bldP spid="10" grpId="0" animBg="1"/>
      <p:bldP spid="11" grpId="0"/>
      <p:bldP spid="12" grpId="0" animBg="1"/>
      <p:bldP spid="13" grpId="0"/>
      <p:bldP spid="15" grpId="0"/>
      <p:bldP spid="17" grpId="0"/>
      <p:bldP spid="19" grpId="0"/>
      <p:bldP spid="20" grpId="0" animBg="1"/>
      <p:bldP spid="21" grpId="0"/>
      <p:bldP spid="23" grpId="0"/>
      <p:bldP spid="25" grpId="0"/>
      <p:bldP spid="26" grpId="0" animBg="1"/>
      <p:bldP spid="27" grpId="0" animBg="1"/>
      <p:bldP spid="28" grpId="0"/>
      <p:bldP spid="28" grpId="1"/>
      <p:bldP spid="29" grpId="0" animBg="1"/>
      <p:bldP spid="30" grpId="0"/>
      <p:bldP spid="31" grpId="0" animBg="1"/>
      <p:bldP spid="32" grpId="0"/>
      <p:bldP spid="34" grpId="0"/>
      <p:bldP spid="36" grpId="0"/>
      <p:bldP spid="38" grpId="0"/>
      <p:bldP spid="39" grpId="0" animBg="1"/>
      <p:bldP spid="40" grpId="0"/>
      <p:bldP spid="41" grpId="0"/>
      <p:bldP spid="42" grpId="0"/>
      <p:bldP spid="43" grpId="0"/>
      <p:bldP spid="44" grpId="0" animBg="1"/>
      <p:bldP spid="45" grpId="0" animBg="1"/>
      <p:bldP spid="46" grpId="0"/>
      <p:bldP spid="65" grpId="0"/>
      <p:bldP spid="66" grpId="0"/>
      <p:bldP spid="72" grpId="0"/>
      <p:bldP spid="73" grpId="0"/>
      <p:bldP spid="78" grpId="0"/>
      <p:bldP spid="78" grpId="1"/>
      <p:bldP spid="79" grpId="0"/>
      <p:bldP spid="79" grpId="1"/>
      <p:bldP spid="80" grpId="0"/>
      <p:bldP spid="81" grpId="0"/>
      <p:bldP spid="81" grpId="1"/>
      <p:bldP spid="82" grpId="0"/>
      <p:bldP spid="83" grpId="0"/>
      <p:bldP spid="83" grpId="1"/>
      <p:bldP spid="84" grpId="0"/>
      <p:bldP spid="84" grpId="1"/>
      <p:bldP spid="85" grpId="0"/>
      <p:bldP spid="85" grpId="1"/>
      <p:bldP spid="86" grpId="0"/>
      <p:bldP spid="87" grpId="0"/>
      <p:bldP spid="87" grpId="1"/>
      <p:bldP spid="88" grpId="0"/>
      <p:bldP spid="89" grpId="0"/>
      <p:bldP spid="9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Goals of the Internet Architecture </a:t>
            </a:r>
            <a:r>
              <a:rPr lang="en-US" sz="3600" dirty="0" smtClean="0"/>
              <a:t>(Clark ‘88)</a:t>
            </a:r>
            <a:endParaRPr lang="en-US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457200" indent="-457200">
              <a:buFont typeface="Arial" charset="0"/>
              <a:buAutoNum type="arabicPeriod"/>
            </a:pPr>
            <a:r>
              <a:rPr lang="en-US" sz="3200" b="1" dirty="0"/>
              <a:t>Connect existing networks</a:t>
            </a:r>
          </a:p>
          <a:p>
            <a:pPr marL="457200" indent="-457200">
              <a:buFont typeface="Arial" charset="0"/>
              <a:buAutoNum type="arabicPeriod"/>
            </a:pPr>
            <a:r>
              <a:rPr lang="en-US" sz="3200" dirty="0"/>
              <a:t>Robust in face of failures (not nuclear war…)</a:t>
            </a:r>
          </a:p>
          <a:p>
            <a:pPr marL="457200" indent="-457200">
              <a:buFont typeface="Arial" charset="0"/>
              <a:buAutoNum type="arabicPeriod"/>
            </a:pPr>
            <a:r>
              <a:rPr lang="en-US" sz="3200" dirty="0"/>
              <a:t>Support multiple types of services</a:t>
            </a:r>
          </a:p>
          <a:p>
            <a:pPr marL="457200" indent="-457200">
              <a:buFont typeface="Arial" charset="0"/>
              <a:buAutoNum type="arabicPeriod"/>
            </a:pPr>
            <a:r>
              <a:rPr lang="en-US" sz="3200" dirty="0"/>
              <a:t>Accommodate a variety of networks</a:t>
            </a:r>
          </a:p>
          <a:p>
            <a:pPr marL="457200" indent="-457200">
              <a:buFont typeface="Arial" charset="0"/>
              <a:buAutoNum type="arabicPeriod"/>
            </a:pPr>
            <a:r>
              <a:rPr lang="en-US" sz="3200" dirty="0"/>
              <a:t>Allow distributed management</a:t>
            </a:r>
          </a:p>
          <a:p>
            <a:pPr marL="457200" indent="-457200">
              <a:buFont typeface="Arial" charset="0"/>
              <a:buAutoNum type="arabicPeriod"/>
            </a:pPr>
            <a:r>
              <a:rPr lang="en-US" sz="3200" dirty="0"/>
              <a:t>Easy host attachment</a:t>
            </a:r>
          </a:p>
          <a:p>
            <a:pPr marL="457200" indent="-457200">
              <a:buFont typeface="Arial" charset="0"/>
              <a:buAutoNum type="arabicPeriod"/>
            </a:pPr>
            <a:r>
              <a:rPr lang="en-US" sz="3200" dirty="0"/>
              <a:t>Cost effective</a:t>
            </a:r>
          </a:p>
          <a:p>
            <a:pPr marL="457200" indent="-457200">
              <a:buFont typeface="Arial" charset="0"/>
              <a:buAutoNum type="arabicPeriod"/>
            </a:pPr>
            <a:r>
              <a:rPr lang="en-US" sz="3200" dirty="0"/>
              <a:t>Allow resource accountability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45818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2" name="Straight Connector 51"/>
          <p:cNvCxnSpPr/>
          <p:nvPr/>
        </p:nvCxnSpPr>
        <p:spPr>
          <a:xfrm>
            <a:off x="8047748" y="2033489"/>
            <a:ext cx="0" cy="3855370"/>
          </a:xfrm>
          <a:prstGeom prst="line">
            <a:avLst/>
          </a:prstGeom>
          <a:ln w="5715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Encapsulation, Revisited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7489901" y="1664999"/>
            <a:ext cx="1131919" cy="736980"/>
          </a:xfrm>
          <a:prstGeom prst="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2000" dirty="0" smtClean="0">
                <a:solidFill>
                  <a:schemeClr val="bg1"/>
                </a:solidFill>
              </a:rPr>
              <a:t>Web Server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7478973" y="2636200"/>
            <a:ext cx="1137551" cy="736980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2000" dirty="0" smtClean="0">
                <a:solidFill>
                  <a:schemeClr val="bg1"/>
                </a:solidFill>
              </a:rPr>
              <a:t>TCP</a:t>
            </a: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7478973" y="4110146"/>
            <a:ext cx="1137551" cy="736980"/>
          </a:xfrm>
          <a:prstGeom prst="rect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2000" dirty="0" smtClean="0">
                <a:solidFill>
                  <a:schemeClr val="bg1"/>
                </a:solidFill>
              </a:rPr>
              <a:t>IP</a:t>
            </a:r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7478973" y="5520369"/>
            <a:ext cx="1137551" cy="736980"/>
          </a:xfrm>
          <a:prstGeom prst="rect">
            <a:avLst/>
          </a:prstGeom>
          <a:solidFill>
            <a:schemeClr val="accent3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1600" dirty="0" smtClean="0">
                <a:solidFill>
                  <a:schemeClr val="bg1"/>
                </a:solidFill>
              </a:rPr>
              <a:t>Ethernet</a:t>
            </a:r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3778455" y="1664996"/>
            <a:ext cx="1311220" cy="736980"/>
          </a:xfrm>
          <a:prstGeom prst="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2000" dirty="0" smtClean="0">
                <a:solidFill>
                  <a:schemeClr val="bg1"/>
                </a:solidFill>
              </a:rPr>
              <a:t>HTTP Header</a:t>
            </a:r>
          </a:p>
        </p:txBody>
      </p:sp>
      <p:sp>
        <p:nvSpPr>
          <p:cNvPr id="22" name="Content Placeholder 2"/>
          <p:cNvSpPr txBox="1">
            <a:spLocks/>
          </p:cNvSpPr>
          <p:nvPr/>
        </p:nvSpPr>
        <p:spPr>
          <a:xfrm>
            <a:off x="2559679" y="2636197"/>
            <a:ext cx="1218776" cy="736980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2000" dirty="0" smtClean="0">
                <a:solidFill>
                  <a:schemeClr val="bg1"/>
                </a:solidFill>
              </a:rPr>
              <a:t>TCP Header</a:t>
            </a:r>
          </a:p>
        </p:txBody>
      </p:sp>
      <p:sp>
        <p:nvSpPr>
          <p:cNvPr id="23" name="Content Placeholder 2"/>
          <p:cNvSpPr txBox="1">
            <a:spLocks/>
          </p:cNvSpPr>
          <p:nvPr/>
        </p:nvSpPr>
        <p:spPr>
          <a:xfrm>
            <a:off x="1498971" y="4110143"/>
            <a:ext cx="1060708" cy="736980"/>
          </a:xfrm>
          <a:prstGeom prst="rect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25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2000" dirty="0" smtClean="0">
                <a:solidFill>
                  <a:schemeClr val="bg1"/>
                </a:solidFill>
              </a:rPr>
              <a:t>IP Header</a:t>
            </a:r>
          </a:p>
        </p:txBody>
      </p:sp>
      <p:sp>
        <p:nvSpPr>
          <p:cNvPr id="25" name="Content Placeholder 2"/>
          <p:cNvSpPr txBox="1">
            <a:spLocks/>
          </p:cNvSpPr>
          <p:nvPr/>
        </p:nvSpPr>
        <p:spPr>
          <a:xfrm>
            <a:off x="341654" y="5520369"/>
            <a:ext cx="1157317" cy="736980"/>
          </a:xfrm>
          <a:prstGeom prst="rect">
            <a:avLst/>
          </a:prstGeom>
          <a:solidFill>
            <a:schemeClr val="accent3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1600" dirty="0" smtClean="0">
                <a:solidFill>
                  <a:schemeClr val="bg1"/>
                </a:solidFill>
              </a:rPr>
              <a:t>Ethernet Header</a:t>
            </a:r>
          </a:p>
        </p:txBody>
      </p:sp>
      <p:sp>
        <p:nvSpPr>
          <p:cNvPr id="26" name="Content Placeholder 2"/>
          <p:cNvSpPr txBox="1">
            <a:spLocks/>
          </p:cNvSpPr>
          <p:nvPr/>
        </p:nvSpPr>
        <p:spPr>
          <a:xfrm>
            <a:off x="6079196" y="5520372"/>
            <a:ext cx="1154120" cy="736980"/>
          </a:xfrm>
          <a:prstGeom prst="rect">
            <a:avLst/>
          </a:prstGeom>
          <a:solidFill>
            <a:schemeClr val="accent3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1600" dirty="0" smtClean="0">
                <a:solidFill>
                  <a:schemeClr val="bg1"/>
                </a:solidFill>
              </a:rPr>
              <a:t>Ethernet Trailer</a:t>
            </a:r>
          </a:p>
        </p:txBody>
      </p:sp>
      <p:sp>
        <p:nvSpPr>
          <p:cNvPr id="28" name="Content Placeholder 2"/>
          <p:cNvSpPr txBox="1">
            <a:spLocks/>
          </p:cNvSpPr>
          <p:nvPr/>
        </p:nvSpPr>
        <p:spPr>
          <a:xfrm>
            <a:off x="5096959" y="1664996"/>
            <a:ext cx="963567" cy="736980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2000" dirty="0" smtClean="0">
                <a:solidFill>
                  <a:schemeClr val="bg1"/>
                </a:solidFill>
              </a:rPr>
              <a:t>Web Page</a:t>
            </a:r>
          </a:p>
        </p:txBody>
      </p:sp>
      <p:sp>
        <p:nvSpPr>
          <p:cNvPr id="29" name="Content Placeholder 2"/>
          <p:cNvSpPr txBox="1">
            <a:spLocks/>
          </p:cNvSpPr>
          <p:nvPr/>
        </p:nvSpPr>
        <p:spPr>
          <a:xfrm>
            <a:off x="3778455" y="2636200"/>
            <a:ext cx="1311220" cy="736980"/>
          </a:xfrm>
          <a:prstGeom prst="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2000" dirty="0" smtClean="0">
                <a:solidFill>
                  <a:schemeClr val="bg1"/>
                </a:solidFill>
              </a:rPr>
              <a:t>HTTP Header</a:t>
            </a:r>
          </a:p>
        </p:txBody>
      </p:sp>
      <p:sp>
        <p:nvSpPr>
          <p:cNvPr id="30" name="Content Placeholder 2"/>
          <p:cNvSpPr txBox="1">
            <a:spLocks/>
          </p:cNvSpPr>
          <p:nvPr/>
        </p:nvSpPr>
        <p:spPr>
          <a:xfrm>
            <a:off x="5096959" y="2636200"/>
            <a:ext cx="963567" cy="736980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2000" dirty="0" smtClean="0">
                <a:solidFill>
                  <a:schemeClr val="bg1"/>
                </a:solidFill>
              </a:rPr>
              <a:t>Web Page</a:t>
            </a:r>
          </a:p>
        </p:txBody>
      </p:sp>
      <p:sp>
        <p:nvSpPr>
          <p:cNvPr id="31" name="Content Placeholder 2"/>
          <p:cNvSpPr txBox="1">
            <a:spLocks/>
          </p:cNvSpPr>
          <p:nvPr/>
        </p:nvSpPr>
        <p:spPr>
          <a:xfrm>
            <a:off x="2559679" y="4110143"/>
            <a:ext cx="1218776" cy="736980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2000" dirty="0" smtClean="0">
                <a:solidFill>
                  <a:schemeClr val="bg1"/>
                </a:solidFill>
              </a:rPr>
              <a:t>TCP Header</a:t>
            </a:r>
          </a:p>
        </p:txBody>
      </p:sp>
      <p:sp>
        <p:nvSpPr>
          <p:cNvPr id="32" name="Content Placeholder 2"/>
          <p:cNvSpPr txBox="1">
            <a:spLocks/>
          </p:cNvSpPr>
          <p:nvPr/>
        </p:nvSpPr>
        <p:spPr>
          <a:xfrm>
            <a:off x="3778455" y="4110146"/>
            <a:ext cx="1311220" cy="736980"/>
          </a:xfrm>
          <a:prstGeom prst="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2000" dirty="0" smtClean="0">
                <a:solidFill>
                  <a:schemeClr val="bg1"/>
                </a:solidFill>
              </a:rPr>
              <a:t>HTTP Header</a:t>
            </a:r>
          </a:p>
        </p:txBody>
      </p:sp>
      <p:sp>
        <p:nvSpPr>
          <p:cNvPr id="33" name="Content Placeholder 2"/>
          <p:cNvSpPr txBox="1">
            <a:spLocks/>
          </p:cNvSpPr>
          <p:nvPr/>
        </p:nvSpPr>
        <p:spPr>
          <a:xfrm>
            <a:off x="5096959" y="4110146"/>
            <a:ext cx="963567" cy="736980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2000" dirty="0" smtClean="0">
                <a:solidFill>
                  <a:schemeClr val="bg1"/>
                </a:solidFill>
              </a:rPr>
              <a:t>Web Page</a:t>
            </a:r>
          </a:p>
        </p:txBody>
      </p:sp>
      <p:sp>
        <p:nvSpPr>
          <p:cNvPr id="34" name="Content Placeholder 2"/>
          <p:cNvSpPr txBox="1">
            <a:spLocks/>
          </p:cNvSpPr>
          <p:nvPr/>
        </p:nvSpPr>
        <p:spPr>
          <a:xfrm>
            <a:off x="1498971" y="5520369"/>
            <a:ext cx="1060708" cy="736980"/>
          </a:xfrm>
          <a:prstGeom prst="rect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25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2000" dirty="0" smtClean="0">
                <a:solidFill>
                  <a:schemeClr val="bg1"/>
                </a:solidFill>
              </a:rPr>
              <a:t>IP Header</a:t>
            </a:r>
          </a:p>
        </p:txBody>
      </p:sp>
      <p:sp>
        <p:nvSpPr>
          <p:cNvPr id="35" name="Content Placeholder 2"/>
          <p:cNvSpPr txBox="1">
            <a:spLocks/>
          </p:cNvSpPr>
          <p:nvPr/>
        </p:nvSpPr>
        <p:spPr>
          <a:xfrm>
            <a:off x="2559679" y="5520369"/>
            <a:ext cx="1218776" cy="736980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2000" dirty="0" smtClean="0">
                <a:solidFill>
                  <a:schemeClr val="bg1"/>
                </a:solidFill>
              </a:rPr>
              <a:t>TCP Header</a:t>
            </a:r>
          </a:p>
        </p:txBody>
      </p:sp>
      <p:sp>
        <p:nvSpPr>
          <p:cNvPr id="36" name="Content Placeholder 2"/>
          <p:cNvSpPr txBox="1">
            <a:spLocks/>
          </p:cNvSpPr>
          <p:nvPr/>
        </p:nvSpPr>
        <p:spPr>
          <a:xfrm>
            <a:off x="3778455" y="5520372"/>
            <a:ext cx="1311220" cy="736980"/>
          </a:xfrm>
          <a:prstGeom prst="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2000" dirty="0" smtClean="0">
                <a:solidFill>
                  <a:schemeClr val="bg1"/>
                </a:solidFill>
              </a:rPr>
              <a:t>HTTP Header</a:t>
            </a:r>
          </a:p>
        </p:txBody>
      </p:sp>
      <p:sp>
        <p:nvSpPr>
          <p:cNvPr id="37" name="Content Placeholder 2"/>
          <p:cNvSpPr txBox="1">
            <a:spLocks/>
          </p:cNvSpPr>
          <p:nvPr/>
        </p:nvSpPr>
        <p:spPr>
          <a:xfrm>
            <a:off x="5096959" y="5520372"/>
            <a:ext cx="963567" cy="736980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2000" dirty="0" smtClean="0">
                <a:solidFill>
                  <a:schemeClr val="bg1"/>
                </a:solidFill>
              </a:rPr>
              <a:t>Web Page</a:t>
            </a:r>
          </a:p>
        </p:txBody>
      </p:sp>
      <p:cxnSp>
        <p:nvCxnSpPr>
          <p:cNvPr id="39" name="Straight Connector 38"/>
          <p:cNvCxnSpPr/>
          <p:nvPr/>
        </p:nvCxnSpPr>
        <p:spPr>
          <a:xfrm>
            <a:off x="2559679" y="3643948"/>
            <a:ext cx="3519517" cy="0"/>
          </a:xfrm>
          <a:prstGeom prst="line">
            <a:avLst/>
          </a:prstGeom>
          <a:ln w="57150">
            <a:headEnd type="arrow" w="lg" len="sm"/>
            <a:tailEnd type="arrow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3424576" y="3415302"/>
            <a:ext cx="1789721" cy="461665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TCP Segment</a:t>
            </a:r>
            <a:endParaRPr lang="en-US" sz="2400" dirty="0"/>
          </a:p>
        </p:txBody>
      </p:sp>
      <p:cxnSp>
        <p:nvCxnSpPr>
          <p:cNvPr id="43" name="Straight Connector 42"/>
          <p:cNvCxnSpPr/>
          <p:nvPr/>
        </p:nvCxnSpPr>
        <p:spPr>
          <a:xfrm>
            <a:off x="1498971" y="5106346"/>
            <a:ext cx="4580225" cy="2186"/>
          </a:xfrm>
          <a:prstGeom prst="line">
            <a:avLst/>
          </a:prstGeom>
          <a:ln w="57150">
            <a:headEnd type="arrow" w="lg" len="sm"/>
            <a:tailEnd type="arrow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2916793" y="4877700"/>
            <a:ext cx="1744580" cy="461665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IP Datagram</a:t>
            </a:r>
            <a:endParaRPr lang="en-US" sz="2400" dirty="0"/>
          </a:p>
        </p:txBody>
      </p:sp>
      <p:cxnSp>
        <p:nvCxnSpPr>
          <p:cNvPr id="47" name="Straight Connector 46"/>
          <p:cNvCxnSpPr/>
          <p:nvPr/>
        </p:nvCxnSpPr>
        <p:spPr>
          <a:xfrm>
            <a:off x="341654" y="6517653"/>
            <a:ext cx="6891662" cy="0"/>
          </a:xfrm>
          <a:prstGeom prst="line">
            <a:avLst/>
          </a:prstGeom>
          <a:ln w="57150">
            <a:headEnd type="arrow" w="lg" len="sm"/>
            <a:tailEnd type="arrow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2780569" y="6289007"/>
            <a:ext cx="2017027" cy="461665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Ethernet Frame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217165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2" grpId="0" animBg="1"/>
      <p:bldP spid="23" grpId="0" animBg="1"/>
      <p:bldP spid="25" grpId="0" animBg="1"/>
      <p:bldP spid="26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42" grpId="0" animBg="1"/>
      <p:bldP spid="44" grpId="0" animBg="1"/>
      <p:bldP spid="4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Hourglass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7" name="Left Brace 6"/>
          <p:cNvSpPr/>
          <p:nvPr/>
        </p:nvSpPr>
        <p:spPr>
          <a:xfrm>
            <a:off x="5822520" y="2049439"/>
            <a:ext cx="2019869" cy="4351361"/>
          </a:xfrm>
          <a:prstGeom prst="leftBrace">
            <a:avLst>
              <a:gd name="adj1" fmla="val 75913"/>
              <a:gd name="adj2" fmla="val 50000"/>
            </a:avLst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 Brace 8"/>
          <p:cNvSpPr/>
          <p:nvPr/>
        </p:nvSpPr>
        <p:spPr>
          <a:xfrm rot="10800000">
            <a:off x="1367049" y="2049439"/>
            <a:ext cx="2019869" cy="4351361"/>
          </a:xfrm>
          <a:prstGeom prst="leftBrace">
            <a:avLst>
              <a:gd name="adj1" fmla="val 75913"/>
              <a:gd name="adj2" fmla="val 50000"/>
            </a:avLst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214650" y="6400800"/>
            <a:ext cx="6755642" cy="341194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214650" y="1708245"/>
            <a:ext cx="6755642" cy="341194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2300160" y="2784143"/>
            <a:ext cx="4573239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548282" y="3728114"/>
            <a:ext cx="4117938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534634" y="4753970"/>
            <a:ext cx="4144808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313808" y="5652447"/>
            <a:ext cx="4573239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231553" y="3994286"/>
            <a:ext cx="7104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IPv4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3573713" y="3027569"/>
            <a:ext cx="20261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TCP, UDP, ICMP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2117289" y="2197330"/>
            <a:ext cx="49389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HTTP, FTP, RTP, IMAP, Jabber, …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2561930" y="4967825"/>
            <a:ext cx="40496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Ethernet, 802.11x, DOCSIS, …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2300160" y="5816262"/>
            <a:ext cx="45732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Fiber, Coax, Twisted Pair, Radio, …</a:t>
            </a:r>
            <a:endParaRPr lang="en-US" dirty="0"/>
          </a:p>
        </p:txBody>
      </p:sp>
      <p:sp>
        <p:nvSpPr>
          <p:cNvPr id="32" name="Up Arrow 31"/>
          <p:cNvSpPr/>
          <p:nvPr/>
        </p:nvSpPr>
        <p:spPr>
          <a:xfrm rot="4566424">
            <a:off x="908406" y="2097005"/>
            <a:ext cx="1046338" cy="1211483"/>
          </a:xfrm>
          <a:prstGeom prst="upArrow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Up Arrow 32"/>
          <p:cNvSpPr/>
          <p:nvPr/>
        </p:nvSpPr>
        <p:spPr>
          <a:xfrm rot="6300000">
            <a:off x="901538" y="5132939"/>
            <a:ext cx="1046338" cy="1211483"/>
          </a:xfrm>
          <a:prstGeom prst="upArrow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Up Arrow 33"/>
          <p:cNvSpPr/>
          <p:nvPr/>
        </p:nvSpPr>
        <p:spPr>
          <a:xfrm rot="5400000">
            <a:off x="1016304" y="2652659"/>
            <a:ext cx="1046338" cy="1211483"/>
          </a:xfrm>
          <a:prstGeom prst="upArrow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Up Arrow 34"/>
          <p:cNvSpPr/>
          <p:nvPr/>
        </p:nvSpPr>
        <p:spPr>
          <a:xfrm rot="5400000">
            <a:off x="1004833" y="4609770"/>
            <a:ext cx="1046338" cy="1211483"/>
          </a:xfrm>
          <a:prstGeom prst="upArrow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Up Arrow 35"/>
          <p:cNvSpPr/>
          <p:nvPr/>
        </p:nvSpPr>
        <p:spPr>
          <a:xfrm rot="5400000">
            <a:off x="1378657" y="3634115"/>
            <a:ext cx="1046338" cy="1211483"/>
          </a:xfrm>
          <a:prstGeom prst="upArrow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0" name="Group 39"/>
          <p:cNvGrpSpPr/>
          <p:nvPr/>
        </p:nvGrpSpPr>
        <p:grpSpPr>
          <a:xfrm>
            <a:off x="618684" y="2400866"/>
            <a:ext cx="7936189" cy="3415396"/>
            <a:chOff x="414979" y="3333624"/>
            <a:chExt cx="8263530" cy="1523216"/>
          </a:xfrm>
        </p:grpSpPr>
        <p:sp>
          <p:nvSpPr>
            <p:cNvPr id="41" name="Rectangle 40"/>
            <p:cNvSpPr/>
            <p:nvPr/>
          </p:nvSpPr>
          <p:spPr>
            <a:xfrm>
              <a:off x="414979" y="3333624"/>
              <a:ext cx="8263530" cy="1523216"/>
            </a:xfrm>
            <a:prstGeom prst="rect">
              <a:avLst/>
            </a:prstGeom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Content Placeholder 2"/>
            <p:cNvSpPr txBox="1">
              <a:spLocks/>
            </p:cNvSpPr>
            <p:nvPr/>
          </p:nvSpPr>
          <p:spPr>
            <a:xfrm>
              <a:off x="514376" y="3459690"/>
              <a:ext cx="8118848" cy="136062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lIns="91440" tIns="45720" rIns="91440" bIns="45720" rtlCol="0">
              <a:normAutofit/>
            </a:bodyPr>
            <a:lstStyle>
              <a:lvl1pPr marL="342900" indent="-22860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40080" indent="-228600" algn="l" defTabSz="914400" rtl="0" eaLnBrk="1" latinLnBrk="0" hangingPunct="1">
                <a:spcBef>
                  <a:spcPct val="20000"/>
                </a:spcBef>
                <a:buClr>
                  <a:schemeClr val="accent2"/>
                </a:buClr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05840" indent="-228600" algn="l" defTabSz="914400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80160" indent="-228600" algn="l" defTabSz="914400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Arial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4480" indent="-228600" algn="l" defTabSz="914400" rtl="0" eaLnBrk="1" latinLnBrk="0" hangingPunct="1">
                <a:spcBef>
                  <a:spcPct val="20000"/>
                </a:spcBef>
                <a:buClr>
                  <a:schemeClr val="accent5"/>
                </a:buClr>
                <a:buFont typeface="Arial" pitchFamily="34" charset="0"/>
                <a:buChar char="•"/>
                <a:defRPr sz="14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37360" indent="-18288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14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920240" indent="-182880" algn="l" defTabSz="914400" rtl="0" eaLnBrk="1" latinLnBrk="0" hangingPunct="1">
                <a:spcBef>
                  <a:spcPct val="20000"/>
                </a:spcBef>
                <a:buClr>
                  <a:schemeClr val="accent2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03120" indent="-182880" algn="l" defTabSz="914400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286000" indent="-182880" algn="l" defTabSz="914400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buClr>
                  <a:schemeClr val="bg1"/>
                </a:buClr>
              </a:pPr>
              <a:r>
                <a:rPr lang="en-US" sz="3200" dirty="0" smtClean="0">
                  <a:solidFill>
                    <a:schemeClr val="bg1"/>
                  </a:solidFill>
                </a:rPr>
                <a:t>One Internet layer means all networks interoperate</a:t>
              </a:r>
            </a:p>
            <a:p>
              <a:pPr>
                <a:buClr>
                  <a:schemeClr val="bg1"/>
                </a:buClr>
              </a:pPr>
              <a:r>
                <a:rPr lang="en-US" sz="3200" dirty="0" smtClean="0">
                  <a:solidFill>
                    <a:schemeClr val="bg1"/>
                  </a:solidFill>
                </a:rPr>
                <a:t>All applications function on all networks</a:t>
              </a:r>
            </a:p>
            <a:p>
              <a:pPr>
                <a:buClr>
                  <a:schemeClr val="bg1"/>
                </a:buClr>
              </a:pPr>
              <a:r>
                <a:rPr lang="en-US" sz="3200" dirty="0" smtClean="0">
                  <a:solidFill>
                    <a:schemeClr val="bg1"/>
                  </a:solidFill>
                </a:rPr>
                <a:t>Room for development above and below IP</a:t>
              </a:r>
            </a:p>
            <a:p>
              <a:pPr>
                <a:buClr>
                  <a:schemeClr val="bg1"/>
                </a:buClr>
              </a:pPr>
              <a:r>
                <a:rPr lang="en-US" sz="3200" dirty="0" smtClean="0">
                  <a:solidFill>
                    <a:schemeClr val="bg1"/>
                  </a:solidFill>
                </a:rPr>
                <a:t>But, changing IP is insanely hard</a:t>
              </a:r>
            </a:p>
          </p:txBody>
        </p:sp>
      </p:grpSp>
      <p:grpSp>
        <p:nvGrpSpPr>
          <p:cNvPr id="37" name="Group 36"/>
          <p:cNvGrpSpPr/>
          <p:nvPr/>
        </p:nvGrpSpPr>
        <p:grpSpPr>
          <a:xfrm flipH="1">
            <a:off x="6048375" y="3501319"/>
            <a:ext cx="3000091" cy="1477074"/>
            <a:chOff x="1219200" y="4720928"/>
            <a:chExt cx="5181605" cy="1414755"/>
          </a:xfrm>
        </p:grpSpPr>
        <p:sp>
          <p:nvSpPr>
            <p:cNvPr id="38" name="Rectangular Callout 37"/>
            <p:cNvSpPr/>
            <p:nvPr/>
          </p:nvSpPr>
          <p:spPr>
            <a:xfrm>
              <a:off x="1219200" y="4750690"/>
              <a:ext cx="5181600" cy="1384993"/>
            </a:xfrm>
            <a:prstGeom prst="wedgeRectCallout">
              <a:avLst>
                <a:gd name="adj1" fmla="val 74516"/>
                <a:gd name="adj2" fmla="val -7559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1219206" y="4720928"/>
              <a:ext cx="5181599" cy="13265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R="0" lvl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en-US" sz="2800" kern="0" noProof="0" dirty="0" smtClean="0">
                  <a:solidFill>
                    <a:sysClr val="window" lastClr="FFFFFF"/>
                  </a:solidFill>
                </a:rPr>
                <a:t>Think about the difficulty of deploying IPv6…</a:t>
              </a:r>
              <a:endPara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705146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Orthogonal Planes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64269" y="2517895"/>
            <a:ext cx="2269698" cy="573177"/>
          </a:xfrm>
          <a:prstGeom prst="rect">
            <a:avLst/>
          </a:prstGeom>
          <a:solidFill>
            <a:srgbClr val="7030A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47825" y="2517895"/>
            <a:ext cx="2231550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Application</a:t>
            </a:r>
          </a:p>
        </p:txBody>
      </p:sp>
      <p:sp>
        <p:nvSpPr>
          <p:cNvPr id="7" name="Rectangle 6"/>
          <p:cNvSpPr/>
          <p:nvPr/>
        </p:nvSpPr>
        <p:spPr>
          <a:xfrm>
            <a:off x="364007" y="3093383"/>
            <a:ext cx="2269960" cy="573177"/>
          </a:xfrm>
          <a:prstGeom prst="rect">
            <a:avLst/>
          </a:prstGeom>
          <a:solidFill>
            <a:srgbClr val="00206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36449" y="3093383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925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Presentation</a:t>
            </a:r>
          </a:p>
        </p:txBody>
      </p:sp>
      <p:sp>
        <p:nvSpPr>
          <p:cNvPr id="9" name="Rectangle 8"/>
          <p:cNvSpPr/>
          <p:nvPr/>
        </p:nvSpPr>
        <p:spPr>
          <a:xfrm>
            <a:off x="364138" y="3666560"/>
            <a:ext cx="2269960" cy="573177"/>
          </a:xfrm>
          <a:prstGeom prst="rect">
            <a:avLst/>
          </a:prstGeom>
          <a:solidFill>
            <a:srgbClr val="0070C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336580" y="3666560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Session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64138" y="4239737"/>
            <a:ext cx="2269960" cy="573177"/>
          </a:xfrm>
          <a:prstGeom prst="rect">
            <a:avLst/>
          </a:prstGeom>
          <a:solidFill>
            <a:srgbClr val="00B05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336580" y="4239737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Transport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64138" y="4812914"/>
            <a:ext cx="2269960" cy="573177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336580" y="4812914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IP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64138" y="5390648"/>
            <a:ext cx="2269960" cy="573177"/>
          </a:xfrm>
          <a:prstGeom prst="rect">
            <a:avLst/>
          </a:prstGeom>
          <a:solidFill>
            <a:schemeClr val="accent3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336580" y="5390648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Data Link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64269" y="5963825"/>
            <a:ext cx="2269960" cy="573177"/>
          </a:xfrm>
          <a:prstGeom prst="rect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336711" y="5963825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Physical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750950" y="4812914"/>
            <a:ext cx="1234195" cy="57317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BGP</a:t>
            </a:r>
            <a:endParaRPr lang="en-US" sz="2800" dirty="0"/>
          </a:p>
        </p:txBody>
      </p:sp>
      <p:sp>
        <p:nvSpPr>
          <p:cNvPr id="21" name="Rectangle 20"/>
          <p:cNvSpPr/>
          <p:nvPr/>
        </p:nvSpPr>
        <p:spPr>
          <a:xfrm>
            <a:off x="4108521" y="4812913"/>
            <a:ext cx="1234195" cy="573177"/>
          </a:xfrm>
          <a:prstGeom prst="rect">
            <a:avLst/>
          </a:prstGeom>
          <a:solidFill>
            <a:schemeClr val="tx2">
              <a:lumMod val="75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RIP</a:t>
            </a:r>
            <a:endParaRPr lang="en-US" sz="2800" dirty="0"/>
          </a:p>
        </p:txBody>
      </p:sp>
      <p:sp>
        <p:nvSpPr>
          <p:cNvPr id="22" name="Rectangle 21"/>
          <p:cNvSpPr/>
          <p:nvPr/>
        </p:nvSpPr>
        <p:spPr>
          <a:xfrm>
            <a:off x="5461922" y="4812912"/>
            <a:ext cx="1234195" cy="573177"/>
          </a:xfrm>
          <a:prstGeom prst="rect">
            <a:avLst/>
          </a:prstGeom>
          <a:solidFill>
            <a:schemeClr val="tx2">
              <a:lumMod val="5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OSPF</a:t>
            </a:r>
            <a:endParaRPr lang="en-US" sz="2800" dirty="0"/>
          </a:p>
        </p:txBody>
      </p:sp>
      <p:sp>
        <p:nvSpPr>
          <p:cNvPr id="23" name="TextBox 22"/>
          <p:cNvSpPr txBox="1"/>
          <p:nvPr/>
        </p:nvSpPr>
        <p:spPr>
          <a:xfrm>
            <a:off x="6843911" y="4837892"/>
            <a:ext cx="20994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Control Plane</a:t>
            </a:r>
            <a:endParaRPr lang="en-US" sz="2800" dirty="0"/>
          </a:p>
        </p:txBody>
      </p:sp>
      <p:grpSp>
        <p:nvGrpSpPr>
          <p:cNvPr id="24" name="Group 23"/>
          <p:cNvGrpSpPr/>
          <p:nvPr/>
        </p:nvGrpSpPr>
        <p:grpSpPr>
          <a:xfrm flipH="1">
            <a:off x="4812509" y="3235041"/>
            <a:ext cx="2469235" cy="1000021"/>
            <a:chOff x="1219200" y="4720928"/>
            <a:chExt cx="5181605" cy="1414755"/>
          </a:xfrm>
        </p:grpSpPr>
        <p:sp>
          <p:nvSpPr>
            <p:cNvPr id="25" name="Rectangular Callout 24"/>
            <p:cNvSpPr/>
            <p:nvPr/>
          </p:nvSpPr>
          <p:spPr>
            <a:xfrm>
              <a:off x="1219200" y="4750690"/>
              <a:ext cx="5181599" cy="1384993"/>
            </a:xfrm>
            <a:prstGeom prst="wedgeRectCallout">
              <a:avLst>
                <a:gd name="adj1" fmla="val -48500"/>
                <a:gd name="adj2" fmla="val 114231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219206" y="4720928"/>
              <a:ext cx="5181599" cy="13497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R="0" lvl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en-US" sz="2800" kern="0" noProof="0" dirty="0" smtClean="0">
                  <a:solidFill>
                    <a:sysClr val="window" lastClr="FFFFFF"/>
                  </a:solidFill>
                </a:rPr>
                <a:t>Well cover this later…</a:t>
              </a:r>
              <a:endPara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27" name="Content Placeholder 5"/>
          <p:cNvSpPr txBox="1">
            <a:spLocks/>
          </p:cNvSpPr>
          <p:nvPr/>
        </p:nvSpPr>
        <p:spPr>
          <a:xfrm>
            <a:off x="618407" y="1645555"/>
            <a:ext cx="7876481" cy="54250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/>
              <a:buNone/>
            </a:pPr>
            <a:r>
              <a:rPr lang="en-US" b="1" dirty="0" smtClean="0"/>
              <a:t>Control plane</a:t>
            </a:r>
            <a:r>
              <a:rPr lang="en-US" dirty="0" smtClean="0"/>
              <a:t>: How </a:t>
            </a:r>
            <a:r>
              <a:rPr lang="en-US" b="1" dirty="0" smtClean="0"/>
              <a:t>Internet</a:t>
            </a:r>
            <a:r>
              <a:rPr lang="en-US" dirty="0" smtClean="0"/>
              <a:t> </a:t>
            </a:r>
            <a:r>
              <a:rPr lang="en-US" b="1" dirty="0" smtClean="0"/>
              <a:t>paths</a:t>
            </a:r>
            <a:r>
              <a:rPr lang="en-US" dirty="0" smtClean="0"/>
              <a:t> are established</a:t>
            </a:r>
          </a:p>
        </p:txBody>
      </p:sp>
    </p:spTree>
    <p:extLst>
      <p:ext uri="{BB962C8B-B14F-4D97-AF65-F5344CB8AC3E}">
        <p14:creationId xmlns:p14="http://schemas.microsoft.com/office/powerpoint/2010/main" val="39256721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1.63737E-6 L -4.44444E-6 0.17044 " pathEditMode="relative" rAng="0" ptsTypes="AA">
                                      <p:cBhvr>
                                        <p:cTn id="3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5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/>
      <p:bldP spid="2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Orthogonal Planes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29415" y="4105285"/>
            <a:ext cx="2258720" cy="573177"/>
          </a:xfrm>
          <a:prstGeom prst="rect">
            <a:avLst/>
          </a:prstGeom>
          <a:solidFill>
            <a:srgbClr val="7030A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01994" y="4124100"/>
            <a:ext cx="2231550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Application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27713" y="4707646"/>
            <a:ext cx="2269960" cy="573177"/>
          </a:xfrm>
          <a:prstGeom prst="rect">
            <a:avLst/>
          </a:prstGeom>
          <a:solidFill>
            <a:srgbClr val="00B05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200155" y="4707646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Transport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27713" y="5280823"/>
            <a:ext cx="2269960" cy="573177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200155" y="5280823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Network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27713" y="5858557"/>
            <a:ext cx="2269960" cy="573177"/>
          </a:xfrm>
          <a:prstGeom prst="rect">
            <a:avLst/>
          </a:prstGeom>
          <a:solidFill>
            <a:schemeClr val="accent3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200155" y="5858557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Data Link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437207" y="5285380"/>
            <a:ext cx="2269960" cy="573177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Content Placeholder 2"/>
          <p:cNvSpPr txBox="1">
            <a:spLocks/>
          </p:cNvSpPr>
          <p:nvPr/>
        </p:nvSpPr>
        <p:spPr>
          <a:xfrm>
            <a:off x="3409649" y="5285380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Network</a:t>
            </a:r>
          </a:p>
        </p:txBody>
      </p:sp>
      <p:sp>
        <p:nvSpPr>
          <p:cNvPr id="23" name="Rectangle 22"/>
          <p:cNvSpPr/>
          <p:nvPr/>
        </p:nvSpPr>
        <p:spPr>
          <a:xfrm>
            <a:off x="3437207" y="5863114"/>
            <a:ext cx="2269960" cy="573177"/>
          </a:xfrm>
          <a:prstGeom prst="rect">
            <a:avLst/>
          </a:prstGeom>
          <a:solidFill>
            <a:schemeClr val="accent3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Content Placeholder 2"/>
          <p:cNvSpPr txBox="1">
            <a:spLocks/>
          </p:cNvSpPr>
          <p:nvPr/>
        </p:nvSpPr>
        <p:spPr>
          <a:xfrm>
            <a:off x="3409649" y="5863114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Data Link</a:t>
            </a:r>
          </a:p>
        </p:txBody>
      </p:sp>
      <p:sp>
        <p:nvSpPr>
          <p:cNvPr id="40" name="Content Placeholder 5"/>
          <p:cNvSpPr txBox="1">
            <a:spLocks/>
          </p:cNvSpPr>
          <p:nvPr/>
        </p:nvSpPr>
        <p:spPr>
          <a:xfrm>
            <a:off x="616526" y="3035969"/>
            <a:ext cx="1428466" cy="54250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/>
              <a:buNone/>
            </a:pPr>
            <a:r>
              <a:rPr lang="en-US" dirty="0" smtClean="0"/>
              <a:t>Host 1</a:t>
            </a:r>
          </a:p>
        </p:txBody>
      </p:sp>
      <p:sp>
        <p:nvSpPr>
          <p:cNvPr id="41" name="Content Placeholder 5"/>
          <p:cNvSpPr txBox="1">
            <a:spLocks/>
          </p:cNvSpPr>
          <p:nvPr/>
        </p:nvSpPr>
        <p:spPr>
          <a:xfrm>
            <a:off x="3867362" y="3065516"/>
            <a:ext cx="1428466" cy="542502"/>
          </a:xfrm>
          <a:prstGeom prst="rect">
            <a:avLst/>
          </a:prstGeom>
        </p:spPr>
        <p:txBody>
          <a:bodyPr vert="horz">
            <a:normAutofit fontScale="85000" lnSpcReduction="10000"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/>
              <a:buNone/>
            </a:pPr>
            <a:r>
              <a:rPr lang="en-US" dirty="0" smtClean="0"/>
              <a:t>Switch(</a:t>
            </a:r>
            <a:r>
              <a:rPr lang="en-US" dirty="0" err="1" smtClean="0"/>
              <a:t>es</a:t>
            </a:r>
            <a:r>
              <a:rPr lang="en-US" dirty="0" smtClean="0"/>
              <a:t>)</a:t>
            </a:r>
          </a:p>
        </p:txBody>
      </p:sp>
      <p:sp>
        <p:nvSpPr>
          <p:cNvPr id="42" name="Content Placeholder 5"/>
          <p:cNvSpPr txBox="1">
            <a:spLocks/>
          </p:cNvSpPr>
          <p:nvPr/>
        </p:nvSpPr>
        <p:spPr>
          <a:xfrm>
            <a:off x="7080078" y="3035969"/>
            <a:ext cx="1428466" cy="54250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/>
              <a:buNone/>
            </a:pPr>
            <a:r>
              <a:rPr lang="en-US" dirty="0" smtClean="0"/>
              <a:t>Host 2</a:t>
            </a:r>
          </a:p>
        </p:txBody>
      </p:sp>
      <p:sp>
        <p:nvSpPr>
          <p:cNvPr id="75" name="Rectangle 74"/>
          <p:cNvSpPr/>
          <p:nvPr/>
        </p:nvSpPr>
        <p:spPr>
          <a:xfrm>
            <a:off x="6703589" y="4144794"/>
            <a:ext cx="2258720" cy="573177"/>
          </a:xfrm>
          <a:prstGeom prst="rect">
            <a:avLst/>
          </a:prstGeom>
          <a:solidFill>
            <a:srgbClr val="7030A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Content Placeholder 2"/>
          <p:cNvSpPr txBox="1">
            <a:spLocks/>
          </p:cNvSpPr>
          <p:nvPr/>
        </p:nvSpPr>
        <p:spPr>
          <a:xfrm>
            <a:off x="6676168" y="4163609"/>
            <a:ext cx="2231550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Application</a:t>
            </a:r>
          </a:p>
        </p:txBody>
      </p:sp>
      <p:sp>
        <p:nvSpPr>
          <p:cNvPr id="77" name="Rectangle 76"/>
          <p:cNvSpPr/>
          <p:nvPr/>
        </p:nvSpPr>
        <p:spPr>
          <a:xfrm>
            <a:off x="6701887" y="4747155"/>
            <a:ext cx="2269960" cy="573177"/>
          </a:xfrm>
          <a:prstGeom prst="rect">
            <a:avLst/>
          </a:prstGeom>
          <a:solidFill>
            <a:srgbClr val="00B05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Content Placeholder 2"/>
          <p:cNvSpPr txBox="1">
            <a:spLocks/>
          </p:cNvSpPr>
          <p:nvPr/>
        </p:nvSpPr>
        <p:spPr>
          <a:xfrm>
            <a:off x="6674329" y="4747155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Transport</a:t>
            </a:r>
          </a:p>
        </p:txBody>
      </p:sp>
      <p:sp>
        <p:nvSpPr>
          <p:cNvPr id="79" name="Rectangle 78"/>
          <p:cNvSpPr/>
          <p:nvPr/>
        </p:nvSpPr>
        <p:spPr>
          <a:xfrm>
            <a:off x="6701887" y="5320332"/>
            <a:ext cx="2269960" cy="573177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Content Placeholder 2"/>
          <p:cNvSpPr txBox="1">
            <a:spLocks/>
          </p:cNvSpPr>
          <p:nvPr/>
        </p:nvSpPr>
        <p:spPr>
          <a:xfrm>
            <a:off x="6674329" y="5320332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Network</a:t>
            </a:r>
          </a:p>
        </p:txBody>
      </p:sp>
      <p:sp>
        <p:nvSpPr>
          <p:cNvPr id="81" name="Rectangle 80"/>
          <p:cNvSpPr/>
          <p:nvPr/>
        </p:nvSpPr>
        <p:spPr>
          <a:xfrm>
            <a:off x="6701887" y="5898066"/>
            <a:ext cx="2269960" cy="573177"/>
          </a:xfrm>
          <a:prstGeom prst="rect">
            <a:avLst/>
          </a:prstGeom>
          <a:solidFill>
            <a:schemeClr val="accent3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Content Placeholder 2"/>
          <p:cNvSpPr txBox="1">
            <a:spLocks/>
          </p:cNvSpPr>
          <p:nvPr/>
        </p:nvSpPr>
        <p:spPr>
          <a:xfrm>
            <a:off x="6674329" y="5898066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Data Link</a:t>
            </a:r>
          </a:p>
        </p:txBody>
      </p:sp>
      <p:sp>
        <p:nvSpPr>
          <p:cNvPr id="83" name="Freeform 82"/>
          <p:cNvSpPr/>
          <p:nvPr/>
        </p:nvSpPr>
        <p:spPr>
          <a:xfrm>
            <a:off x="1337240" y="3744128"/>
            <a:ext cx="6510224" cy="2549408"/>
          </a:xfrm>
          <a:custGeom>
            <a:avLst/>
            <a:gdLst>
              <a:gd name="connsiteX0" fmla="*/ 196415 w 7225012"/>
              <a:gd name="connsiteY0" fmla="*/ 208102 h 4187963"/>
              <a:gd name="connsiteX1" fmla="*/ 251006 w 7225012"/>
              <a:gd name="connsiteY1" fmla="*/ 3824759 h 4187963"/>
              <a:gd name="connsiteX2" fmla="*/ 2666659 w 7225012"/>
              <a:gd name="connsiteY2" fmla="*/ 3852055 h 4187963"/>
              <a:gd name="connsiteX3" fmla="*/ 2734898 w 7225012"/>
              <a:gd name="connsiteY3" fmla="*/ 2664699 h 4187963"/>
              <a:gd name="connsiteX4" fmla="*/ 4236152 w 7225012"/>
              <a:gd name="connsiteY4" fmla="*/ 2596461 h 4187963"/>
              <a:gd name="connsiteX5" fmla="*/ 4290743 w 7225012"/>
              <a:gd name="connsiteY5" fmla="*/ 3920293 h 4187963"/>
              <a:gd name="connsiteX6" fmla="*/ 6747340 w 7225012"/>
              <a:gd name="connsiteY6" fmla="*/ 3838407 h 4187963"/>
              <a:gd name="connsiteX7" fmla="*/ 6760988 w 7225012"/>
              <a:gd name="connsiteY7" fmla="*/ 317285 h 4187963"/>
              <a:gd name="connsiteX8" fmla="*/ 7225012 w 7225012"/>
              <a:gd name="connsiteY8" fmla="*/ 385523 h 4187963"/>
              <a:gd name="connsiteX0" fmla="*/ 196415 w 6916918"/>
              <a:gd name="connsiteY0" fmla="*/ 0 h 3979861"/>
              <a:gd name="connsiteX1" fmla="*/ 251006 w 6916918"/>
              <a:gd name="connsiteY1" fmla="*/ 3616657 h 3979861"/>
              <a:gd name="connsiteX2" fmla="*/ 2666659 w 6916918"/>
              <a:gd name="connsiteY2" fmla="*/ 3643953 h 3979861"/>
              <a:gd name="connsiteX3" fmla="*/ 2734898 w 6916918"/>
              <a:gd name="connsiteY3" fmla="*/ 2456597 h 3979861"/>
              <a:gd name="connsiteX4" fmla="*/ 4236152 w 6916918"/>
              <a:gd name="connsiteY4" fmla="*/ 2388359 h 3979861"/>
              <a:gd name="connsiteX5" fmla="*/ 4290743 w 6916918"/>
              <a:gd name="connsiteY5" fmla="*/ 3712191 h 3979861"/>
              <a:gd name="connsiteX6" fmla="*/ 6747340 w 6916918"/>
              <a:gd name="connsiteY6" fmla="*/ 3630305 h 3979861"/>
              <a:gd name="connsiteX7" fmla="*/ 6760988 w 6916918"/>
              <a:gd name="connsiteY7" fmla="*/ 109183 h 3979861"/>
              <a:gd name="connsiteX0" fmla="*/ 196415 w 6760988"/>
              <a:gd name="connsiteY0" fmla="*/ 0 h 3944319"/>
              <a:gd name="connsiteX1" fmla="*/ 251006 w 6760988"/>
              <a:gd name="connsiteY1" fmla="*/ 3616657 h 3944319"/>
              <a:gd name="connsiteX2" fmla="*/ 2666659 w 6760988"/>
              <a:gd name="connsiteY2" fmla="*/ 3643953 h 3944319"/>
              <a:gd name="connsiteX3" fmla="*/ 2734898 w 6760988"/>
              <a:gd name="connsiteY3" fmla="*/ 2456597 h 3944319"/>
              <a:gd name="connsiteX4" fmla="*/ 4236152 w 6760988"/>
              <a:gd name="connsiteY4" fmla="*/ 2388359 h 3944319"/>
              <a:gd name="connsiteX5" fmla="*/ 4290743 w 6760988"/>
              <a:gd name="connsiteY5" fmla="*/ 3712191 h 3944319"/>
              <a:gd name="connsiteX6" fmla="*/ 6747340 w 6760988"/>
              <a:gd name="connsiteY6" fmla="*/ 3630305 h 3944319"/>
              <a:gd name="connsiteX7" fmla="*/ 6760988 w 6760988"/>
              <a:gd name="connsiteY7" fmla="*/ 109183 h 3944319"/>
              <a:gd name="connsiteX0" fmla="*/ 196415 w 6760988"/>
              <a:gd name="connsiteY0" fmla="*/ 0 h 3944319"/>
              <a:gd name="connsiteX1" fmla="*/ 251006 w 6760988"/>
              <a:gd name="connsiteY1" fmla="*/ 3616657 h 3944319"/>
              <a:gd name="connsiteX2" fmla="*/ 2666659 w 6760988"/>
              <a:gd name="connsiteY2" fmla="*/ 3643953 h 3944319"/>
              <a:gd name="connsiteX3" fmla="*/ 2734898 w 6760988"/>
              <a:gd name="connsiteY3" fmla="*/ 2456597 h 3944319"/>
              <a:gd name="connsiteX4" fmla="*/ 4236152 w 6760988"/>
              <a:gd name="connsiteY4" fmla="*/ 2388359 h 3944319"/>
              <a:gd name="connsiteX5" fmla="*/ 4290743 w 6760988"/>
              <a:gd name="connsiteY5" fmla="*/ 3712191 h 3944319"/>
              <a:gd name="connsiteX6" fmla="*/ 6747340 w 6760988"/>
              <a:gd name="connsiteY6" fmla="*/ 3630305 h 3944319"/>
              <a:gd name="connsiteX7" fmla="*/ 6760988 w 6760988"/>
              <a:gd name="connsiteY7" fmla="*/ 109183 h 3944319"/>
              <a:gd name="connsiteX0" fmla="*/ 196415 w 6760988"/>
              <a:gd name="connsiteY0" fmla="*/ 0 h 3944319"/>
              <a:gd name="connsiteX1" fmla="*/ 251006 w 6760988"/>
              <a:gd name="connsiteY1" fmla="*/ 3616657 h 3944319"/>
              <a:gd name="connsiteX2" fmla="*/ 2666659 w 6760988"/>
              <a:gd name="connsiteY2" fmla="*/ 3643953 h 3944319"/>
              <a:gd name="connsiteX3" fmla="*/ 2734898 w 6760988"/>
              <a:gd name="connsiteY3" fmla="*/ 2456597 h 3944319"/>
              <a:gd name="connsiteX4" fmla="*/ 4236152 w 6760988"/>
              <a:gd name="connsiteY4" fmla="*/ 2388359 h 3944319"/>
              <a:gd name="connsiteX5" fmla="*/ 4290743 w 6760988"/>
              <a:gd name="connsiteY5" fmla="*/ 3712191 h 3944319"/>
              <a:gd name="connsiteX6" fmla="*/ 6747340 w 6760988"/>
              <a:gd name="connsiteY6" fmla="*/ 3630305 h 3944319"/>
              <a:gd name="connsiteX7" fmla="*/ 6760988 w 6760988"/>
              <a:gd name="connsiteY7" fmla="*/ 109183 h 3944319"/>
              <a:gd name="connsiteX0" fmla="*/ 196415 w 6760988"/>
              <a:gd name="connsiteY0" fmla="*/ 0 h 3944319"/>
              <a:gd name="connsiteX1" fmla="*/ 251006 w 6760988"/>
              <a:gd name="connsiteY1" fmla="*/ 3616657 h 3944319"/>
              <a:gd name="connsiteX2" fmla="*/ 2666659 w 6760988"/>
              <a:gd name="connsiteY2" fmla="*/ 3643953 h 3944319"/>
              <a:gd name="connsiteX3" fmla="*/ 2734898 w 6760988"/>
              <a:gd name="connsiteY3" fmla="*/ 2456597 h 3944319"/>
              <a:gd name="connsiteX4" fmla="*/ 4236152 w 6760988"/>
              <a:gd name="connsiteY4" fmla="*/ 2388359 h 3944319"/>
              <a:gd name="connsiteX5" fmla="*/ 4290743 w 6760988"/>
              <a:gd name="connsiteY5" fmla="*/ 3712191 h 3944319"/>
              <a:gd name="connsiteX6" fmla="*/ 6747340 w 6760988"/>
              <a:gd name="connsiteY6" fmla="*/ 3630305 h 3944319"/>
              <a:gd name="connsiteX7" fmla="*/ 6760988 w 6760988"/>
              <a:gd name="connsiteY7" fmla="*/ 109183 h 3944319"/>
              <a:gd name="connsiteX0" fmla="*/ 196415 w 6760988"/>
              <a:gd name="connsiteY0" fmla="*/ 0 h 3897581"/>
              <a:gd name="connsiteX1" fmla="*/ 251006 w 6760988"/>
              <a:gd name="connsiteY1" fmla="*/ 3616657 h 3897581"/>
              <a:gd name="connsiteX2" fmla="*/ 2666659 w 6760988"/>
              <a:gd name="connsiteY2" fmla="*/ 3643953 h 3897581"/>
              <a:gd name="connsiteX3" fmla="*/ 2734898 w 6760988"/>
              <a:gd name="connsiteY3" fmla="*/ 2456597 h 3897581"/>
              <a:gd name="connsiteX4" fmla="*/ 4236152 w 6760988"/>
              <a:gd name="connsiteY4" fmla="*/ 2388359 h 3897581"/>
              <a:gd name="connsiteX5" fmla="*/ 4290743 w 6760988"/>
              <a:gd name="connsiteY5" fmla="*/ 3712191 h 3897581"/>
              <a:gd name="connsiteX6" fmla="*/ 6747340 w 6760988"/>
              <a:gd name="connsiteY6" fmla="*/ 3630305 h 3897581"/>
              <a:gd name="connsiteX7" fmla="*/ 6760988 w 6760988"/>
              <a:gd name="connsiteY7" fmla="*/ 109183 h 3897581"/>
              <a:gd name="connsiteX0" fmla="*/ 196415 w 6760988"/>
              <a:gd name="connsiteY0" fmla="*/ 0 h 3897581"/>
              <a:gd name="connsiteX1" fmla="*/ 251006 w 6760988"/>
              <a:gd name="connsiteY1" fmla="*/ 3616657 h 3897581"/>
              <a:gd name="connsiteX2" fmla="*/ 2666659 w 6760988"/>
              <a:gd name="connsiteY2" fmla="*/ 3643953 h 3897581"/>
              <a:gd name="connsiteX3" fmla="*/ 2734898 w 6760988"/>
              <a:gd name="connsiteY3" fmla="*/ 2456597 h 3897581"/>
              <a:gd name="connsiteX4" fmla="*/ 4236152 w 6760988"/>
              <a:gd name="connsiteY4" fmla="*/ 2388359 h 3897581"/>
              <a:gd name="connsiteX5" fmla="*/ 4290743 w 6760988"/>
              <a:gd name="connsiteY5" fmla="*/ 3712191 h 3897581"/>
              <a:gd name="connsiteX6" fmla="*/ 6747340 w 6760988"/>
              <a:gd name="connsiteY6" fmla="*/ 3630305 h 3897581"/>
              <a:gd name="connsiteX7" fmla="*/ 6760988 w 6760988"/>
              <a:gd name="connsiteY7" fmla="*/ 109183 h 3897581"/>
              <a:gd name="connsiteX0" fmla="*/ 196415 w 6760988"/>
              <a:gd name="connsiteY0" fmla="*/ 0 h 3897581"/>
              <a:gd name="connsiteX1" fmla="*/ 251006 w 6760988"/>
              <a:gd name="connsiteY1" fmla="*/ 3616657 h 3897581"/>
              <a:gd name="connsiteX2" fmla="*/ 2666659 w 6760988"/>
              <a:gd name="connsiteY2" fmla="*/ 3643953 h 3897581"/>
              <a:gd name="connsiteX3" fmla="*/ 2734898 w 6760988"/>
              <a:gd name="connsiteY3" fmla="*/ 2456597 h 3897581"/>
              <a:gd name="connsiteX4" fmla="*/ 4236152 w 6760988"/>
              <a:gd name="connsiteY4" fmla="*/ 2388359 h 3897581"/>
              <a:gd name="connsiteX5" fmla="*/ 4290743 w 6760988"/>
              <a:gd name="connsiteY5" fmla="*/ 3712191 h 3897581"/>
              <a:gd name="connsiteX6" fmla="*/ 6747340 w 6760988"/>
              <a:gd name="connsiteY6" fmla="*/ 3630305 h 3897581"/>
              <a:gd name="connsiteX7" fmla="*/ 6760988 w 6760988"/>
              <a:gd name="connsiteY7" fmla="*/ 109183 h 3897581"/>
              <a:gd name="connsiteX0" fmla="*/ 196415 w 6760988"/>
              <a:gd name="connsiteY0" fmla="*/ 0 h 3897581"/>
              <a:gd name="connsiteX1" fmla="*/ 251006 w 6760988"/>
              <a:gd name="connsiteY1" fmla="*/ 3616657 h 3897581"/>
              <a:gd name="connsiteX2" fmla="*/ 2666659 w 6760988"/>
              <a:gd name="connsiteY2" fmla="*/ 3643953 h 3897581"/>
              <a:gd name="connsiteX3" fmla="*/ 2734898 w 6760988"/>
              <a:gd name="connsiteY3" fmla="*/ 2456597 h 3897581"/>
              <a:gd name="connsiteX4" fmla="*/ 4236152 w 6760988"/>
              <a:gd name="connsiteY4" fmla="*/ 2388359 h 3897581"/>
              <a:gd name="connsiteX5" fmla="*/ 4290743 w 6760988"/>
              <a:gd name="connsiteY5" fmla="*/ 3712191 h 3897581"/>
              <a:gd name="connsiteX6" fmla="*/ 6747340 w 6760988"/>
              <a:gd name="connsiteY6" fmla="*/ 3630305 h 3897581"/>
              <a:gd name="connsiteX7" fmla="*/ 6760988 w 6760988"/>
              <a:gd name="connsiteY7" fmla="*/ 109183 h 3897581"/>
              <a:gd name="connsiteX0" fmla="*/ 196415 w 6760988"/>
              <a:gd name="connsiteY0" fmla="*/ 0 h 3897581"/>
              <a:gd name="connsiteX1" fmla="*/ 251006 w 6760988"/>
              <a:gd name="connsiteY1" fmla="*/ 3616657 h 3897581"/>
              <a:gd name="connsiteX2" fmla="*/ 2666659 w 6760988"/>
              <a:gd name="connsiteY2" fmla="*/ 3643953 h 3897581"/>
              <a:gd name="connsiteX3" fmla="*/ 2734898 w 6760988"/>
              <a:gd name="connsiteY3" fmla="*/ 2456597 h 3897581"/>
              <a:gd name="connsiteX4" fmla="*/ 4236152 w 6760988"/>
              <a:gd name="connsiteY4" fmla="*/ 2388359 h 3897581"/>
              <a:gd name="connsiteX5" fmla="*/ 4290743 w 6760988"/>
              <a:gd name="connsiteY5" fmla="*/ 3712191 h 3897581"/>
              <a:gd name="connsiteX6" fmla="*/ 6747340 w 6760988"/>
              <a:gd name="connsiteY6" fmla="*/ 3630305 h 3897581"/>
              <a:gd name="connsiteX7" fmla="*/ 6760988 w 6760988"/>
              <a:gd name="connsiteY7" fmla="*/ 109183 h 3897581"/>
              <a:gd name="connsiteX0" fmla="*/ 196415 w 6760988"/>
              <a:gd name="connsiteY0" fmla="*/ 0 h 3897581"/>
              <a:gd name="connsiteX1" fmla="*/ 251006 w 6760988"/>
              <a:gd name="connsiteY1" fmla="*/ 3616657 h 3897581"/>
              <a:gd name="connsiteX2" fmla="*/ 2666659 w 6760988"/>
              <a:gd name="connsiteY2" fmla="*/ 3643953 h 3897581"/>
              <a:gd name="connsiteX3" fmla="*/ 2734898 w 6760988"/>
              <a:gd name="connsiteY3" fmla="*/ 2456597 h 3897581"/>
              <a:gd name="connsiteX4" fmla="*/ 4236152 w 6760988"/>
              <a:gd name="connsiteY4" fmla="*/ 2388359 h 3897581"/>
              <a:gd name="connsiteX5" fmla="*/ 4290743 w 6760988"/>
              <a:gd name="connsiteY5" fmla="*/ 3712191 h 3897581"/>
              <a:gd name="connsiteX6" fmla="*/ 6747340 w 6760988"/>
              <a:gd name="connsiteY6" fmla="*/ 3630305 h 3897581"/>
              <a:gd name="connsiteX7" fmla="*/ 6760988 w 6760988"/>
              <a:gd name="connsiteY7" fmla="*/ 109183 h 3897581"/>
              <a:gd name="connsiteX0" fmla="*/ 196415 w 6760988"/>
              <a:gd name="connsiteY0" fmla="*/ 0 h 3897581"/>
              <a:gd name="connsiteX1" fmla="*/ 251006 w 6760988"/>
              <a:gd name="connsiteY1" fmla="*/ 3616657 h 3897581"/>
              <a:gd name="connsiteX2" fmla="*/ 2666659 w 6760988"/>
              <a:gd name="connsiteY2" fmla="*/ 3643953 h 3897581"/>
              <a:gd name="connsiteX3" fmla="*/ 2734898 w 6760988"/>
              <a:gd name="connsiteY3" fmla="*/ 2456597 h 3897581"/>
              <a:gd name="connsiteX4" fmla="*/ 4236152 w 6760988"/>
              <a:gd name="connsiteY4" fmla="*/ 2388359 h 3897581"/>
              <a:gd name="connsiteX5" fmla="*/ 4290743 w 6760988"/>
              <a:gd name="connsiteY5" fmla="*/ 3712191 h 3897581"/>
              <a:gd name="connsiteX6" fmla="*/ 6747340 w 6760988"/>
              <a:gd name="connsiteY6" fmla="*/ 3630305 h 3897581"/>
              <a:gd name="connsiteX7" fmla="*/ 6760988 w 6760988"/>
              <a:gd name="connsiteY7" fmla="*/ 109183 h 3897581"/>
              <a:gd name="connsiteX0" fmla="*/ 196415 w 6760988"/>
              <a:gd name="connsiteY0" fmla="*/ 0 h 3897581"/>
              <a:gd name="connsiteX1" fmla="*/ 251006 w 6760988"/>
              <a:gd name="connsiteY1" fmla="*/ 3616657 h 3897581"/>
              <a:gd name="connsiteX2" fmla="*/ 2666659 w 6760988"/>
              <a:gd name="connsiteY2" fmla="*/ 3643953 h 3897581"/>
              <a:gd name="connsiteX3" fmla="*/ 2734898 w 6760988"/>
              <a:gd name="connsiteY3" fmla="*/ 2456597 h 3897581"/>
              <a:gd name="connsiteX4" fmla="*/ 4236152 w 6760988"/>
              <a:gd name="connsiteY4" fmla="*/ 2388359 h 3897581"/>
              <a:gd name="connsiteX5" fmla="*/ 4290743 w 6760988"/>
              <a:gd name="connsiteY5" fmla="*/ 3712191 h 3897581"/>
              <a:gd name="connsiteX6" fmla="*/ 6747340 w 6760988"/>
              <a:gd name="connsiteY6" fmla="*/ 3630305 h 3897581"/>
              <a:gd name="connsiteX7" fmla="*/ 6760988 w 6760988"/>
              <a:gd name="connsiteY7" fmla="*/ 109183 h 3897581"/>
              <a:gd name="connsiteX0" fmla="*/ 196415 w 6760988"/>
              <a:gd name="connsiteY0" fmla="*/ 0 h 3897581"/>
              <a:gd name="connsiteX1" fmla="*/ 251006 w 6760988"/>
              <a:gd name="connsiteY1" fmla="*/ 3616657 h 3897581"/>
              <a:gd name="connsiteX2" fmla="*/ 2666659 w 6760988"/>
              <a:gd name="connsiteY2" fmla="*/ 3643953 h 3897581"/>
              <a:gd name="connsiteX3" fmla="*/ 2734898 w 6760988"/>
              <a:gd name="connsiteY3" fmla="*/ 2456597 h 3897581"/>
              <a:gd name="connsiteX4" fmla="*/ 4236152 w 6760988"/>
              <a:gd name="connsiteY4" fmla="*/ 2388359 h 3897581"/>
              <a:gd name="connsiteX5" fmla="*/ 4290743 w 6760988"/>
              <a:gd name="connsiteY5" fmla="*/ 3712191 h 3897581"/>
              <a:gd name="connsiteX6" fmla="*/ 6747340 w 6760988"/>
              <a:gd name="connsiteY6" fmla="*/ 3630305 h 3897581"/>
              <a:gd name="connsiteX7" fmla="*/ 6760988 w 6760988"/>
              <a:gd name="connsiteY7" fmla="*/ 109183 h 3897581"/>
              <a:gd name="connsiteX0" fmla="*/ 140553 w 6705126"/>
              <a:gd name="connsiteY0" fmla="*/ 0 h 3897581"/>
              <a:gd name="connsiteX1" fmla="*/ 195144 w 6705126"/>
              <a:gd name="connsiteY1" fmla="*/ 3616657 h 3897581"/>
              <a:gd name="connsiteX2" fmla="*/ 2610797 w 6705126"/>
              <a:gd name="connsiteY2" fmla="*/ 3643953 h 3897581"/>
              <a:gd name="connsiteX3" fmla="*/ 2679036 w 6705126"/>
              <a:gd name="connsiteY3" fmla="*/ 2456597 h 3897581"/>
              <a:gd name="connsiteX4" fmla="*/ 4180290 w 6705126"/>
              <a:gd name="connsiteY4" fmla="*/ 2388359 h 3897581"/>
              <a:gd name="connsiteX5" fmla="*/ 4234881 w 6705126"/>
              <a:gd name="connsiteY5" fmla="*/ 3712191 h 3897581"/>
              <a:gd name="connsiteX6" fmla="*/ 6691478 w 6705126"/>
              <a:gd name="connsiteY6" fmla="*/ 3630305 h 3897581"/>
              <a:gd name="connsiteX7" fmla="*/ 6705126 w 6705126"/>
              <a:gd name="connsiteY7" fmla="*/ 109183 h 3897581"/>
              <a:gd name="connsiteX0" fmla="*/ 140553 w 6705126"/>
              <a:gd name="connsiteY0" fmla="*/ 0 h 3897581"/>
              <a:gd name="connsiteX1" fmla="*/ 195144 w 6705126"/>
              <a:gd name="connsiteY1" fmla="*/ 3616657 h 3897581"/>
              <a:gd name="connsiteX2" fmla="*/ 2610797 w 6705126"/>
              <a:gd name="connsiteY2" fmla="*/ 3643953 h 3897581"/>
              <a:gd name="connsiteX3" fmla="*/ 2679036 w 6705126"/>
              <a:gd name="connsiteY3" fmla="*/ 2456597 h 3897581"/>
              <a:gd name="connsiteX4" fmla="*/ 4180290 w 6705126"/>
              <a:gd name="connsiteY4" fmla="*/ 2388359 h 3897581"/>
              <a:gd name="connsiteX5" fmla="*/ 4234881 w 6705126"/>
              <a:gd name="connsiteY5" fmla="*/ 3712191 h 3897581"/>
              <a:gd name="connsiteX6" fmla="*/ 6691478 w 6705126"/>
              <a:gd name="connsiteY6" fmla="*/ 3630305 h 3897581"/>
              <a:gd name="connsiteX7" fmla="*/ 6705126 w 6705126"/>
              <a:gd name="connsiteY7" fmla="*/ 109183 h 3897581"/>
              <a:gd name="connsiteX0" fmla="*/ 140553 w 6705126"/>
              <a:gd name="connsiteY0" fmla="*/ 0 h 3897581"/>
              <a:gd name="connsiteX1" fmla="*/ 195144 w 6705126"/>
              <a:gd name="connsiteY1" fmla="*/ 3616657 h 3897581"/>
              <a:gd name="connsiteX2" fmla="*/ 2610797 w 6705126"/>
              <a:gd name="connsiteY2" fmla="*/ 3643953 h 3897581"/>
              <a:gd name="connsiteX3" fmla="*/ 2679036 w 6705126"/>
              <a:gd name="connsiteY3" fmla="*/ 2456597 h 3897581"/>
              <a:gd name="connsiteX4" fmla="*/ 4180290 w 6705126"/>
              <a:gd name="connsiteY4" fmla="*/ 2388359 h 3897581"/>
              <a:gd name="connsiteX5" fmla="*/ 4234881 w 6705126"/>
              <a:gd name="connsiteY5" fmla="*/ 3712191 h 3897581"/>
              <a:gd name="connsiteX6" fmla="*/ 6691478 w 6705126"/>
              <a:gd name="connsiteY6" fmla="*/ 3630305 h 3897581"/>
              <a:gd name="connsiteX7" fmla="*/ 6705126 w 6705126"/>
              <a:gd name="connsiteY7" fmla="*/ 109183 h 3897581"/>
              <a:gd name="connsiteX0" fmla="*/ 0 w 6564573"/>
              <a:gd name="connsiteY0" fmla="*/ 0 h 3897581"/>
              <a:gd name="connsiteX1" fmla="*/ 54591 w 6564573"/>
              <a:gd name="connsiteY1" fmla="*/ 3616657 h 3897581"/>
              <a:gd name="connsiteX2" fmla="*/ 2470244 w 6564573"/>
              <a:gd name="connsiteY2" fmla="*/ 3643953 h 3897581"/>
              <a:gd name="connsiteX3" fmla="*/ 2538483 w 6564573"/>
              <a:gd name="connsiteY3" fmla="*/ 2456597 h 3897581"/>
              <a:gd name="connsiteX4" fmla="*/ 4039737 w 6564573"/>
              <a:gd name="connsiteY4" fmla="*/ 2388359 h 3897581"/>
              <a:gd name="connsiteX5" fmla="*/ 4094328 w 6564573"/>
              <a:gd name="connsiteY5" fmla="*/ 3712191 h 3897581"/>
              <a:gd name="connsiteX6" fmla="*/ 6550925 w 6564573"/>
              <a:gd name="connsiteY6" fmla="*/ 3630305 h 3897581"/>
              <a:gd name="connsiteX7" fmla="*/ 6564573 w 6564573"/>
              <a:gd name="connsiteY7" fmla="*/ 109183 h 3897581"/>
              <a:gd name="connsiteX0" fmla="*/ 0 w 6564573"/>
              <a:gd name="connsiteY0" fmla="*/ 0 h 3717182"/>
              <a:gd name="connsiteX1" fmla="*/ 54591 w 6564573"/>
              <a:gd name="connsiteY1" fmla="*/ 3616657 h 3717182"/>
              <a:gd name="connsiteX2" fmla="*/ 2470244 w 6564573"/>
              <a:gd name="connsiteY2" fmla="*/ 3643953 h 3717182"/>
              <a:gd name="connsiteX3" fmla="*/ 2538483 w 6564573"/>
              <a:gd name="connsiteY3" fmla="*/ 2456597 h 3717182"/>
              <a:gd name="connsiteX4" fmla="*/ 4039737 w 6564573"/>
              <a:gd name="connsiteY4" fmla="*/ 2388359 h 3717182"/>
              <a:gd name="connsiteX5" fmla="*/ 4094328 w 6564573"/>
              <a:gd name="connsiteY5" fmla="*/ 3712191 h 3717182"/>
              <a:gd name="connsiteX6" fmla="*/ 6550925 w 6564573"/>
              <a:gd name="connsiteY6" fmla="*/ 3630305 h 3717182"/>
              <a:gd name="connsiteX7" fmla="*/ 6564573 w 6564573"/>
              <a:gd name="connsiteY7" fmla="*/ 109183 h 3717182"/>
              <a:gd name="connsiteX0" fmla="*/ 41011 w 6510050"/>
              <a:gd name="connsiteY0" fmla="*/ 0 h 3717182"/>
              <a:gd name="connsiteX1" fmla="*/ 68 w 6510050"/>
              <a:gd name="connsiteY1" fmla="*/ 3616657 h 3717182"/>
              <a:gd name="connsiteX2" fmla="*/ 2415721 w 6510050"/>
              <a:gd name="connsiteY2" fmla="*/ 3643953 h 3717182"/>
              <a:gd name="connsiteX3" fmla="*/ 2483960 w 6510050"/>
              <a:gd name="connsiteY3" fmla="*/ 2456597 h 3717182"/>
              <a:gd name="connsiteX4" fmla="*/ 3985214 w 6510050"/>
              <a:gd name="connsiteY4" fmla="*/ 2388359 h 3717182"/>
              <a:gd name="connsiteX5" fmla="*/ 4039805 w 6510050"/>
              <a:gd name="connsiteY5" fmla="*/ 3712191 h 3717182"/>
              <a:gd name="connsiteX6" fmla="*/ 6496402 w 6510050"/>
              <a:gd name="connsiteY6" fmla="*/ 3630305 h 3717182"/>
              <a:gd name="connsiteX7" fmla="*/ 6510050 w 6510050"/>
              <a:gd name="connsiteY7" fmla="*/ 109183 h 3717182"/>
              <a:gd name="connsiteX0" fmla="*/ 242 w 6510224"/>
              <a:gd name="connsiteY0" fmla="*/ 0 h 3717182"/>
              <a:gd name="connsiteX1" fmla="*/ 242 w 6510224"/>
              <a:gd name="connsiteY1" fmla="*/ 3616657 h 3717182"/>
              <a:gd name="connsiteX2" fmla="*/ 2415895 w 6510224"/>
              <a:gd name="connsiteY2" fmla="*/ 3643953 h 3717182"/>
              <a:gd name="connsiteX3" fmla="*/ 2484134 w 6510224"/>
              <a:gd name="connsiteY3" fmla="*/ 2456597 h 3717182"/>
              <a:gd name="connsiteX4" fmla="*/ 3985388 w 6510224"/>
              <a:gd name="connsiteY4" fmla="*/ 2388359 h 3717182"/>
              <a:gd name="connsiteX5" fmla="*/ 4039979 w 6510224"/>
              <a:gd name="connsiteY5" fmla="*/ 3712191 h 3717182"/>
              <a:gd name="connsiteX6" fmla="*/ 6496576 w 6510224"/>
              <a:gd name="connsiteY6" fmla="*/ 3630305 h 3717182"/>
              <a:gd name="connsiteX7" fmla="*/ 6510224 w 6510224"/>
              <a:gd name="connsiteY7" fmla="*/ 109183 h 3717182"/>
              <a:gd name="connsiteX0" fmla="*/ 242 w 6510224"/>
              <a:gd name="connsiteY0" fmla="*/ 0 h 3717182"/>
              <a:gd name="connsiteX1" fmla="*/ 242 w 6510224"/>
              <a:gd name="connsiteY1" fmla="*/ 3616657 h 3717182"/>
              <a:gd name="connsiteX2" fmla="*/ 2456838 w 6510224"/>
              <a:gd name="connsiteY2" fmla="*/ 3616657 h 3717182"/>
              <a:gd name="connsiteX3" fmla="*/ 2484134 w 6510224"/>
              <a:gd name="connsiteY3" fmla="*/ 2456597 h 3717182"/>
              <a:gd name="connsiteX4" fmla="*/ 3985388 w 6510224"/>
              <a:gd name="connsiteY4" fmla="*/ 2388359 h 3717182"/>
              <a:gd name="connsiteX5" fmla="*/ 4039979 w 6510224"/>
              <a:gd name="connsiteY5" fmla="*/ 3712191 h 3717182"/>
              <a:gd name="connsiteX6" fmla="*/ 6496576 w 6510224"/>
              <a:gd name="connsiteY6" fmla="*/ 3630305 h 3717182"/>
              <a:gd name="connsiteX7" fmla="*/ 6510224 w 6510224"/>
              <a:gd name="connsiteY7" fmla="*/ 109183 h 3717182"/>
              <a:gd name="connsiteX0" fmla="*/ 242 w 6510224"/>
              <a:gd name="connsiteY0" fmla="*/ 0 h 3717182"/>
              <a:gd name="connsiteX1" fmla="*/ 242 w 6510224"/>
              <a:gd name="connsiteY1" fmla="*/ 3616657 h 3717182"/>
              <a:gd name="connsiteX2" fmla="*/ 2456838 w 6510224"/>
              <a:gd name="connsiteY2" fmla="*/ 3616657 h 3717182"/>
              <a:gd name="connsiteX3" fmla="*/ 2484134 w 6510224"/>
              <a:gd name="connsiteY3" fmla="*/ 2456597 h 3717182"/>
              <a:gd name="connsiteX4" fmla="*/ 4026331 w 6510224"/>
              <a:gd name="connsiteY4" fmla="*/ 2470246 h 3717182"/>
              <a:gd name="connsiteX5" fmla="*/ 4039979 w 6510224"/>
              <a:gd name="connsiteY5" fmla="*/ 3712191 h 3717182"/>
              <a:gd name="connsiteX6" fmla="*/ 6496576 w 6510224"/>
              <a:gd name="connsiteY6" fmla="*/ 3630305 h 3717182"/>
              <a:gd name="connsiteX7" fmla="*/ 6510224 w 6510224"/>
              <a:gd name="connsiteY7" fmla="*/ 109183 h 3717182"/>
              <a:gd name="connsiteX0" fmla="*/ 242 w 6510224"/>
              <a:gd name="connsiteY0" fmla="*/ 0 h 3730119"/>
              <a:gd name="connsiteX1" fmla="*/ 242 w 6510224"/>
              <a:gd name="connsiteY1" fmla="*/ 3616657 h 3730119"/>
              <a:gd name="connsiteX2" fmla="*/ 2456838 w 6510224"/>
              <a:gd name="connsiteY2" fmla="*/ 3616657 h 3730119"/>
              <a:gd name="connsiteX3" fmla="*/ 2484134 w 6510224"/>
              <a:gd name="connsiteY3" fmla="*/ 2456597 h 3730119"/>
              <a:gd name="connsiteX4" fmla="*/ 4026331 w 6510224"/>
              <a:gd name="connsiteY4" fmla="*/ 2470246 h 3730119"/>
              <a:gd name="connsiteX5" fmla="*/ 4039979 w 6510224"/>
              <a:gd name="connsiteY5" fmla="*/ 3712191 h 3730119"/>
              <a:gd name="connsiteX6" fmla="*/ 6496576 w 6510224"/>
              <a:gd name="connsiteY6" fmla="*/ 3725839 h 3730119"/>
              <a:gd name="connsiteX7" fmla="*/ 6510224 w 6510224"/>
              <a:gd name="connsiteY7" fmla="*/ 109183 h 3730119"/>
              <a:gd name="connsiteX0" fmla="*/ 242 w 6510224"/>
              <a:gd name="connsiteY0" fmla="*/ 13647 h 3620936"/>
              <a:gd name="connsiteX1" fmla="*/ 242 w 6510224"/>
              <a:gd name="connsiteY1" fmla="*/ 3507474 h 3620936"/>
              <a:gd name="connsiteX2" fmla="*/ 2456838 w 6510224"/>
              <a:gd name="connsiteY2" fmla="*/ 3507474 h 3620936"/>
              <a:gd name="connsiteX3" fmla="*/ 2484134 w 6510224"/>
              <a:gd name="connsiteY3" fmla="*/ 2347414 h 3620936"/>
              <a:gd name="connsiteX4" fmla="*/ 4026331 w 6510224"/>
              <a:gd name="connsiteY4" fmla="*/ 2361063 h 3620936"/>
              <a:gd name="connsiteX5" fmla="*/ 4039979 w 6510224"/>
              <a:gd name="connsiteY5" fmla="*/ 3603008 h 3620936"/>
              <a:gd name="connsiteX6" fmla="*/ 6496576 w 6510224"/>
              <a:gd name="connsiteY6" fmla="*/ 3616656 h 3620936"/>
              <a:gd name="connsiteX7" fmla="*/ 6510224 w 6510224"/>
              <a:gd name="connsiteY7" fmla="*/ 0 h 3620936"/>
              <a:gd name="connsiteX0" fmla="*/ 242 w 6510224"/>
              <a:gd name="connsiteY0" fmla="*/ 81886 h 3689175"/>
              <a:gd name="connsiteX1" fmla="*/ 242 w 6510224"/>
              <a:gd name="connsiteY1" fmla="*/ 3575713 h 3689175"/>
              <a:gd name="connsiteX2" fmla="*/ 2456838 w 6510224"/>
              <a:gd name="connsiteY2" fmla="*/ 3575713 h 3689175"/>
              <a:gd name="connsiteX3" fmla="*/ 2484134 w 6510224"/>
              <a:gd name="connsiteY3" fmla="*/ 2415653 h 3689175"/>
              <a:gd name="connsiteX4" fmla="*/ 4026331 w 6510224"/>
              <a:gd name="connsiteY4" fmla="*/ 2429302 h 3689175"/>
              <a:gd name="connsiteX5" fmla="*/ 4039979 w 6510224"/>
              <a:gd name="connsiteY5" fmla="*/ 3671247 h 3689175"/>
              <a:gd name="connsiteX6" fmla="*/ 6496576 w 6510224"/>
              <a:gd name="connsiteY6" fmla="*/ 3684895 h 3689175"/>
              <a:gd name="connsiteX7" fmla="*/ 6510224 w 6510224"/>
              <a:gd name="connsiteY7" fmla="*/ 0 h 3689175"/>
              <a:gd name="connsiteX0" fmla="*/ 242 w 6510224"/>
              <a:gd name="connsiteY0" fmla="*/ 122829 h 3730118"/>
              <a:gd name="connsiteX1" fmla="*/ 242 w 6510224"/>
              <a:gd name="connsiteY1" fmla="*/ 3616656 h 3730118"/>
              <a:gd name="connsiteX2" fmla="*/ 2456838 w 6510224"/>
              <a:gd name="connsiteY2" fmla="*/ 3616656 h 3730118"/>
              <a:gd name="connsiteX3" fmla="*/ 2484134 w 6510224"/>
              <a:gd name="connsiteY3" fmla="*/ 2456596 h 3730118"/>
              <a:gd name="connsiteX4" fmla="*/ 4026331 w 6510224"/>
              <a:gd name="connsiteY4" fmla="*/ 2470245 h 3730118"/>
              <a:gd name="connsiteX5" fmla="*/ 4039979 w 6510224"/>
              <a:gd name="connsiteY5" fmla="*/ 3712190 h 3730118"/>
              <a:gd name="connsiteX6" fmla="*/ 6496576 w 6510224"/>
              <a:gd name="connsiteY6" fmla="*/ 3725838 h 3730118"/>
              <a:gd name="connsiteX7" fmla="*/ 6510224 w 6510224"/>
              <a:gd name="connsiteY7" fmla="*/ 0 h 3730118"/>
              <a:gd name="connsiteX0" fmla="*/ 242 w 6510224"/>
              <a:gd name="connsiteY0" fmla="*/ 122829 h 3725838"/>
              <a:gd name="connsiteX1" fmla="*/ 242 w 6510224"/>
              <a:gd name="connsiteY1" fmla="*/ 3616656 h 3725838"/>
              <a:gd name="connsiteX2" fmla="*/ 2456838 w 6510224"/>
              <a:gd name="connsiteY2" fmla="*/ 3616656 h 3725838"/>
              <a:gd name="connsiteX3" fmla="*/ 2484134 w 6510224"/>
              <a:gd name="connsiteY3" fmla="*/ 2456596 h 3725838"/>
              <a:gd name="connsiteX4" fmla="*/ 4026331 w 6510224"/>
              <a:gd name="connsiteY4" fmla="*/ 2470245 h 3725838"/>
              <a:gd name="connsiteX5" fmla="*/ 4039979 w 6510224"/>
              <a:gd name="connsiteY5" fmla="*/ 3589360 h 3725838"/>
              <a:gd name="connsiteX6" fmla="*/ 6496576 w 6510224"/>
              <a:gd name="connsiteY6" fmla="*/ 3725838 h 3725838"/>
              <a:gd name="connsiteX7" fmla="*/ 6510224 w 6510224"/>
              <a:gd name="connsiteY7" fmla="*/ 0 h 3725838"/>
              <a:gd name="connsiteX0" fmla="*/ 242 w 6510224"/>
              <a:gd name="connsiteY0" fmla="*/ 122829 h 3620814"/>
              <a:gd name="connsiteX1" fmla="*/ 242 w 6510224"/>
              <a:gd name="connsiteY1" fmla="*/ 3616656 h 3620814"/>
              <a:gd name="connsiteX2" fmla="*/ 2456838 w 6510224"/>
              <a:gd name="connsiteY2" fmla="*/ 3616656 h 3620814"/>
              <a:gd name="connsiteX3" fmla="*/ 2484134 w 6510224"/>
              <a:gd name="connsiteY3" fmla="*/ 2456596 h 3620814"/>
              <a:gd name="connsiteX4" fmla="*/ 4026331 w 6510224"/>
              <a:gd name="connsiteY4" fmla="*/ 2470245 h 3620814"/>
              <a:gd name="connsiteX5" fmla="*/ 4039979 w 6510224"/>
              <a:gd name="connsiteY5" fmla="*/ 3589360 h 3620814"/>
              <a:gd name="connsiteX6" fmla="*/ 6496576 w 6510224"/>
              <a:gd name="connsiteY6" fmla="*/ 3589360 h 3620814"/>
              <a:gd name="connsiteX7" fmla="*/ 6510224 w 6510224"/>
              <a:gd name="connsiteY7" fmla="*/ 0 h 3620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510224" h="3620814">
                <a:moveTo>
                  <a:pt x="242" y="122829"/>
                </a:moveTo>
                <a:cubicBezTo>
                  <a:pt x="12753" y="126241"/>
                  <a:pt x="-2032" y="3596185"/>
                  <a:pt x="242" y="3616656"/>
                </a:cubicBezTo>
                <a:cubicBezTo>
                  <a:pt x="-11131" y="3596185"/>
                  <a:pt x="2438641" y="3632578"/>
                  <a:pt x="2456838" y="3616656"/>
                </a:cubicBezTo>
                <a:cubicBezTo>
                  <a:pt x="2475035" y="3600734"/>
                  <a:pt x="2481860" y="2447498"/>
                  <a:pt x="2484134" y="2456596"/>
                </a:cubicBezTo>
                <a:cubicBezTo>
                  <a:pt x="2486408" y="2465694"/>
                  <a:pt x="4012683" y="2452047"/>
                  <a:pt x="4026331" y="2470245"/>
                </a:cubicBezTo>
                <a:cubicBezTo>
                  <a:pt x="4039979" y="2488443"/>
                  <a:pt x="4017233" y="3559790"/>
                  <a:pt x="4039979" y="3589360"/>
                </a:cubicBezTo>
                <a:cubicBezTo>
                  <a:pt x="4062725" y="3618930"/>
                  <a:pt x="6467006" y="3589360"/>
                  <a:pt x="6496576" y="3589360"/>
                </a:cubicBezTo>
                <a:cubicBezTo>
                  <a:pt x="6526146" y="3589360"/>
                  <a:pt x="6485203" y="29570"/>
                  <a:pt x="6510224" y="0"/>
                </a:cubicBezTo>
              </a:path>
            </a:pathLst>
          </a:custGeom>
          <a:noFill/>
          <a:ln w="114300">
            <a:solidFill>
              <a:schemeClr val="accent1"/>
            </a:solidFill>
            <a:headEnd type="oval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Content Placeholder 5"/>
          <p:cNvSpPr txBox="1">
            <a:spLocks/>
          </p:cNvSpPr>
          <p:nvPr/>
        </p:nvSpPr>
        <p:spPr>
          <a:xfrm>
            <a:off x="235185" y="1645555"/>
            <a:ext cx="8617185" cy="54250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/>
              <a:buNone/>
            </a:pPr>
            <a:r>
              <a:rPr lang="en-US" b="1" dirty="0" smtClean="0"/>
              <a:t>Data plane</a:t>
            </a:r>
            <a:r>
              <a:rPr lang="en-US" dirty="0" smtClean="0"/>
              <a:t>: How data is </a:t>
            </a:r>
            <a:r>
              <a:rPr lang="en-US" b="1" dirty="0" smtClean="0"/>
              <a:t>forwarded</a:t>
            </a:r>
            <a:r>
              <a:rPr lang="en-US" dirty="0" smtClean="0"/>
              <a:t> over Internet paths</a:t>
            </a:r>
          </a:p>
        </p:txBody>
      </p:sp>
    </p:spTree>
    <p:extLst>
      <p:ext uri="{BB962C8B-B14F-4D97-AF65-F5344CB8AC3E}">
        <p14:creationId xmlns:p14="http://schemas.microsoft.com/office/powerpoint/2010/main" val="39795583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Reality Check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52400" y="1600200"/>
            <a:ext cx="8839200" cy="1920922"/>
          </a:xfrm>
        </p:spPr>
        <p:txBody>
          <a:bodyPr>
            <a:normAutofit/>
          </a:bodyPr>
          <a:lstStyle/>
          <a:p>
            <a:r>
              <a:rPr lang="en-US" dirty="0" smtClean="0"/>
              <a:t>The layered abstraction is very nice</a:t>
            </a:r>
          </a:p>
          <a:p>
            <a:r>
              <a:rPr lang="en-US" dirty="0" smtClean="0"/>
              <a:t>Does it hold in reality?</a:t>
            </a:r>
          </a:p>
          <a:p>
            <a:pPr marL="0" indent="0" algn="ctr">
              <a:buNone/>
            </a:pPr>
            <a:r>
              <a:rPr lang="en-US" sz="3600" dirty="0" smtClean="0">
                <a:solidFill>
                  <a:schemeClr val="accent2"/>
                </a:solidFill>
              </a:rPr>
              <a:t>No.</a:t>
            </a:r>
            <a:endParaRPr lang="en-US" sz="3600" dirty="0">
              <a:solidFill>
                <a:schemeClr val="accent2"/>
              </a:solidFill>
            </a:endParaRPr>
          </a:p>
        </p:txBody>
      </p:sp>
      <p:pic>
        <p:nvPicPr>
          <p:cNvPr id="4098" name="Picture 2" descr="C:\Users\t0ph3r\Documents\CS 4700\assets\firewal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625" y="3559037"/>
            <a:ext cx="2114550" cy="117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3"/>
          <p:cNvSpPr txBox="1">
            <a:spLocks/>
          </p:cNvSpPr>
          <p:nvPr/>
        </p:nvSpPr>
        <p:spPr>
          <a:xfrm>
            <a:off x="0" y="4736962"/>
            <a:ext cx="2961564" cy="1672229"/>
          </a:xfrm>
          <a:prstGeom prst="rect">
            <a:avLst/>
          </a:prstGeom>
        </p:spPr>
        <p:txBody>
          <a:bodyPr vert="horz">
            <a:no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 smtClean="0"/>
              <a:t>Firewalls</a:t>
            </a:r>
          </a:p>
          <a:p>
            <a:r>
              <a:rPr lang="en-US" sz="2400" dirty="0" smtClean="0"/>
              <a:t>Analyze application layer headers</a:t>
            </a:r>
            <a:endParaRPr lang="en-US" sz="2400" dirty="0"/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2961564" y="4736962"/>
            <a:ext cx="3475630" cy="1672229"/>
          </a:xfrm>
          <a:prstGeom prst="rect">
            <a:avLst/>
          </a:prstGeom>
        </p:spPr>
        <p:txBody>
          <a:bodyPr vert="horz">
            <a:no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 smtClean="0"/>
              <a:t>Transparent Proxies</a:t>
            </a:r>
          </a:p>
          <a:p>
            <a:r>
              <a:rPr lang="en-US" sz="2400" dirty="0" smtClean="0"/>
              <a:t>Simulate application endpoints within the network</a:t>
            </a:r>
          </a:p>
        </p:txBody>
      </p:sp>
      <p:sp>
        <p:nvSpPr>
          <p:cNvPr id="9" name="Content Placeholder 3"/>
          <p:cNvSpPr txBox="1">
            <a:spLocks/>
          </p:cNvSpPr>
          <p:nvPr/>
        </p:nvSpPr>
        <p:spPr>
          <a:xfrm>
            <a:off x="6045959" y="4736962"/>
            <a:ext cx="3098042" cy="1672229"/>
          </a:xfrm>
          <a:prstGeom prst="rect">
            <a:avLst/>
          </a:prstGeom>
        </p:spPr>
        <p:txBody>
          <a:bodyPr vert="horz">
            <a:no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 smtClean="0"/>
              <a:t>NATs</a:t>
            </a:r>
          </a:p>
          <a:p>
            <a:r>
              <a:rPr lang="en-US" sz="2400" dirty="0" smtClean="0"/>
              <a:t>Break end-to-end network reachability</a:t>
            </a:r>
          </a:p>
        </p:txBody>
      </p:sp>
      <p:pic>
        <p:nvPicPr>
          <p:cNvPr id="4099" name="Picture 3" descr="C:\Users\t0ph3r\Documents\CS 4700\assets\2798539L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2480" y="3212962"/>
            <a:ext cx="1905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t0ph3r\Desktop\Server_icons_lnx\Icons\128X128\proxy_serv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9779" y="3559037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02956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50376" y="2388359"/>
            <a:ext cx="8030689" cy="1673225"/>
          </a:xfrm>
        </p:spPr>
        <p:txBody>
          <a:bodyPr>
            <a:noAutofit/>
          </a:bodyPr>
          <a:lstStyle/>
          <a:p>
            <a:pPr marL="571500" indent="-571500">
              <a:buFont typeface="Wingdings" pitchFamily="2" charset="2"/>
              <a:buChar char="q"/>
            </a:pPr>
            <a:r>
              <a:rPr lang="en-US" sz="4800" strike="sngStrike" dirty="0" smtClean="0"/>
              <a:t>Layering</a:t>
            </a:r>
          </a:p>
          <a:p>
            <a:pPr marL="1211580" lvl="1" indent="-571500">
              <a:buFont typeface="Wingdings" pitchFamily="2" charset="2"/>
              <a:buChar char="q"/>
            </a:pPr>
            <a:r>
              <a:rPr lang="en-US" sz="3600" strike="sngStrike" dirty="0" smtClean="0"/>
              <a:t>The OSI Model</a:t>
            </a:r>
          </a:p>
          <a:p>
            <a:pPr marL="571500" indent="-571500">
              <a:buFont typeface="Wingdings" pitchFamily="2" charset="2"/>
              <a:buChar char="q"/>
            </a:pPr>
            <a:r>
              <a:rPr lang="en-US" sz="4800" dirty="0" smtClean="0"/>
              <a:t>Communicating</a:t>
            </a:r>
          </a:p>
          <a:p>
            <a:pPr marL="1211580" lvl="1" indent="-571500">
              <a:buFont typeface="Wingdings" pitchFamily="2" charset="2"/>
              <a:buChar char="q"/>
            </a:pPr>
            <a:r>
              <a:rPr lang="en-US" sz="3600" dirty="0" smtClean="0"/>
              <a:t>The End-to-End Argument</a:t>
            </a:r>
            <a:endParaRPr lang="en-US" sz="360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/>
          </a:bodyPr>
          <a:lstStyle/>
          <a:p>
            <a:fld id="{283B9EA5-CE9A-4950-A80C-5ADF06B45BB8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24335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From Layers to Eating Cake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t>36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152400" y="1600200"/>
            <a:ext cx="8839200" cy="471217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IP gives us best-effort datagram forwarding</a:t>
            </a:r>
          </a:p>
          <a:p>
            <a:pPr lvl="1"/>
            <a:r>
              <a:rPr lang="en-US" dirty="0" smtClean="0"/>
              <a:t>So simple anyone can do it</a:t>
            </a:r>
          </a:p>
          <a:p>
            <a:pPr lvl="1"/>
            <a:r>
              <a:rPr lang="en-US" dirty="0" smtClean="0"/>
              <a:t>Large part of why the Internet has succeeded</a:t>
            </a:r>
          </a:p>
          <a:p>
            <a:pPr lvl="1"/>
            <a:r>
              <a:rPr lang="en-US" dirty="0" smtClean="0"/>
              <a:t>…but it sure isn’t giving us much</a:t>
            </a:r>
          </a:p>
          <a:p>
            <a:endParaRPr lang="en-US" dirty="0" smtClean="0"/>
          </a:p>
          <a:p>
            <a:r>
              <a:rPr lang="en-US" dirty="0" smtClean="0"/>
              <a:t>Layers give us a way to </a:t>
            </a:r>
            <a:r>
              <a:rPr lang="en-US" b="1" dirty="0" smtClean="0"/>
              <a:t>compose</a:t>
            </a:r>
            <a:r>
              <a:rPr lang="en-US" dirty="0" smtClean="0"/>
              <a:t> functionality</a:t>
            </a:r>
            <a:endParaRPr lang="en-US" dirty="0"/>
          </a:p>
          <a:p>
            <a:pPr lvl="1"/>
            <a:r>
              <a:rPr lang="en-US" dirty="0" smtClean="0"/>
              <a:t>Example: HTTP over TCP for Web browsers with reliable connections</a:t>
            </a:r>
          </a:p>
          <a:p>
            <a:r>
              <a:rPr lang="en-US" dirty="0" smtClean="0"/>
              <a:t>…but they do not tell us where (in the network) to implement the functionality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58486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to Place Functionality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t>37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152400" y="1600200"/>
            <a:ext cx="8839200" cy="1143000"/>
          </a:xfrm>
        </p:spPr>
        <p:txBody>
          <a:bodyPr/>
          <a:lstStyle/>
          <a:p>
            <a:r>
              <a:rPr lang="en-US" dirty="0"/>
              <a:t>How do we distribute functionality across devices?</a:t>
            </a:r>
          </a:p>
          <a:p>
            <a:pPr lvl="1"/>
            <a:r>
              <a:rPr lang="en-US" dirty="0"/>
              <a:t>Example: who is responsible for security</a:t>
            </a:r>
            <a:r>
              <a:rPr lang="en-US" dirty="0" smtClean="0"/>
              <a:t>?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879918" y="4119438"/>
            <a:ext cx="7299799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 descr="C:\Users\t0ph3r\Documents\CS 4700\assets\cisco-switch-ic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553" y="3795996"/>
            <a:ext cx="1212210" cy="510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t0ph3r\Documents\CS 4700\assets\Rout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9360" y="3561385"/>
            <a:ext cx="1661354" cy="979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t0ph3r\Documents\CS 4700\assets\cisco-switch-ic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4311" y="3795996"/>
            <a:ext cx="1212210" cy="510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C:\Users\t0ph3r\Documents\CS 4700\assets\black_serv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756" y="3441598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C:\Users\t0ph3r\Documents\CS 4700\assets\black_serv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0117" y="3441598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940849" y="4229961"/>
            <a:ext cx="9600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Switch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5837581" y="4229961"/>
            <a:ext cx="9600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Switch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4008870" y="4447145"/>
            <a:ext cx="9577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Router</a:t>
            </a:r>
            <a:endParaRPr lang="en-US" sz="2400" dirty="0"/>
          </a:p>
        </p:txBody>
      </p:sp>
      <p:sp>
        <p:nvSpPr>
          <p:cNvPr id="16" name="Up Arrow 15"/>
          <p:cNvSpPr/>
          <p:nvPr/>
        </p:nvSpPr>
        <p:spPr>
          <a:xfrm rot="10800000">
            <a:off x="476680" y="2638534"/>
            <a:ext cx="599293" cy="693880"/>
          </a:xfrm>
          <a:prstGeom prst="upArrow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Up Arrow 16"/>
          <p:cNvSpPr/>
          <p:nvPr/>
        </p:nvSpPr>
        <p:spPr>
          <a:xfrm rot="10800000">
            <a:off x="7880070" y="2638534"/>
            <a:ext cx="599293" cy="693880"/>
          </a:xfrm>
          <a:prstGeom prst="upArrow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Up Arrow 17"/>
          <p:cNvSpPr/>
          <p:nvPr/>
        </p:nvSpPr>
        <p:spPr>
          <a:xfrm rot="10800000">
            <a:off x="2247491" y="2985475"/>
            <a:ext cx="599293" cy="693880"/>
          </a:xfrm>
          <a:prstGeom prst="upArrow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Up Arrow 18"/>
          <p:cNvSpPr/>
          <p:nvPr/>
        </p:nvSpPr>
        <p:spPr>
          <a:xfrm rot="10800000">
            <a:off x="4180390" y="2747718"/>
            <a:ext cx="599293" cy="693880"/>
          </a:xfrm>
          <a:prstGeom prst="upArrow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Up Arrow 19"/>
          <p:cNvSpPr/>
          <p:nvPr/>
        </p:nvSpPr>
        <p:spPr>
          <a:xfrm rot="10800000">
            <a:off x="6140769" y="2985474"/>
            <a:ext cx="599293" cy="693880"/>
          </a:xfrm>
          <a:prstGeom prst="upArrow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570013" y="2723864"/>
            <a:ext cx="4042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344998" y="3070804"/>
            <a:ext cx="4042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277897" y="2833048"/>
            <a:ext cx="4042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238277" y="3070804"/>
            <a:ext cx="4042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977577" y="2723864"/>
            <a:ext cx="4042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Content Placeholder 5"/>
          <p:cNvSpPr txBox="1">
            <a:spLocks/>
          </p:cNvSpPr>
          <p:nvPr/>
        </p:nvSpPr>
        <p:spPr>
          <a:xfrm>
            <a:off x="157108" y="4773514"/>
            <a:ext cx="8839200" cy="208448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“The End-to-End Arguments in System Design”</a:t>
            </a:r>
          </a:p>
          <a:p>
            <a:pPr lvl="1"/>
            <a:r>
              <a:rPr lang="en-US" dirty="0" err="1" smtClean="0"/>
              <a:t>Saltzer</a:t>
            </a:r>
            <a:r>
              <a:rPr lang="en-US" dirty="0" smtClean="0"/>
              <a:t>, Reed, and Clark</a:t>
            </a:r>
          </a:p>
          <a:p>
            <a:pPr lvl="1"/>
            <a:r>
              <a:rPr lang="en-US" dirty="0" smtClean="0"/>
              <a:t>The Sacred Text of the Internet</a:t>
            </a:r>
          </a:p>
          <a:p>
            <a:pPr lvl="1"/>
            <a:r>
              <a:rPr lang="en-US" dirty="0" smtClean="0"/>
              <a:t>Endlessly debated by researchers and engineers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60291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Observation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Some applications have end-to-end requirements</a:t>
            </a:r>
          </a:p>
          <a:p>
            <a:pPr lvl="1"/>
            <a:r>
              <a:rPr lang="en-US" dirty="0" smtClean="0"/>
              <a:t>Security, reliability, etc.</a:t>
            </a:r>
          </a:p>
          <a:p>
            <a:r>
              <a:rPr lang="en-US" dirty="0" smtClean="0"/>
              <a:t>Implementing this stuff inside the network is hard</a:t>
            </a:r>
          </a:p>
          <a:p>
            <a:pPr lvl="1"/>
            <a:r>
              <a:rPr lang="en-US" dirty="0" smtClean="0"/>
              <a:t>Every step along the way must be fail-proof</a:t>
            </a:r>
          </a:p>
          <a:p>
            <a:pPr lvl="1"/>
            <a:r>
              <a:rPr lang="en-US" dirty="0" smtClean="0"/>
              <a:t>Different applications have different needs</a:t>
            </a:r>
          </a:p>
          <a:p>
            <a:r>
              <a:rPr lang="en-US" dirty="0" smtClean="0"/>
              <a:t>End hosts…</a:t>
            </a:r>
          </a:p>
          <a:p>
            <a:pPr lvl="1"/>
            <a:r>
              <a:rPr lang="en-US" dirty="0" smtClean="0"/>
              <a:t>Can’t depend on the network</a:t>
            </a:r>
          </a:p>
          <a:p>
            <a:pPr lvl="1"/>
            <a:r>
              <a:rPr lang="en-US" dirty="0" smtClean="0"/>
              <a:t>Can satisfy these requirements without network level support</a:t>
            </a:r>
          </a:p>
        </p:txBody>
      </p:sp>
    </p:spTree>
    <p:extLst>
      <p:ext uri="{BB962C8B-B14F-4D97-AF65-F5344CB8AC3E}">
        <p14:creationId xmlns:p14="http://schemas.microsoft.com/office/powerpoint/2010/main" val="10922899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Reliable File Transfer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39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314729" y="2656245"/>
            <a:ext cx="0" cy="887104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971262" y="3559531"/>
            <a:ext cx="7083188" cy="0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7690511" y="2699463"/>
            <a:ext cx="0" cy="887104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Content Placeholder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777" y="1980941"/>
            <a:ext cx="1219200" cy="1219200"/>
          </a:xfrm>
        </p:spPr>
      </p:pic>
      <p:pic>
        <p:nvPicPr>
          <p:cNvPr id="10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4559" y="2024159"/>
            <a:ext cx="1219200" cy="1219200"/>
          </a:xfrm>
          <a:prstGeom prst="rect">
            <a:avLst/>
          </a:prstGeom>
        </p:spPr>
      </p:pic>
      <p:pic>
        <p:nvPicPr>
          <p:cNvPr id="5122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4584" y="3089157"/>
            <a:ext cx="1456543" cy="858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t0ph3r\Documents\CS 4700\assets\cisco-switch-ico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9941" y="3252297"/>
            <a:ext cx="1289170" cy="542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C:\Users\t0ph3r\Documents\CS 4700\assets\cisco-switch-ico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5389" y="3247182"/>
            <a:ext cx="1289170" cy="542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Left Bracket 33"/>
          <p:cNvSpPr/>
          <p:nvPr/>
        </p:nvSpPr>
        <p:spPr>
          <a:xfrm rot="16200000">
            <a:off x="4158370" y="-18832"/>
            <a:ext cx="663487" cy="5868542"/>
          </a:xfrm>
          <a:prstGeom prst="leftBracket">
            <a:avLst>
              <a:gd name="adj" fmla="val 31988"/>
            </a:avLst>
          </a:prstGeom>
          <a:ln w="76200">
            <a:solidFill>
              <a:schemeClr val="accent2"/>
            </a:solidFill>
            <a:headEnd type="arrow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Content Placeholder 3"/>
          <p:cNvSpPr txBox="1">
            <a:spLocks/>
          </p:cNvSpPr>
          <p:nvPr/>
        </p:nvSpPr>
        <p:spPr>
          <a:xfrm>
            <a:off x="93256" y="5404513"/>
            <a:ext cx="8839200" cy="125559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Solution 1: Make the network reliable</a:t>
            </a:r>
          </a:p>
          <a:p>
            <a:r>
              <a:rPr lang="en-US" dirty="0" smtClean="0"/>
              <a:t>Solution 2: App level, end-to-end check, retry on failure</a:t>
            </a:r>
          </a:p>
        </p:txBody>
      </p:sp>
      <p:grpSp>
        <p:nvGrpSpPr>
          <p:cNvPr id="38" name="Group 37"/>
          <p:cNvGrpSpPr/>
          <p:nvPr/>
        </p:nvGrpSpPr>
        <p:grpSpPr>
          <a:xfrm flipH="1">
            <a:off x="1999941" y="1633738"/>
            <a:ext cx="1517387" cy="1000021"/>
            <a:chOff x="1219200" y="4720928"/>
            <a:chExt cx="5181605" cy="1414755"/>
          </a:xfrm>
        </p:grpSpPr>
        <p:sp>
          <p:nvSpPr>
            <p:cNvPr id="39" name="Rectangular Callout 38"/>
            <p:cNvSpPr/>
            <p:nvPr/>
          </p:nvSpPr>
          <p:spPr>
            <a:xfrm>
              <a:off x="1219200" y="4750690"/>
              <a:ext cx="5181598" cy="1384993"/>
            </a:xfrm>
            <a:prstGeom prst="wedgeRectCallout">
              <a:avLst>
                <a:gd name="adj1" fmla="val 7264"/>
                <a:gd name="adj2" fmla="val 129566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219206" y="4720928"/>
              <a:ext cx="5181599" cy="7402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R="0" lvl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en-US" sz="2800" kern="0" dirty="0" smtClean="0">
                  <a:solidFill>
                    <a:sysClr val="window" lastClr="FFFFFF"/>
                  </a:solidFill>
                </a:rPr>
                <a:t>Integrity Check</a:t>
              </a:r>
              <a:endPara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 flipH="1">
            <a:off x="5386861" y="1654775"/>
            <a:ext cx="1517387" cy="1000021"/>
            <a:chOff x="1219200" y="4720928"/>
            <a:chExt cx="5181605" cy="1414755"/>
          </a:xfrm>
        </p:grpSpPr>
        <p:sp>
          <p:nvSpPr>
            <p:cNvPr id="42" name="Rectangular Callout 41"/>
            <p:cNvSpPr/>
            <p:nvPr/>
          </p:nvSpPr>
          <p:spPr>
            <a:xfrm>
              <a:off x="1219200" y="4750690"/>
              <a:ext cx="5181598" cy="1384993"/>
            </a:xfrm>
            <a:prstGeom prst="wedgeRectCallout">
              <a:avLst>
                <a:gd name="adj1" fmla="val -8026"/>
                <a:gd name="adj2" fmla="val 122596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219206" y="4720928"/>
              <a:ext cx="5181599" cy="7402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R="0" lvl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en-US" sz="2800" kern="0" dirty="0" smtClean="0">
                  <a:solidFill>
                    <a:sysClr val="window" lastClr="FFFFFF"/>
                  </a:solidFill>
                </a:rPr>
                <a:t>Integrity Check</a:t>
              </a:r>
              <a:endPara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 flipH="1">
            <a:off x="3754162" y="4154590"/>
            <a:ext cx="1517387" cy="1000021"/>
            <a:chOff x="1219200" y="4720928"/>
            <a:chExt cx="5181605" cy="1414755"/>
          </a:xfrm>
        </p:grpSpPr>
        <p:sp>
          <p:nvSpPr>
            <p:cNvPr id="45" name="Rectangular Callout 44"/>
            <p:cNvSpPr/>
            <p:nvPr/>
          </p:nvSpPr>
          <p:spPr>
            <a:xfrm>
              <a:off x="1219200" y="4750690"/>
              <a:ext cx="5181598" cy="1384993"/>
            </a:xfrm>
            <a:prstGeom prst="wedgeRectCallout">
              <a:avLst>
                <a:gd name="adj1" fmla="val 9063"/>
                <a:gd name="adj2" fmla="val -103245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1219206" y="4720928"/>
              <a:ext cx="5181599" cy="7402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R="0" lvl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en-US" sz="2800" kern="0" dirty="0" smtClean="0">
                  <a:solidFill>
                    <a:sysClr val="window" lastClr="FFFFFF"/>
                  </a:solidFill>
                </a:rPr>
                <a:t>Integrity Check</a:t>
              </a:r>
              <a:endPara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</p:grpSp>
      <p:cxnSp>
        <p:nvCxnSpPr>
          <p:cNvPr id="36" name="Elbow Connector 35"/>
          <p:cNvCxnSpPr>
            <a:stCxn id="34" idx="0"/>
          </p:cNvCxnSpPr>
          <p:nvPr/>
        </p:nvCxnSpPr>
        <p:spPr>
          <a:xfrm>
            <a:off x="1555842" y="2583696"/>
            <a:ext cx="2552134" cy="659663"/>
          </a:xfrm>
          <a:prstGeom prst="bentConnector5">
            <a:avLst>
              <a:gd name="adj1" fmla="val -134"/>
              <a:gd name="adj2" fmla="val 101495"/>
              <a:gd name="adj3" fmla="val 91043"/>
            </a:avLst>
          </a:prstGeom>
          <a:ln w="76200">
            <a:solidFill>
              <a:schemeClr val="accent2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U-Turn Arrow 53"/>
          <p:cNvSpPr/>
          <p:nvPr/>
        </p:nvSpPr>
        <p:spPr>
          <a:xfrm flipH="1">
            <a:off x="2644529" y="2361062"/>
            <a:ext cx="1604476" cy="745259"/>
          </a:xfrm>
          <a:prstGeom prst="uturnArrow">
            <a:avLst>
              <a:gd name="adj1" fmla="val 20649"/>
              <a:gd name="adj2" fmla="val 25000"/>
              <a:gd name="adj3" fmla="val 25000"/>
              <a:gd name="adj4" fmla="val 67266"/>
              <a:gd name="adj5" fmla="val 100000"/>
            </a:avLst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7" name="U-Turn Arrow 56"/>
          <p:cNvSpPr/>
          <p:nvPr/>
        </p:nvSpPr>
        <p:spPr>
          <a:xfrm rot="10800000" flipH="1">
            <a:off x="2758633" y="3802997"/>
            <a:ext cx="1604476" cy="745259"/>
          </a:xfrm>
          <a:prstGeom prst="uturnArrow">
            <a:avLst>
              <a:gd name="adj1" fmla="val 20649"/>
              <a:gd name="adj2" fmla="val 25000"/>
              <a:gd name="adj3" fmla="val 25000"/>
              <a:gd name="adj4" fmla="val 67266"/>
              <a:gd name="adj5" fmla="val 100000"/>
            </a:avLst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9" name="Multiply 48"/>
          <p:cNvSpPr/>
          <p:nvPr/>
        </p:nvSpPr>
        <p:spPr>
          <a:xfrm>
            <a:off x="3891317" y="2767801"/>
            <a:ext cx="968991" cy="968991"/>
          </a:xfrm>
          <a:prstGeom prst="mathMultiply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6" name="Elbow Connector 55"/>
          <p:cNvCxnSpPr/>
          <p:nvPr/>
        </p:nvCxnSpPr>
        <p:spPr>
          <a:xfrm flipV="1">
            <a:off x="4813825" y="2715688"/>
            <a:ext cx="2633304" cy="536609"/>
          </a:xfrm>
          <a:prstGeom prst="bentConnector3">
            <a:avLst>
              <a:gd name="adj1" fmla="val 99916"/>
            </a:avLst>
          </a:prstGeom>
          <a:ln w="76200">
            <a:solidFill>
              <a:schemeClr val="accent2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127" name="Group 5126"/>
          <p:cNvGrpSpPr/>
          <p:nvPr/>
        </p:nvGrpSpPr>
        <p:grpSpPr>
          <a:xfrm>
            <a:off x="3822261" y="784673"/>
            <a:ext cx="1983128" cy="1983128"/>
            <a:chOff x="6883839" y="3789617"/>
            <a:chExt cx="1983128" cy="1983128"/>
          </a:xfrm>
        </p:grpSpPr>
        <p:sp>
          <p:nvSpPr>
            <p:cNvPr id="72" name="Rectangular Callout 71"/>
            <p:cNvSpPr/>
            <p:nvPr/>
          </p:nvSpPr>
          <p:spPr>
            <a:xfrm flipH="1">
              <a:off x="6980446" y="4239206"/>
              <a:ext cx="1687303" cy="1088611"/>
            </a:xfrm>
            <a:prstGeom prst="wedgeRectCallout">
              <a:avLst>
                <a:gd name="adj1" fmla="val -8026"/>
                <a:gd name="adj2" fmla="val 122596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pic>
          <p:nvPicPr>
            <p:cNvPr id="5126" name="Picture 4" descr="C:\Users\t0ph3r\Documents\CS 4700\assets\skull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83839" y="3789617"/>
              <a:ext cx="1983128" cy="19831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5131" name="Straight Connector 5130"/>
          <p:cNvCxnSpPr/>
          <p:nvPr/>
        </p:nvCxnSpPr>
        <p:spPr>
          <a:xfrm>
            <a:off x="514350" y="5695950"/>
            <a:ext cx="5467350" cy="0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1" name="Group 80"/>
          <p:cNvGrpSpPr/>
          <p:nvPr/>
        </p:nvGrpSpPr>
        <p:grpSpPr>
          <a:xfrm flipH="1">
            <a:off x="5838825" y="4199647"/>
            <a:ext cx="2778132" cy="1000021"/>
            <a:chOff x="1219200" y="4720928"/>
            <a:chExt cx="5181605" cy="1414755"/>
          </a:xfrm>
        </p:grpSpPr>
        <p:sp>
          <p:nvSpPr>
            <p:cNvPr id="82" name="Rectangular Callout 81"/>
            <p:cNvSpPr/>
            <p:nvPr/>
          </p:nvSpPr>
          <p:spPr>
            <a:xfrm>
              <a:off x="1219200" y="4750690"/>
              <a:ext cx="5181599" cy="1384993"/>
            </a:xfrm>
            <a:prstGeom prst="wedgeRectCallout">
              <a:avLst>
                <a:gd name="adj1" fmla="val 38744"/>
                <a:gd name="adj2" fmla="val 99245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1219206" y="4720928"/>
              <a:ext cx="5181599" cy="13497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R="0" lvl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en-US" sz="2800" kern="0" dirty="0" smtClean="0">
                  <a:solidFill>
                    <a:sysClr val="window" lastClr="FFFFFF"/>
                  </a:solidFill>
                </a:rPr>
                <a:t>App has to do a check anyway!</a:t>
              </a:r>
              <a:endPara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420811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42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8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8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"/>
                            </p:stCondLst>
                            <p:childTnLst>
                              <p:par>
                                <p:cTn id="103" presetID="42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00"/>
                            </p:stCondLst>
                            <p:childTnLst>
                              <p:par>
                                <p:cTn id="1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4" grpId="1" animBg="1"/>
      <p:bldP spid="54" grpId="0" animBg="1"/>
      <p:bldP spid="54" grpId="1" animBg="1"/>
      <p:bldP spid="57" grpId="0" animBg="1"/>
      <p:bldP spid="57" grpId="1" animBg="1"/>
      <p:bldP spid="49" grpId="0" animBg="1"/>
      <p:bldP spid="49" grpId="1" animBg="1"/>
      <p:bldP spid="49" grpId="2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Robust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 marL="457200" indent="-457200">
              <a:buFont typeface="Arial" charset="0"/>
              <a:buAutoNum type="arabicPeriod"/>
            </a:pPr>
            <a:r>
              <a:rPr lang="en-US" dirty="0"/>
              <a:t>As long as the network is not partitioned, two endpoints should be able to communicate</a:t>
            </a:r>
          </a:p>
          <a:p>
            <a:pPr marL="457200" indent="-457200">
              <a:buFont typeface="Arial" charset="0"/>
              <a:buAutoNum type="arabicPeriod"/>
            </a:pPr>
            <a:r>
              <a:rPr lang="en-US" dirty="0"/>
              <a:t>Failures (excepting network partition) should not interfere with endpoint semantics (why?)</a:t>
            </a:r>
          </a:p>
          <a:p>
            <a:pPr marL="457200" indent="-457200">
              <a:buFont typeface="Arial" charset="0"/>
              <a:buAutoNum type="arabicPeriod"/>
            </a:pPr>
            <a:endParaRPr lang="en-US" dirty="0"/>
          </a:p>
          <a:p>
            <a:pPr marL="457200" indent="-457200"/>
            <a:r>
              <a:rPr lang="en-US" dirty="0"/>
              <a:t>Maintain state only at end-points</a:t>
            </a:r>
          </a:p>
          <a:p>
            <a:pPr marL="838200" lvl="1" indent="-381000"/>
            <a:r>
              <a:rPr lang="en-US" dirty="0"/>
              <a:t>Fate-sharing, eliminates network state </a:t>
            </a:r>
            <a:r>
              <a:rPr lang="en-US" dirty="0" smtClean="0"/>
              <a:t>restoration</a:t>
            </a:r>
          </a:p>
          <a:p>
            <a:pPr marL="1112520" lvl="2" indent="-381000"/>
            <a:r>
              <a:rPr lang="en-US" dirty="0" smtClean="0"/>
              <a:t>If information associated with an entity is lost, then the entity itself must have been lost</a:t>
            </a:r>
            <a:endParaRPr lang="en-US" dirty="0"/>
          </a:p>
          <a:p>
            <a:pPr marL="838200" lvl="1" indent="-381000"/>
            <a:r>
              <a:rPr lang="en-US" dirty="0"/>
              <a:t>stateless network architecture (no per-flow state)</a:t>
            </a:r>
          </a:p>
          <a:p>
            <a:pPr marL="838200" lvl="1" indent="-381000"/>
            <a:endParaRPr lang="en-US" dirty="0"/>
          </a:p>
          <a:p>
            <a:pPr marL="457200" indent="-457200"/>
            <a:r>
              <a:rPr lang="en-US" dirty="0"/>
              <a:t>Routing state is held by network (why?)</a:t>
            </a:r>
          </a:p>
          <a:p>
            <a:pPr marL="457200" indent="-457200"/>
            <a:r>
              <a:rPr lang="en-US" dirty="0"/>
              <a:t>No failure information is given to ends (why?)</a:t>
            </a:r>
          </a:p>
          <a:p>
            <a:pPr marL="457200" indent="-457200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95730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Reliable File Transfer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40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314729" y="2656245"/>
            <a:ext cx="0" cy="887104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971262" y="3559531"/>
            <a:ext cx="7083188" cy="0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7690511" y="2699463"/>
            <a:ext cx="0" cy="887104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Content Placeholder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777" y="1980941"/>
            <a:ext cx="1219200" cy="1219200"/>
          </a:xfrm>
        </p:spPr>
      </p:pic>
      <p:pic>
        <p:nvPicPr>
          <p:cNvPr id="10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4559" y="2024159"/>
            <a:ext cx="1219200" cy="1219200"/>
          </a:xfrm>
          <a:prstGeom prst="rect">
            <a:avLst/>
          </a:prstGeom>
        </p:spPr>
      </p:pic>
      <p:pic>
        <p:nvPicPr>
          <p:cNvPr id="5122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4584" y="3089157"/>
            <a:ext cx="1456543" cy="858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t0ph3r\Documents\CS 4700\assets\cisco-switch-ico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9941" y="3252297"/>
            <a:ext cx="1289170" cy="542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C:\Users\t0ph3r\Documents\CS 4700\assets\cisco-switch-ico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5389" y="3247182"/>
            <a:ext cx="1289170" cy="542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Left Bracket 33"/>
          <p:cNvSpPr/>
          <p:nvPr/>
        </p:nvSpPr>
        <p:spPr>
          <a:xfrm rot="16200000">
            <a:off x="4158369" y="-18833"/>
            <a:ext cx="663487" cy="5868542"/>
          </a:xfrm>
          <a:prstGeom prst="leftBracket">
            <a:avLst>
              <a:gd name="adj" fmla="val 31988"/>
            </a:avLst>
          </a:prstGeom>
          <a:ln w="76200">
            <a:solidFill>
              <a:schemeClr val="accent2"/>
            </a:solidFill>
            <a:headEnd type="arrow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Content Placeholder 3"/>
          <p:cNvSpPr txBox="1">
            <a:spLocks/>
          </p:cNvSpPr>
          <p:nvPr/>
        </p:nvSpPr>
        <p:spPr>
          <a:xfrm>
            <a:off x="93256" y="5404513"/>
            <a:ext cx="8839200" cy="125559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Solution 1: Make the network reliable</a:t>
            </a:r>
          </a:p>
          <a:p>
            <a:r>
              <a:rPr lang="en-US" dirty="0" smtClean="0"/>
              <a:t>Solution 2: App level, end-to-end check, retry on failure</a:t>
            </a:r>
          </a:p>
        </p:txBody>
      </p:sp>
      <p:sp>
        <p:nvSpPr>
          <p:cNvPr id="49" name="Multiply 48"/>
          <p:cNvSpPr/>
          <p:nvPr/>
        </p:nvSpPr>
        <p:spPr>
          <a:xfrm>
            <a:off x="6939889" y="1798810"/>
            <a:ext cx="968991" cy="968991"/>
          </a:xfrm>
          <a:prstGeom prst="mathMultiply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131" name="Straight Connector 5130"/>
          <p:cNvCxnSpPr/>
          <p:nvPr/>
        </p:nvCxnSpPr>
        <p:spPr>
          <a:xfrm>
            <a:off x="514350" y="5695950"/>
            <a:ext cx="5467350" cy="0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Group 34"/>
          <p:cNvGrpSpPr/>
          <p:nvPr/>
        </p:nvGrpSpPr>
        <p:grpSpPr>
          <a:xfrm flipH="1">
            <a:off x="5492334" y="1204129"/>
            <a:ext cx="1517387" cy="1000021"/>
            <a:chOff x="1219200" y="4720928"/>
            <a:chExt cx="5181605" cy="1414755"/>
          </a:xfrm>
          <a:solidFill>
            <a:schemeClr val="accent3"/>
          </a:solidFill>
        </p:grpSpPr>
        <p:sp>
          <p:nvSpPr>
            <p:cNvPr id="47" name="Rectangular Callout 46"/>
            <p:cNvSpPr/>
            <p:nvPr/>
          </p:nvSpPr>
          <p:spPr>
            <a:xfrm>
              <a:off x="1219200" y="4750690"/>
              <a:ext cx="5181598" cy="1384993"/>
            </a:xfrm>
            <a:prstGeom prst="wedgeRectCallout">
              <a:avLst>
                <a:gd name="adj1" fmla="val -58019"/>
                <a:gd name="adj2" fmla="val 135404"/>
              </a:avLst>
            </a:prstGeom>
            <a:grpFill/>
            <a:ln w="38100" cap="flat" cmpd="sng" algn="ctr">
              <a:solidFill>
                <a:schemeClr val="accent3">
                  <a:lumMod val="50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1219207" y="4720928"/>
              <a:ext cx="5181598" cy="13497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R="0" lvl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Please Retry</a:t>
              </a:r>
            </a:p>
          </p:txBody>
        </p:sp>
      </p:grpSp>
      <p:sp>
        <p:nvSpPr>
          <p:cNvPr id="50" name="Left Bracket 49"/>
          <p:cNvSpPr/>
          <p:nvPr/>
        </p:nvSpPr>
        <p:spPr>
          <a:xfrm rot="16200000" flipV="1">
            <a:off x="4196556" y="15530"/>
            <a:ext cx="587114" cy="5868543"/>
          </a:xfrm>
          <a:prstGeom prst="leftBracket">
            <a:avLst>
              <a:gd name="adj" fmla="val 31988"/>
            </a:avLst>
          </a:prstGeom>
          <a:ln w="76200">
            <a:solidFill>
              <a:schemeClr val="accent3"/>
            </a:solidFill>
            <a:headEnd type="arrow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1" name="Group 50"/>
          <p:cNvGrpSpPr/>
          <p:nvPr/>
        </p:nvGrpSpPr>
        <p:grpSpPr>
          <a:xfrm flipH="1">
            <a:off x="5000625" y="4199647"/>
            <a:ext cx="3616332" cy="1000021"/>
            <a:chOff x="1219200" y="4720928"/>
            <a:chExt cx="5181605" cy="1414755"/>
          </a:xfrm>
        </p:grpSpPr>
        <p:sp>
          <p:nvSpPr>
            <p:cNvPr id="52" name="Rectangular Callout 51"/>
            <p:cNvSpPr/>
            <p:nvPr/>
          </p:nvSpPr>
          <p:spPr>
            <a:xfrm>
              <a:off x="1219200" y="4750690"/>
              <a:ext cx="5181599" cy="1384993"/>
            </a:xfrm>
            <a:prstGeom prst="wedgeRectCallout">
              <a:avLst>
                <a:gd name="adj1" fmla="val -8551"/>
                <a:gd name="adj2" fmla="val 132325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1219206" y="4720928"/>
              <a:ext cx="5181599" cy="13497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R="0" lvl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en-US" sz="2800" kern="0" dirty="0" smtClean="0">
                  <a:solidFill>
                    <a:sysClr val="window" lastClr="FFFFFF"/>
                  </a:solidFill>
                </a:rPr>
                <a:t>Full functionality can be built at App level</a:t>
              </a:r>
              <a:endPara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618684" y="1804666"/>
            <a:ext cx="7936189" cy="3415396"/>
            <a:chOff x="414979" y="3333624"/>
            <a:chExt cx="8263530" cy="1523216"/>
          </a:xfrm>
        </p:grpSpPr>
        <p:sp>
          <p:nvSpPr>
            <p:cNvPr id="58" name="Rectangle 57"/>
            <p:cNvSpPr/>
            <p:nvPr/>
          </p:nvSpPr>
          <p:spPr>
            <a:xfrm>
              <a:off x="414979" y="3333624"/>
              <a:ext cx="8263530" cy="1523216"/>
            </a:xfrm>
            <a:prstGeom prst="rect">
              <a:avLst/>
            </a:prstGeom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Content Placeholder 2"/>
            <p:cNvSpPr txBox="1">
              <a:spLocks/>
            </p:cNvSpPr>
            <p:nvPr/>
          </p:nvSpPr>
          <p:spPr>
            <a:xfrm>
              <a:off x="514376" y="3459690"/>
              <a:ext cx="8118848" cy="136062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lIns="91440" tIns="45720" rIns="91440" bIns="45720" rtlCol="0">
              <a:normAutofit lnSpcReduction="10000"/>
            </a:bodyPr>
            <a:lstStyle>
              <a:lvl1pPr marL="342900" indent="-22860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40080" indent="-228600" algn="l" defTabSz="914400" rtl="0" eaLnBrk="1" latinLnBrk="0" hangingPunct="1">
                <a:spcBef>
                  <a:spcPct val="20000"/>
                </a:spcBef>
                <a:buClr>
                  <a:schemeClr val="accent2"/>
                </a:buClr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05840" indent="-228600" algn="l" defTabSz="914400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80160" indent="-228600" algn="l" defTabSz="914400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Arial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4480" indent="-228600" algn="l" defTabSz="914400" rtl="0" eaLnBrk="1" latinLnBrk="0" hangingPunct="1">
                <a:spcBef>
                  <a:spcPct val="20000"/>
                </a:spcBef>
                <a:buClr>
                  <a:schemeClr val="accent5"/>
                </a:buClr>
                <a:buFont typeface="Arial" pitchFamily="34" charset="0"/>
                <a:buChar char="•"/>
                <a:defRPr sz="14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37360" indent="-18288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14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920240" indent="-182880" algn="l" defTabSz="914400" rtl="0" eaLnBrk="1" latinLnBrk="0" hangingPunct="1">
                <a:spcBef>
                  <a:spcPct val="20000"/>
                </a:spcBef>
                <a:buClr>
                  <a:schemeClr val="accent2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03120" indent="-182880" algn="l" defTabSz="914400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286000" indent="-182880" algn="l" defTabSz="914400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buClr>
                  <a:schemeClr val="bg1"/>
                </a:buClr>
              </a:pPr>
              <a:r>
                <a:rPr lang="en-US" sz="3200" dirty="0" smtClean="0">
                  <a:solidFill>
                    <a:schemeClr val="bg1"/>
                  </a:solidFill>
                </a:rPr>
                <a:t>In-network implementation…</a:t>
              </a:r>
            </a:p>
            <a:p>
              <a:pPr marL="800100" lvl="1" indent="-388938">
                <a:buClr>
                  <a:schemeClr val="bg1"/>
                </a:buClr>
                <a:buFont typeface="Wingdings" pitchFamily="2" charset="2"/>
                <a:buChar char="Ø"/>
              </a:pPr>
              <a:r>
                <a:rPr lang="en-US" sz="2800" dirty="0">
                  <a:solidFill>
                    <a:schemeClr val="bg1"/>
                  </a:solidFill>
                </a:rPr>
                <a:t>D</a:t>
              </a:r>
              <a:r>
                <a:rPr lang="en-US" sz="2800" dirty="0" smtClean="0">
                  <a:solidFill>
                    <a:schemeClr val="bg1"/>
                  </a:solidFill>
                </a:rPr>
                <a:t>oesn’t reduce host complexity</a:t>
              </a:r>
            </a:p>
            <a:p>
              <a:pPr marL="800100" lvl="1" indent="-388938">
                <a:buClr>
                  <a:schemeClr val="bg1"/>
                </a:buClr>
                <a:buFont typeface="Wingdings" pitchFamily="2" charset="2"/>
                <a:buChar char="Ø"/>
              </a:pPr>
              <a:r>
                <a:rPr lang="en-US" sz="2800" dirty="0" smtClean="0">
                  <a:solidFill>
                    <a:schemeClr val="bg1"/>
                  </a:solidFill>
                </a:rPr>
                <a:t>Does increase network complexity</a:t>
              </a:r>
            </a:p>
            <a:p>
              <a:pPr marL="800100" lvl="1" indent="-388938">
                <a:buClr>
                  <a:schemeClr val="bg1"/>
                </a:buClr>
                <a:buFont typeface="Wingdings" pitchFamily="2" charset="2"/>
                <a:buChar char="Ø"/>
              </a:pPr>
              <a:r>
                <a:rPr lang="en-US" sz="2800" dirty="0" smtClean="0">
                  <a:solidFill>
                    <a:schemeClr val="bg1"/>
                  </a:solidFill>
                </a:rPr>
                <a:t>Increased overhead for apps that don’t need functionality</a:t>
              </a:r>
            </a:p>
            <a:p>
              <a:pPr>
                <a:buClr>
                  <a:schemeClr val="bg1"/>
                </a:buClr>
              </a:pPr>
              <a:r>
                <a:rPr lang="en-US" sz="3200" dirty="0" smtClean="0">
                  <a:solidFill>
                    <a:schemeClr val="bg1"/>
                  </a:solidFill>
                </a:rPr>
                <a:t>But, in-network performance may be better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663851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4" grpId="1" animBg="1"/>
      <p:bldP spid="34" grpId="2" animBg="1"/>
      <p:bldP spid="49" grpId="0" animBg="1"/>
      <p:bldP spid="49" grpId="1" animBg="1"/>
      <p:bldP spid="50" grpId="0" animBg="1"/>
      <p:bldP spid="50" grpId="1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Conservative Interpretation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41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590550" y="1600200"/>
            <a:ext cx="7905750" cy="51054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“Don’t implement a function at the lower levels of </a:t>
            </a:r>
            <a:r>
              <a:rPr lang="en-US" dirty="0" smtClean="0"/>
              <a:t>the system </a:t>
            </a:r>
            <a:r>
              <a:rPr lang="en-US" dirty="0"/>
              <a:t>unless it can be completely implemented at </a:t>
            </a:r>
            <a:r>
              <a:rPr lang="en-US" dirty="0" smtClean="0"/>
              <a:t>this </a:t>
            </a:r>
            <a:r>
              <a:rPr lang="en-US" dirty="0"/>
              <a:t>level” (Peterson and Davie</a:t>
            </a:r>
            <a:r>
              <a:rPr lang="en-US" dirty="0" smtClean="0"/>
              <a:t>)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Basically, unless you can completely remove the burden from end hosts, don’t bother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17631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Radical Interpretation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42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Don’t implement anything in the network that can </a:t>
            </a:r>
            <a:r>
              <a:rPr lang="en-US" dirty="0" smtClean="0"/>
              <a:t>be implemented </a:t>
            </a:r>
            <a:r>
              <a:rPr lang="en-US" dirty="0"/>
              <a:t>correctly by the </a:t>
            </a:r>
            <a:r>
              <a:rPr lang="en-US" dirty="0" smtClean="0"/>
              <a:t>hosts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/>
              <a:t>Make network layer absolutely </a:t>
            </a:r>
            <a:r>
              <a:rPr lang="en-US" dirty="0" smtClean="0"/>
              <a:t>minimal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Ignore performance issues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83723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Moderate Interpretation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43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Think twice before implementing functionality in the </a:t>
            </a:r>
            <a:r>
              <a:rPr lang="en-US" dirty="0" smtClean="0"/>
              <a:t>network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If </a:t>
            </a:r>
            <a:r>
              <a:rPr lang="en-US" dirty="0"/>
              <a:t>hosts can implement functionality correctly, </a:t>
            </a:r>
            <a:r>
              <a:rPr lang="en-US" dirty="0" smtClean="0"/>
              <a:t>implement </a:t>
            </a:r>
            <a:r>
              <a:rPr lang="en-US" dirty="0"/>
              <a:t>it a lower layer only as a performance </a:t>
            </a:r>
            <a:r>
              <a:rPr lang="en-US" dirty="0" smtClean="0"/>
              <a:t>enhancement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But </a:t>
            </a:r>
            <a:r>
              <a:rPr lang="en-US" dirty="0"/>
              <a:t>do so only if it does not impose burden on </a:t>
            </a:r>
            <a:r>
              <a:rPr lang="en-US" dirty="0" smtClean="0"/>
              <a:t>applications </a:t>
            </a:r>
            <a:r>
              <a:rPr lang="en-US" dirty="0"/>
              <a:t>that do not require that </a:t>
            </a:r>
            <a:r>
              <a:rPr lang="en-US" dirty="0" smtClean="0"/>
              <a:t>functionality…</a:t>
            </a:r>
          </a:p>
          <a:p>
            <a:r>
              <a:rPr lang="en-US" dirty="0" smtClean="0"/>
              <a:t>…and if it doesn’t cost too much $ to implement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79179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Reality Check, Again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44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52400" y="1600200"/>
            <a:ext cx="8839200" cy="704850"/>
          </a:xfrm>
        </p:spPr>
        <p:txBody>
          <a:bodyPr>
            <a:normAutofit/>
          </a:bodyPr>
          <a:lstStyle/>
          <a:p>
            <a:r>
              <a:rPr lang="en-US" dirty="0" smtClean="0"/>
              <a:t>Layering and E2E principals regularly violated</a:t>
            </a:r>
          </a:p>
        </p:txBody>
      </p:sp>
      <p:pic>
        <p:nvPicPr>
          <p:cNvPr id="4098" name="Picture 2" descr="C:\Users\t0ph3r\Documents\CS 4700\assets\firewal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625" y="2755762"/>
            <a:ext cx="2114550" cy="117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3"/>
          <p:cNvSpPr txBox="1">
            <a:spLocks/>
          </p:cNvSpPr>
          <p:nvPr/>
        </p:nvSpPr>
        <p:spPr>
          <a:xfrm>
            <a:off x="0" y="3933688"/>
            <a:ext cx="2961564" cy="520838"/>
          </a:xfrm>
          <a:prstGeom prst="rect">
            <a:avLst/>
          </a:prstGeom>
        </p:spPr>
        <p:txBody>
          <a:bodyPr vert="horz">
            <a:no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 smtClean="0"/>
              <a:t>Firewalls</a:t>
            </a:r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2961564" y="3933688"/>
            <a:ext cx="3475630" cy="520838"/>
          </a:xfrm>
          <a:prstGeom prst="rect">
            <a:avLst/>
          </a:prstGeom>
        </p:spPr>
        <p:txBody>
          <a:bodyPr vert="horz">
            <a:no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 smtClean="0"/>
              <a:t>Transparent Proxies</a:t>
            </a:r>
          </a:p>
        </p:txBody>
      </p:sp>
      <p:sp>
        <p:nvSpPr>
          <p:cNvPr id="9" name="Content Placeholder 3"/>
          <p:cNvSpPr txBox="1">
            <a:spLocks/>
          </p:cNvSpPr>
          <p:nvPr/>
        </p:nvSpPr>
        <p:spPr>
          <a:xfrm>
            <a:off x="6045959" y="3933688"/>
            <a:ext cx="3098042" cy="520838"/>
          </a:xfrm>
          <a:prstGeom prst="rect">
            <a:avLst/>
          </a:prstGeom>
        </p:spPr>
        <p:txBody>
          <a:bodyPr vert="horz">
            <a:no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 smtClean="0"/>
              <a:t>NATs</a:t>
            </a:r>
          </a:p>
        </p:txBody>
      </p:sp>
      <p:pic>
        <p:nvPicPr>
          <p:cNvPr id="4099" name="Picture 3" descr="C:\Users\t0ph3r\Documents\CS 4700\assets\2798539L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2480" y="2409687"/>
            <a:ext cx="1905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t0ph3r\Desktop\Server_icons_lnx\Icons\128X128\proxy_serv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9779" y="2755762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ontent Placeholder 3"/>
          <p:cNvSpPr txBox="1">
            <a:spLocks/>
          </p:cNvSpPr>
          <p:nvPr/>
        </p:nvSpPr>
        <p:spPr>
          <a:xfrm>
            <a:off x="152400" y="4733786"/>
            <a:ext cx="8839200" cy="181941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Conflicting interests</a:t>
            </a:r>
          </a:p>
          <a:p>
            <a:pPr lvl="1"/>
            <a:r>
              <a:rPr lang="en-US" dirty="0" smtClean="0"/>
              <a:t>Architectural purity</a:t>
            </a:r>
          </a:p>
          <a:p>
            <a:pPr lvl="1"/>
            <a:r>
              <a:rPr lang="en-US" dirty="0" smtClean="0"/>
              <a:t>Commercial necessity</a:t>
            </a:r>
          </a:p>
        </p:txBody>
      </p:sp>
    </p:spTree>
    <p:extLst>
      <p:ext uri="{BB962C8B-B14F-4D97-AF65-F5344CB8AC3E}">
        <p14:creationId xmlns:p14="http://schemas.microsoft.com/office/powerpoint/2010/main" val="37914458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Takeaways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45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76200" y="1600200"/>
            <a:ext cx="8991600" cy="5105400"/>
          </a:xfrm>
        </p:spPr>
        <p:txBody>
          <a:bodyPr/>
          <a:lstStyle/>
          <a:p>
            <a:r>
              <a:rPr lang="en-US" dirty="0" smtClean="0"/>
              <a:t>Layering for network functions</a:t>
            </a:r>
          </a:p>
          <a:p>
            <a:pPr lvl="1"/>
            <a:r>
              <a:rPr lang="en-US" dirty="0" smtClean="0"/>
              <a:t>Helps manage diversity in computer networks</a:t>
            </a:r>
          </a:p>
          <a:p>
            <a:pPr lvl="1"/>
            <a:r>
              <a:rPr lang="en-US" dirty="0" smtClean="0"/>
              <a:t>Not optimal for everything, but simple</a:t>
            </a:r>
            <a:r>
              <a:rPr lang="en-US" dirty="0"/>
              <a:t> </a:t>
            </a:r>
            <a:r>
              <a:rPr lang="en-US" dirty="0" smtClean="0"/>
              <a:t>and flexible</a:t>
            </a:r>
          </a:p>
          <a:p>
            <a:r>
              <a:rPr lang="en-US" dirty="0" smtClean="0"/>
              <a:t>Narrow waist ensures interoperability, enables innovation</a:t>
            </a:r>
          </a:p>
          <a:p>
            <a:r>
              <a:rPr lang="en-US" dirty="0" smtClean="0"/>
              <a:t>E2E argument (attempts) to keep IP layer simple</a:t>
            </a:r>
          </a:p>
          <a:p>
            <a:r>
              <a:rPr lang="en-US" dirty="0" smtClean="0"/>
              <a:t>Think carefully when adding functionality into the network</a:t>
            </a:r>
          </a:p>
        </p:txBody>
      </p:sp>
    </p:spTree>
    <p:extLst>
      <p:ext uri="{BB962C8B-B14F-4D97-AF65-F5344CB8AC3E}">
        <p14:creationId xmlns:p14="http://schemas.microsoft.com/office/powerpoint/2010/main" val="33930372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Services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Use of the term </a:t>
            </a:r>
            <a:r>
              <a:rPr lang="ja-JP" altLang="en-US" dirty="0">
                <a:latin typeface="Arial"/>
              </a:rPr>
              <a:t>“</a:t>
            </a:r>
            <a:r>
              <a:rPr lang="en-US" dirty="0"/>
              <a:t>communication services</a:t>
            </a:r>
            <a:r>
              <a:rPr lang="ja-JP" altLang="en-US" dirty="0">
                <a:latin typeface="Arial"/>
              </a:rPr>
              <a:t>”</a:t>
            </a:r>
            <a:r>
              <a:rPr lang="en-US" dirty="0"/>
              <a:t> already implied that they wanted application-neutral network</a:t>
            </a:r>
          </a:p>
          <a:p>
            <a:endParaRPr lang="en-US" dirty="0"/>
          </a:p>
          <a:p>
            <a:r>
              <a:rPr lang="en-US" dirty="0"/>
              <a:t>Realized TCP </a:t>
            </a:r>
            <a:r>
              <a:rPr lang="en-US" dirty="0" err="1"/>
              <a:t>wasn</a:t>
            </a:r>
            <a:r>
              <a:rPr lang="ja-JP" altLang="en-US" dirty="0">
                <a:latin typeface="Arial"/>
              </a:rPr>
              <a:t>’</a:t>
            </a:r>
            <a:r>
              <a:rPr lang="en-US" dirty="0"/>
              <a:t>t needed (or wanted) by some applications</a:t>
            </a:r>
          </a:p>
          <a:p>
            <a:endParaRPr lang="en-US" dirty="0"/>
          </a:p>
          <a:p>
            <a:r>
              <a:rPr lang="en-US" dirty="0"/>
              <a:t>Separated TCP from IP, and introduced UDP</a:t>
            </a:r>
          </a:p>
          <a:p>
            <a:pPr lvl="1"/>
            <a:r>
              <a:rPr lang="en-US" dirty="0"/>
              <a:t>What</a:t>
            </a:r>
            <a:r>
              <a:rPr lang="ja-JP" altLang="en-US" dirty="0">
                <a:latin typeface="Arial"/>
              </a:rPr>
              <a:t>’</a:t>
            </a:r>
            <a:r>
              <a:rPr lang="en-US" dirty="0"/>
              <a:t>s missing from UDP?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8934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Variety of Networks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Incredibly successful!</a:t>
            </a:r>
          </a:p>
          <a:p>
            <a:pPr lvl="1"/>
            <a:r>
              <a:rPr lang="en-US" dirty="0"/>
              <a:t>Minimal requirements on networks</a:t>
            </a:r>
          </a:p>
          <a:p>
            <a:pPr lvl="1"/>
            <a:r>
              <a:rPr lang="en-US" dirty="0"/>
              <a:t>No need for reliability, in-order, fixed size packets, etc.</a:t>
            </a:r>
          </a:p>
          <a:p>
            <a:pPr lvl="1"/>
            <a:endParaRPr lang="en-US" dirty="0"/>
          </a:p>
          <a:p>
            <a:r>
              <a:rPr lang="en-US" dirty="0"/>
              <a:t>IP over everything</a:t>
            </a:r>
          </a:p>
          <a:p>
            <a:pPr lvl="1"/>
            <a:r>
              <a:rPr lang="en-US" dirty="0"/>
              <a:t>Then: ARPANET, X.25, DARPA satellite network..</a:t>
            </a:r>
          </a:p>
          <a:p>
            <a:pPr lvl="1"/>
            <a:r>
              <a:rPr lang="en-US" dirty="0"/>
              <a:t>Now: ATM, SONET, WDM…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57167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Host Attachment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Clark observes that the cost of host attachment may be somewhat higher because hosts have to be </a:t>
            </a:r>
            <a:r>
              <a:rPr lang="en-US" dirty="0" smtClean="0"/>
              <a:t>smart</a:t>
            </a:r>
          </a:p>
          <a:p>
            <a:pPr lvl="1"/>
            <a:r>
              <a:rPr lang="en-US" dirty="0" smtClean="0"/>
              <a:t>Imagine a time before all that functionality existed in the OS!</a:t>
            </a:r>
            <a:endParaRPr lang="en-US" dirty="0"/>
          </a:p>
          <a:p>
            <a:endParaRPr lang="en-US" dirty="0"/>
          </a:p>
          <a:p>
            <a:r>
              <a:rPr lang="en-US" dirty="0"/>
              <a:t>But the administrative cost of adding hosts is very low, which is probably more </a:t>
            </a:r>
            <a:r>
              <a:rPr lang="en-US" dirty="0" smtClean="0"/>
              <a:t>important</a:t>
            </a:r>
          </a:p>
          <a:p>
            <a:pPr lvl="1"/>
            <a:r>
              <a:rPr lang="en-US" dirty="0" smtClean="0"/>
              <a:t>Happens within a logical domain, no need to coordinate with others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96467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3AAFF263-7D7B-9E4C-BA44-7861D4565F5D}" type="slidenum">
              <a:rPr lang="en-US"/>
              <a:pPr/>
              <a:t>8</a:t>
            </a:fld>
            <a:endParaRPr lang="en-US"/>
          </a:p>
        </p:txBody>
      </p:sp>
      <p:sp>
        <p:nvSpPr>
          <p:cNvPr id="439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Real Goals</a:t>
            </a:r>
          </a:p>
        </p:txBody>
      </p:sp>
      <p:sp>
        <p:nvSpPr>
          <p:cNvPr id="439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447800"/>
            <a:ext cx="7924800" cy="4724400"/>
          </a:xfrm>
        </p:spPr>
        <p:txBody>
          <a:bodyPr/>
          <a:lstStyle/>
          <a:p>
            <a:pPr marL="457200" indent="-457200">
              <a:buFont typeface="Arial" charset="0"/>
              <a:buAutoNum type="arabicPeriod"/>
            </a:pPr>
            <a:r>
              <a:rPr lang="en-US" sz="2800" b="1" dirty="0"/>
              <a:t>Something that works…..</a:t>
            </a:r>
          </a:p>
          <a:p>
            <a:pPr marL="457200" indent="-457200">
              <a:buFont typeface="Arial" charset="0"/>
              <a:buAutoNum type="arabicPeriod"/>
            </a:pPr>
            <a:r>
              <a:rPr lang="en-US" sz="2800" dirty="0"/>
              <a:t>Connect existing networks</a:t>
            </a:r>
          </a:p>
          <a:p>
            <a:pPr marL="457200" indent="-457200">
              <a:buFont typeface="Arial" charset="0"/>
              <a:buAutoNum type="arabicPeriod"/>
            </a:pPr>
            <a:r>
              <a:rPr lang="en-US" sz="2800" dirty="0"/>
              <a:t>Survivability (not nuclear war…)</a:t>
            </a:r>
          </a:p>
          <a:p>
            <a:pPr marL="457200" indent="-457200">
              <a:buFont typeface="Arial" charset="0"/>
              <a:buAutoNum type="arabicPeriod"/>
            </a:pPr>
            <a:r>
              <a:rPr lang="en-US" sz="2800" dirty="0"/>
              <a:t>Support multiple types of services</a:t>
            </a:r>
          </a:p>
          <a:p>
            <a:pPr marL="457200" indent="-457200">
              <a:buFont typeface="Arial" charset="0"/>
              <a:buAutoNum type="arabicPeriod"/>
            </a:pPr>
            <a:r>
              <a:rPr lang="en-US" sz="2800" dirty="0"/>
              <a:t>Accommodate a variety of networks</a:t>
            </a:r>
          </a:p>
          <a:p>
            <a:pPr marL="457200" indent="-457200">
              <a:buFont typeface="Arial" charset="0"/>
              <a:buAutoNum type="arabicPeriod"/>
            </a:pPr>
            <a:r>
              <a:rPr lang="en-US" sz="2800" dirty="0"/>
              <a:t>Allow distributed management</a:t>
            </a:r>
          </a:p>
          <a:p>
            <a:pPr marL="457200" indent="-457200">
              <a:buFont typeface="Arial" charset="0"/>
              <a:buAutoNum type="arabicPeriod"/>
            </a:pPr>
            <a:r>
              <a:rPr lang="en-US" sz="2800" dirty="0"/>
              <a:t>Easy host attachment</a:t>
            </a:r>
          </a:p>
          <a:p>
            <a:pPr marL="457200" indent="-457200">
              <a:buFont typeface="Arial" charset="0"/>
              <a:buAutoNum type="arabicPeriod"/>
            </a:pPr>
            <a:r>
              <a:rPr lang="en-US" sz="2800" dirty="0"/>
              <a:t>Cost effective</a:t>
            </a:r>
          </a:p>
          <a:p>
            <a:pPr marL="457200" indent="-457200">
              <a:buFont typeface="Arial" charset="0"/>
              <a:buAutoNum type="arabicPeriod"/>
            </a:pPr>
            <a:r>
              <a:rPr lang="en-US" sz="2800" dirty="0"/>
              <a:t>Allow resource accountability </a:t>
            </a:r>
          </a:p>
        </p:txBody>
      </p:sp>
    </p:spTree>
    <p:extLst>
      <p:ext uri="{BB962C8B-B14F-4D97-AF65-F5344CB8AC3E}">
        <p14:creationId xmlns:p14="http://schemas.microsoft.com/office/powerpoint/2010/main" val="25812485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8DCD1564-C51A-9543-8FF3-390FB34F7272}" type="slidenum">
              <a:rPr lang="en-US"/>
              <a:pPr/>
              <a:t>9</a:t>
            </a:fld>
            <a:endParaRPr lang="en-US"/>
          </a:p>
        </p:txBody>
      </p:sp>
      <p:sp>
        <p:nvSpPr>
          <p:cNvPr id="566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Internet Motto</a:t>
            </a:r>
          </a:p>
        </p:txBody>
      </p:sp>
      <p:sp>
        <p:nvSpPr>
          <p:cNvPr id="566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Tx/>
              <a:buNone/>
            </a:pPr>
            <a:r>
              <a:rPr lang="en-US" i="1" dirty="0"/>
              <a:t>We reject kings , presidents, and voting</a:t>
            </a:r>
            <a:r>
              <a:rPr lang="en-US" i="1" dirty="0" smtClean="0"/>
              <a:t>.</a:t>
            </a:r>
          </a:p>
          <a:p>
            <a:pPr algn="ctr">
              <a:buFontTx/>
              <a:buNone/>
            </a:pPr>
            <a:r>
              <a:rPr lang="en-US" i="1" dirty="0" smtClean="0"/>
              <a:t> </a:t>
            </a:r>
            <a:r>
              <a:rPr lang="en-US" i="1" dirty="0"/>
              <a:t>We believe in </a:t>
            </a:r>
            <a:r>
              <a:rPr lang="en-US" b="1" i="1" dirty="0"/>
              <a:t>rough consensus and running code</a:t>
            </a:r>
            <a:r>
              <a:rPr lang="en-US" b="1" dirty="0"/>
              <a:t>.</a:t>
            </a:r>
            <a:r>
              <a:rPr lang="ja-JP" altLang="en-US" b="1" dirty="0">
                <a:latin typeface="Arial"/>
              </a:rPr>
              <a:t>”</a:t>
            </a:r>
            <a:endParaRPr lang="en-US" b="1" dirty="0"/>
          </a:p>
          <a:p>
            <a:pPr>
              <a:buFont typeface="Wingdings" charset="0"/>
              <a:buNone/>
            </a:pPr>
            <a:endParaRPr lang="en-US" b="1" dirty="0"/>
          </a:p>
          <a:p>
            <a:pPr>
              <a:buFont typeface="Wingdings" charset="0"/>
              <a:buNone/>
            </a:pPr>
            <a:r>
              <a:rPr lang="en-US" dirty="0"/>
              <a:t>						David Clark</a:t>
            </a:r>
          </a:p>
        </p:txBody>
      </p:sp>
    </p:spTree>
    <p:extLst>
      <p:ext uri="{BB962C8B-B14F-4D97-AF65-F5344CB8AC3E}">
        <p14:creationId xmlns:p14="http://schemas.microsoft.com/office/powerpoint/2010/main" val="22961958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Median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lnDef>
      <a:spPr>
        <a:ln w="571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67418</TotalTime>
  <Words>2123</Words>
  <Application>Microsoft Macintosh PowerPoint</Application>
  <PresentationFormat>On-screen Show (4:3)</PresentationFormat>
  <Paragraphs>610</Paragraphs>
  <Slides>45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6" baseType="lpstr">
      <vt:lpstr>Median</vt:lpstr>
      <vt:lpstr>CSE 390 Advanced Computer Networking</vt:lpstr>
      <vt:lpstr>Last time …</vt:lpstr>
      <vt:lpstr>Goals of the Internet Architecture (Clark ‘88)</vt:lpstr>
      <vt:lpstr>Robust</vt:lpstr>
      <vt:lpstr>Types of Services</vt:lpstr>
      <vt:lpstr>Variety of Networks</vt:lpstr>
      <vt:lpstr>Host Attachment</vt:lpstr>
      <vt:lpstr>Real Goals</vt:lpstr>
      <vt:lpstr>Internet Motto</vt:lpstr>
      <vt:lpstr>Questions</vt:lpstr>
      <vt:lpstr>Organizing Network Functionality</vt:lpstr>
      <vt:lpstr>Problem Scenario</vt:lpstr>
      <vt:lpstr>More Problems</vt:lpstr>
      <vt:lpstr>Solution: Use Indirection</vt:lpstr>
      <vt:lpstr>Layered Network Stack</vt:lpstr>
      <vt:lpstr>Key Questions</vt:lpstr>
      <vt:lpstr>Outline</vt:lpstr>
      <vt:lpstr>The ISO OSI Model</vt:lpstr>
      <vt:lpstr>Layer Features</vt:lpstr>
      <vt:lpstr>Physical Layer</vt:lpstr>
      <vt:lpstr>Data Link Layer</vt:lpstr>
      <vt:lpstr>Network Layer</vt:lpstr>
      <vt:lpstr>Transport Layer</vt:lpstr>
      <vt:lpstr>Session Layer</vt:lpstr>
      <vt:lpstr>Presentation Layer</vt:lpstr>
      <vt:lpstr>Application Layer</vt:lpstr>
      <vt:lpstr>Encapsulation</vt:lpstr>
      <vt:lpstr>Real Life Analogy</vt:lpstr>
      <vt:lpstr>Network Stack in Practice</vt:lpstr>
      <vt:lpstr>Encapsulation, Revisited</vt:lpstr>
      <vt:lpstr>The Hourglass</vt:lpstr>
      <vt:lpstr>Orthogonal Planes</vt:lpstr>
      <vt:lpstr>Orthogonal Planes</vt:lpstr>
      <vt:lpstr>Reality Check</vt:lpstr>
      <vt:lpstr>Outline</vt:lpstr>
      <vt:lpstr>From Layers to Eating Cake</vt:lpstr>
      <vt:lpstr>Where to Place Functionality</vt:lpstr>
      <vt:lpstr>Basic Observation</vt:lpstr>
      <vt:lpstr>Example: Reliable File Transfer</vt:lpstr>
      <vt:lpstr>Example: Reliable File Transfer</vt:lpstr>
      <vt:lpstr>Conservative Interpretation</vt:lpstr>
      <vt:lpstr>Radical Interpretation</vt:lpstr>
      <vt:lpstr>Moderate Interpretation</vt:lpstr>
      <vt:lpstr>Reality Check, Again</vt:lpstr>
      <vt:lpstr>Takeaways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Christo Wilson</dc:creator>
  <cp:lastModifiedBy>Phillipa Gill</cp:lastModifiedBy>
  <cp:revision>855</cp:revision>
  <cp:lastPrinted>2012-08-22T04:00:45Z</cp:lastPrinted>
  <dcterms:created xsi:type="dcterms:W3CDTF">2012-01-03T02:22:46Z</dcterms:created>
  <dcterms:modified xsi:type="dcterms:W3CDTF">2014-08-27T13:51:24Z</dcterms:modified>
</cp:coreProperties>
</file>