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7"/>
  </p:notesMasterIdLst>
  <p:sldIdLst>
    <p:sldId id="256" r:id="rId2"/>
    <p:sldId id="382" r:id="rId3"/>
    <p:sldId id="376" r:id="rId4"/>
    <p:sldId id="315" r:id="rId5"/>
    <p:sldId id="317" r:id="rId6"/>
    <p:sldId id="316" r:id="rId7"/>
    <p:sldId id="318" r:id="rId8"/>
    <p:sldId id="319" r:id="rId9"/>
    <p:sldId id="320" r:id="rId10"/>
    <p:sldId id="327" r:id="rId11"/>
    <p:sldId id="328" r:id="rId12"/>
    <p:sldId id="329" r:id="rId13"/>
    <p:sldId id="330" r:id="rId14"/>
    <p:sldId id="331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3" r:id="rId45"/>
    <p:sldId id="364" r:id="rId46"/>
    <p:sldId id="321" r:id="rId47"/>
    <p:sldId id="372" r:id="rId48"/>
    <p:sldId id="373" r:id="rId49"/>
    <p:sldId id="374" r:id="rId50"/>
    <p:sldId id="375" r:id="rId51"/>
    <p:sldId id="377" r:id="rId52"/>
    <p:sldId id="378" r:id="rId53"/>
    <p:sldId id="379" r:id="rId54"/>
    <p:sldId id="323" r:id="rId55"/>
    <p:sldId id="366" r:id="rId56"/>
    <p:sldId id="367" r:id="rId57"/>
    <p:sldId id="324" r:id="rId58"/>
    <p:sldId id="325" r:id="rId59"/>
    <p:sldId id="368" r:id="rId60"/>
    <p:sldId id="369" r:id="rId61"/>
    <p:sldId id="370" r:id="rId62"/>
    <p:sldId id="326" r:id="rId63"/>
    <p:sldId id="381" r:id="rId64"/>
    <p:sldId id="380" r:id="rId65"/>
    <p:sldId id="371" r:id="rId6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6528" y="-3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914400" lvl="1" indent="-317500">
              <a:buClr>
                <a:srgbClr val="000000"/>
              </a:buClr>
              <a:buSzPct val="127272"/>
              <a:buFont typeface="Courier New"/>
              <a:buChar char="o"/>
            </a:pPr>
            <a:r>
              <a:rPr lang="en" sz="1100"/>
              <a:t>
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6827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6B3BC-C4A9-9741-8600-F1609D25C56C}" type="datetimeFigureOut">
              <a:rPr lang="en-US" smtClean="0"/>
              <a:pPr/>
              <a:t>5/30/12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347D40-A023-274C-B28E-0CC57B0E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75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ubTitle" idx="1"/>
          </p:nvPr>
        </p:nvSpPr>
        <p:spPr>
          <a:xfrm>
            <a:off x="365755" y="3116274"/>
            <a:ext cx="8229600" cy="192049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3600" b="1" dirty="0" smtClean="0">
                <a:solidFill>
                  <a:srgbClr val="3366FF"/>
                </a:solidFill>
              </a:rPr>
              <a:t>Ashish Goel</a:t>
            </a:r>
            <a:endParaRPr lang="en-US" sz="3600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</a:rPr>
              <a:t>Stanford University</a:t>
            </a:r>
            <a:endParaRPr lang="en" sz="3200" dirty="0">
              <a:solidFill>
                <a:srgbClr val="3366FF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65755" y="1510513"/>
            <a:ext cx="8669400" cy="141574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rgbClr val="953735"/>
                </a:solidFill>
              </a:rPr>
              <a:t>Distributed Data: Challenges in Industry and Education</a:t>
            </a:r>
            <a:endParaRPr lang="en" sz="4000" b="1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>
                <a:solidFill>
                  <a:srgbClr val="800000"/>
                </a:solidFill>
              </a:rPr>
              <a:t>Problem </a:t>
            </a:r>
            <a:r>
              <a:rPr lang="en-US" dirty="0" smtClean="0">
                <a:solidFill>
                  <a:srgbClr val="800000"/>
                </a:solidFill>
              </a:rPr>
              <a:t>#2</a:t>
            </a:r>
            <a:r>
              <a:rPr lang="en" dirty="0" smtClean="0">
                <a:solidFill>
                  <a:srgbClr val="800000"/>
                </a:solidFill>
              </a:rPr>
              <a:t>: Real-Time Social Search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dirty="0" smtClean="0">
                <a:solidFill>
                  <a:srgbClr val="000000"/>
                </a:solidFill>
              </a:rPr>
              <a:t>Find a piece of content that is exciting to the user’s extended network right now and matches the search criteria</a:t>
            </a:r>
          </a:p>
          <a:p>
            <a:endParaRPr lang="en-US" dirty="0" smtClean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dirty="0" smtClean="0">
                <a:solidFill>
                  <a:srgbClr val="000000"/>
                </a:solidFill>
              </a:rPr>
              <a:t>Hard technical problem: imagine building 100M real-time indexes over real-time content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>
                <a:solidFill>
                  <a:srgbClr val="800000"/>
                </a:solidFill>
              </a:rPr>
              <a:t>Current Status: No</a:t>
            </a:r>
            <a:r>
              <a:rPr lang="en-US" dirty="0" smtClean="0">
                <a:solidFill>
                  <a:srgbClr val="800000"/>
                </a:solidFill>
              </a:rPr>
              <a:t> Known Efficient, Systematic </a:t>
            </a:r>
            <a:r>
              <a:rPr lang="en" dirty="0" smtClean="0">
                <a:solidFill>
                  <a:srgbClr val="800000"/>
                </a:solidFill>
              </a:rPr>
              <a:t>Solution...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62"/>
          <p:cNvSpPr/>
          <p:nvPr/>
        </p:nvSpPr>
        <p:spPr>
          <a:xfrm>
            <a:off x="457200" y="1631189"/>
            <a:ext cx="8244850" cy="49519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 smtClean="0">
                <a:solidFill>
                  <a:srgbClr val="800000"/>
                </a:solidFill>
              </a:rPr>
              <a:t>... Even without the Real-Time Component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68"/>
          <p:cNvSpPr/>
          <p:nvPr/>
        </p:nvSpPr>
        <p:spPr>
          <a:xfrm>
            <a:off x="441950" y="1707380"/>
            <a:ext cx="8275325" cy="487578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Related Work: Social Search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en" sz="2800" dirty="0" smtClean="0"/>
              <a:t>Social Search problem and its variants heavily studied in literature: </a:t>
            </a:r>
          </a:p>
          <a:p>
            <a:pPr marL="914400" lvl="1" indent="-41910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 smtClean="0"/>
              <a:t>Name search on social networks: Vieira et al. '07</a:t>
            </a:r>
          </a:p>
          <a:p>
            <a:pPr marL="914400" lvl="1" indent="-41910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 smtClean="0"/>
              <a:t>Social question and answering: Horowitz et al. '10</a:t>
            </a:r>
          </a:p>
          <a:p>
            <a:pPr marL="914400" lvl="1" indent="-41910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 smtClean="0"/>
              <a:t>Personalization of web search results based on user’s social network: Carmel et al. '09, Yin et al. '10</a:t>
            </a:r>
          </a:p>
          <a:p>
            <a:pPr marL="914400" lvl="1" indent="-41910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 smtClean="0"/>
              <a:t>Social network document ranking: Gou et al. '10</a:t>
            </a:r>
          </a:p>
          <a:p>
            <a:pPr marL="914400" lvl="1" indent="-41910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400" dirty="0" smtClean="0"/>
              <a:t>Search in collaborative tagging nets: Yahia et al '08</a:t>
            </a: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en" dirty="0" smtClean="0"/>
              <a:t>Shortest paths proposed as the main proxy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solidFill>
                  <a:srgbClr val="800000"/>
                </a:solidFill>
              </a:rPr>
              <a:t>Related Work: </a:t>
            </a:r>
            <a:r>
              <a:rPr lang="en-US" dirty="0" smtClean="0">
                <a:solidFill>
                  <a:srgbClr val="800000"/>
                </a:solidFill>
              </a:rPr>
              <a:t>Distance Oracles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en" dirty="0" smtClean="0"/>
              <a:t>Approximate distance oracles: Bourgain, Dor et al '00, Thorup-Zwick '01, </a:t>
            </a:r>
            <a:r>
              <a:rPr lang="en" dirty="0" smtClean="0">
                <a:solidFill>
                  <a:srgbClr val="990202"/>
                </a:solidFill>
              </a:rPr>
              <a:t>Das Sarma et al </a:t>
            </a:r>
            <a:r>
              <a:rPr lang="en" dirty="0" smtClean="0"/>
              <a:t>'10, ...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" dirty="0" smtClean="0"/>
              <a:t>Family of Approximating and Eliminating Search Algorithms (AESA) for metric space near neighbor search: Shapiro '77, Vidal '86, Micó et al. '94, etc.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" dirty="0" smtClean="0"/>
              <a:t>Family of "Distance-based indexing" methods for metric space similarity searching: surveyed by Chávez et al. '01, Hjaltason et al. '03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Formal Definition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Model</a:t>
            </a:r>
          </a:p>
          <a:p>
            <a:pPr lvl="1"/>
            <a:r>
              <a:rPr lang="en-US" dirty="0" smtClean="0"/>
              <a:t> Static undirected social graph with </a:t>
            </a:r>
            <a:r>
              <a:rPr lang="en-US" dirty="0" smtClean="0">
                <a:solidFill>
                  <a:srgbClr val="3366FF"/>
                </a:solidFill>
              </a:rPr>
              <a:t>N </a:t>
            </a:r>
            <a:r>
              <a:rPr lang="en-US" dirty="0" smtClean="0"/>
              <a:t>nodes, </a:t>
            </a:r>
            <a:r>
              <a:rPr lang="en-US" dirty="0" smtClean="0">
                <a:solidFill>
                  <a:srgbClr val="3366FF"/>
                </a:solidFill>
              </a:rPr>
              <a:t>M </a:t>
            </a:r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A dynamic stream of updates at every node</a:t>
            </a:r>
          </a:p>
          <a:p>
            <a:pPr lvl="1"/>
            <a:r>
              <a:rPr lang="en-US" dirty="0" smtClean="0"/>
              <a:t>Every update is an addition or a deletion of a keyword</a:t>
            </a:r>
          </a:p>
          <a:p>
            <a:pPr lvl="2"/>
            <a:r>
              <a:rPr lang="en-US" dirty="0" smtClean="0"/>
              <a:t>Corresponds to a user producing some content (tweet, blog post, wall status etc) or liking some content, or clicking on some content</a:t>
            </a:r>
          </a:p>
          <a:p>
            <a:pPr lvl="2"/>
            <a:r>
              <a:rPr lang="en-US" dirty="0" smtClean="0"/>
              <a:t>Could have weights</a:t>
            </a:r>
          </a:p>
          <a:p>
            <a:r>
              <a:rPr lang="en-US" dirty="0" smtClean="0"/>
              <a:t>The Query Model</a:t>
            </a:r>
          </a:p>
          <a:p>
            <a:pPr lvl="1"/>
            <a:r>
              <a:rPr lang="en-US" dirty="0" smtClean="0"/>
              <a:t>A user issues a single keyword query, and is returned the closest node which has that keyword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00" y="125006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800000"/>
                </a:solidFill>
              </a:rPr>
              <a:t>Partitioned Multi-Indexing: Overview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0906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Maintain a small number (e.g., </a:t>
            </a:r>
            <a:r>
              <a:rPr lang="en" dirty="0">
                <a:solidFill>
                  <a:srgbClr val="3366FF"/>
                </a:solidFill>
              </a:rPr>
              <a:t>100</a:t>
            </a:r>
            <a:r>
              <a:rPr lang="en" dirty="0">
                <a:solidFill>
                  <a:srgbClr val="000000"/>
                </a:solidFill>
              </a:rPr>
              <a:t>) </a:t>
            </a:r>
            <a:r>
              <a:rPr lang="en" dirty="0" smtClean="0">
                <a:solidFill>
                  <a:srgbClr val="000000"/>
                </a:solidFill>
              </a:rPr>
              <a:t>indexes </a:t>
            </a:r>
            <a:r>
              <a:rPr lang="en" dirty="0">
                <a:solidFill>
                  <a:srgbClr val="000000"/>
                </a:solidFill>
              </a:rPr>
              <a:t>of real-time content, and a </a:t>
            </a:r>
            <a:r>
              <a:rPr lang="en-US" dirty="0" smtClean="0">
                <a:solidFill>
                  <a:srgbClr val="000000"/>
                </a:solidFill>
              </a:rPr>
              <a:t>corresponding </a:t>
            </a:r>
            <a:r>
              <a:rPr lang="en" dirty="0" smtClean="0">
                <a:solidFill>
                  <a:srgbClr val="000000"/>
                </a:solidFill>
              </a:rPr>
              <a:t>small </a:t>
            </a:r>
            <a:r>
              <a:rPr lang="en" dirty="0">
                <a:solidFill>
                  <a:srgbClr val="000000"/>
                </a:solidFill>
              </a:rPr>
              <a:t>number of </a:t>
            </a:r>
            <a:r>
              <a:rPr lang="en-US" dirty="0" smtClean="0">
                <a:solidFill>
                  <a:srgbClr val="000000"/>
                </a:solidFill>
              </a:rPr>
              <a:t>distance </a:t>
            </a:r>
            <a:r>
              <a:rPr lang="en" dirty="0" smtClean="0">
                <a:solidFill>
                  <a:srgbClr val="000000"/>
                </a:solidFill>
              </a:rPr>
              <a:t>sketches</a:t>
            </a:r>
            <a:r>
              <a:rPr lang="en-US" dirty="0" smtClean="0">
                <a:solidFill>
                  <a:srgbClr val="000000"/>
                </a:solidFill>
              </a:rPr>
              <a:t> [Hence, </a:t>
            </a:r>
            <a:r>
              <a:rPr lang="en-US" dirty="0" smtClean="0">
                <a:solidFill>
                  <a:srgbClr val="990202"/>
                </a:solidFill>
              </a:rPr>
              <a:t>”multi”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Each index is partitioned into up to </a:t>
            </a:r>
            <a:r>
              <a:rPr lang="en-US" dirty="0" smtClean="0">
                <a:solidFill>
                  <a:srgbClr val="3366FF"/>
                </a:solidFill>
              </a:rPr>
              <a:t>N/2</a:t>
            </a:r>
            <a:r>
              <a:rPr lang="en-US" dirty="0" smtClean="0">
                <a:solidFill>
                  <a:srgbClr val="000000"/>
                </a:solidFill>
              </a:rPr>
              <a:t> smaller indexes [Hence, “</a:t>
            </a:r>
            <a:r>
              <a:rPr lang="en-US" dirty="0" smtClean="0">
                <a:solidFill>
                  <a:srgbClr val="990202"/>
                </a:solidFill>
              </a:rPr>
              <a:t>partitioned</a:t>
            </a:r>
            <a:r>
              <a:rPr lang="en-US" dirty="0" smtClean="0">
                <a:solidFill>
                  <a:srgbClr val="000000"/>
                </a:solidFill>
              </a:rPr>
              <a:t>”]</a:t>
            </a:r>
            <a:endParaRPr lang="en" dirty="0">
              <a:solidFill>
                <a:srgbClr val="000000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Content indexes can be updated in real-time; </a:t>
            </a:r>
            <a:r>
              <a:rPr lang="en-US" dirty="0" smtClean="0">
                <a:solidFill>
                  <a:srgbClr val="000000"/>
                </a:solidFill>
              </a:rPr>
              <a:t>Distance </a:t>
            </a:r>
            <a:r>
              <a:rPr lang="en" dirty="0" smtClean="0">
                <a:solidFill>
                  <a:srgbClr val="000000"/>
                </a:solidFill>
              </a:rPr>
              <a:t>sketches </a:t>
            </a:r>
            <a:r>
              <a:rPr lang="en" dirty="0">
                <a:solidFill>
                  <a:srgbClr val="000000"/>
                </a:solidFill>
              </a:rPr>
              <a:t>are batched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>
                <a:solidFill>
                  <a:srgbClr val="000000"/>
                </a:solidFill>
              </a:rPr>
              <a:t>Real-time efficient </a:t>
            </a:r>
            <a:r>
              <a:rPr lang="en" dirty="0" smtClean="0">
                <a:solidFill>
                  <a:srgbClr val="000000"/>
                </a:solidFill>
              </a:rPr>
              <a:t>querying</a:t>
            </a:r>
            <a:r>
              <a:rPr lang="en-US" dirty="0" smtClean="0">
                <a:solidFill>
                  <a:srgbClr val="000000"/>
                </a:solidFill>
              </a:rPr>
              <a:t> on Active DHT</a:t>
            </a:r>
          </a:p>
          <a:p>
            <a:pPr marL="1257300" lvl="2" indent="-419100">
              <a:buSzPct val="166666"/>
              <a:buNone/>
            </a:pP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err="1" smtClean="0">
                <a:solidFill>
                  <a:srgbClr val="000000"/>
                </a:solidFill>
              </a:rPr>
              <a:t>Bahmani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</a:rPr>
              <a:t>Goel</a:t>
            </a:r>
            <a:r>
              <a:rPr lang="en-US" dirty="0" smtClean="0">
                <a:solidFill>
                  <a:srgbClr val="000000"/>
                </a:solidFill>
              </a:rPr>
              <a:t>, 2012]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Distance Sketch: Overview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Sample sets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 of size </a:t>
            </a:r>
            <a:r>
              <a:rPr lang="en-US" sz="2800" dirty="0" smtClean="0">
                <a:solidFill>
                  <a:srgbClr val="3366FF"/>
                </a:solidFill>
              </a:rPr>
              <a:t>N/2</a:t>
            </a:r>
            <a:r>
              <a:rPr lang="en-US" sz="2800" baseline="30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from the set of all nodes </a:t>
            </a:r>
            <a:r>
              <a:rPr lang="en-US" sz="2800" dirty="0" smtClean="0">
                <a:solidFill>
                  <a:srgbClr val="3366FF"/>
                </a:solidFill>
              </a:rPr>
              <a:t>V</a:t>
            </a:r>
            <a:r>
              <a:rPr lang="en-US" sz="2800" dirty="0" smtClean="0"/>
              <a:t>, where </a:t>
            </a:r>
            <a:r>
              <a:rPr lang="en-US" sz="28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ranges from </a:t>
            </a:r>
            <a:r>
              <a:rPr lang="en-US" sz="2800" dirty="0" smtClean="0">
                <a:solidFill>
                  <a:srgbClr val="3366FF"/>
                </a:solidFill>
              </a:rPr>
              <a:t>1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3366FF"/>
                </a:solidFill>
              </a:rPr>
              <a:t>log N</a:t>
            </a:r>
          </a:p>
          <a:p>
            <a:r>
              <a:rPr lang="en-US" sz="2800" dirty="0" smtClean="0"/>
              <a:t>For each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, for each node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/>
              <a:t>, compute:</a:t>
            </a:r>
          </a:p>
          <a:p>
            <a:pPr lvl="1"/>
            <a:r>
              <a:rPr lang="en-US" dirty="0" smtClean="0"/>
              <a:t>The “</a:t>
            </a:r>
            <a:r>
              <a:rPr lang="en-US" smtClean="0"/>
              <a:t>landmark node”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L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  <a:r>
              <a:rPr lang="en-US" baseline="-25000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 closest to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The distance </a:t>
            </a:r>
            <a:r>
              <a:rPr lang="en-US" dirty="0" err="1" smtClean="0">
                <a:solidFill>
                  <a:srgbClr val="3366FF"/>
                </a:solidFill>
              </a:rPr>
              <a:t>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 of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3366FF"/>
                </a:solidFill>
              </a:rPr>
              <a:t>L(v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sz="2800" dirty="0" smtClean="0"/>
              <a:t>Intuition: if </a:t>
            </a:r>
            <a:r>
              <a:rPr lang="en-US" sz="2800" dirty="0" err="1" smtClean="0">
                <a:solidFill>
                  <a:srgbClr val="3366FF"/>
                </a:solidFill>
              </a:rPr>
              <a:t>u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have the same landmark in set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then this set witnesses that the distance between </a:t>
            </a:r>
            <a:r>
              <a:rPr lang="en-US" sz="2800" dirty="0" err="1" smtClean="0">
                <a:solidFill>
                  <a:srgbClr val="3366FF"/>
                </a:solidFill>
              </a:rPr>
              <a:t>u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is at most </a:t>
            </a:r>
            <a:r>
              <a:rPr lang="en-US" sz="2800" dirty="0" err="1" smtClean="0">
                <a:solidFill>
                  <a:srgbClr val="3366FF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err="1" smtClean="0">
                <a:solidFill>
                  <a:srgbClr val="3366FF"/>
                </a:solidFill>
              </a:rPr>
              <a:t>(u</a:t>
            </a:r>
            <a:r>
              <a:rPr lang="en-US" sz="2800" dirty="0" smtClean="0">
                <a:solidFill>
                  <a:srgbClr val="3366FF"/>
                </a:solidFill>
              </a:rPr>
              <a:t>) + </a:t>
            </a:r>
            <a:r>
              <a:rPr lang="en-US" sz="2800" dirty="0" err="1" smtClean="0">
                <a:solidFill>
                  <a:srgbClr val="3366FF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err="1" smtClean="0">
                <a:solidFill>
                  <a:srgbClr val="3366FF"/>
                </a:solidFill>
              </a:rPr>
              <a:t>(v</a:t>
            </a:r>
            <a:r>
              <a:rPr lang="en-US" sz="2800" dirty="0" smtClean="0">
                <a:solidFill>
                  <a:srgbClr val="3366FF"/>
                </a:solidFill>
              </a:rPr>
              <a:t>)</a:t>
            </a:r>
            <a:r>
              <a:rPr lang="en-US" sz="2800" dirty="0" smtClean="0"/>
              <a:t>, else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 is useless for the pair </a:t>
            </a:r>
            <a:r>
              <a:rPr lang="en-US" sz="2800" dirty="0" smtClean="0">
                <a:solidFill>
                  <a:srgbClr val="3366FF"/>
                </a:solidFill>
              </a:rPr>
              <a:t>(</a:t>
            </a:r>
            <a:r>
              <a:rPr lang="en-US" sz="2800" dirty="0" err="1" smtClean="0">
                <a:solidFill>
                  <a:srgbClr val="3366FF"/>
                </a:solidFill>
              </a:rPr>
              <a:t>u,v</a:t>
            </a:r>
            <a:r>
              <a:rPr lang="en-US" sz="2800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Repeat the entire process </a:t>
            </a:r>
            <a:r>
              <a:rPr lang="en-US" sz="2800" dirty="0" err="1" smtClean="0">
                <a:solidFill>
                  <a:schemeClr val="bg1"/>
                </a:solidFill>
              </a:rPr>
              <a:t>O(log</a:t>
            </a:r>
            <a:r>
              <a:rPr lang="en-US" sz="2800" dirty="0" smtClean="0">
                <a:solidFill>
                  <a:schemeClr val="bg1"/>
                </a:solidFill>
              </a:rPr>
              <a:t> N) times for getting good results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770" y="2996058"/>
            <a:ext cx="6581206" cy="9237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9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Distance Sketch: Overview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Sample sets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 of size </a:t>
            </a:r>
            <a:r>
              <a:rPr lang="en-US" sz="2800" dirty="0" smtClean="0">
                <a:solidFill>
                  <a:srgbClr val="3366FF"/>
                </a:solidFill>
              </a:rPr>
              <a:t>N/2</a:t>
            </a:r>
            <a:r>
              <a:rPr lang="en-US" sz="2800" baseline="30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from the set of all nodes </a:t>
            </a:r>
            <a:r>
              <a:rPr lang="en-US" sz="2800" dirty="0" smtClean="0">
                <a:solidFill>
                  <a:srgbClr val="3366FF"/>
                </a:solidFill>
              </a:rPr>
              <a:t>V</a:t>
            </a:r>
            <a:r>
              <a:rPr lang="en-US" sz="2800" dirty="0" smtClean="0"/>
              <a:t>, where </a:t>
            </a:r>
            <a:r>
              <a:rPr lang="en-US" sz="28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ranges from </a:t>
            </a:r>
            <a:r>
              <a:rPr lang="en-US" sz="2800" dirty="0" smtClean="0">
                <a:solidFill>
                  <a:srgbClr val="3366FF"/>
                </a:solidFill>
              </a:rPr>
              <a:t>1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3366FF"/>
                </a:solidFill>
              </a:rPr>
              <a:t>log N</a:t>
            </a:r>
          </a:p>
          <a:p>
            <a:r>
              <a:rPr lang="en-US" sz="2800" dirty="0" smtClean="0"/>
              <a:t>For each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, for each node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/>
              <a:t>, compute:</a:t>
            </a:r>
          </a:p>
          <a:p>
            <a:pPr lvl="1"/>
            <a:r>
              <a:rPr lang="en-US" dirty="0" smtClean="0"/>
              <a:t>The “landmark</a:t>
            </a:r>
            <a:r>
              <a:rPr lang="en-US" dirty="0" smtClean="0">
                <a:solidFill>
                  <a:srgbClr val="3366FF"/>
                </a:solidFill>
              </a:rPr>
              <a:t>” </a:t>
            </a:r>
            <a:r>
              <a:rPr lang="en-US" dirty="0" err="1" smtClean="0">
                <a:solidFill>
                  <a:srgbClr val="3366FF"/>
                </a:solidFill>
              </a:rPr>
              <a:t>L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  <a:r>
              <a:rPr lang="en-US" baseline="-25000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 closest to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The distance </a:t>
            </a:r>
            <a:r>
              <a:rPr lang="en-US" dirty="0" err="1" smtClean="0">
                <a:solidFill>
                  <a:srgbClr val="3366FF"/>
                </a:solidFill>
              </a:rPr>
              <a:t>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 of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3366FF"/>
                </a:solidFill>
              </a:rPr>
              <a:t>L(v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sz="2800" dirty="0" smtClean="0"/>
              <a:t>Intuition: if </a:t>
            </a:r>
            <a:r>
              <a:rPr lang="en-US" sz="2800" dirty="0" err="1" smtClean="0">
                <a:solidFill>
                  <a:srgbClr val="3366FF"/>
                </a:solidFill>
              </a:rPr>
              <a:t>u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have the same landmark in set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then this set witnesses that the distance between </a:t>
            </a:r>
            <a:r>
              <a:rPr lang="en-US" sz="2800" dirty="0" err="1" smtClean="0">
                <a:solidFill>
                  <a:srgbClr val="3366FF"/>
                </a:solidFill>
              </a:rPr>
              <a:t>u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is at most </a:t>
            </a:r>
            <a:r>
              <a:rPr lang="en-US" sz="2800" dirty="0" err="1" smtClean="0">
                <a:solidFill>
                  <a:srgbClr val="3366FF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err="1" smtClean="0">
                <a:solidFill>
                  <a:srgbClr val="3366FF"/>
                </a:solidFill>
              </a:rPr>
              <a:t>(u</a:t>
            </a:r>
            <a:r>
              <a:rPr lang="en-US" sz="2800" dirty="0" smtClean="0">
                <a:solidFill>
                  <a:srgbClr val="3366FF"/>
                </a:solidFill>
              </a:rPr>
              <a:t>) + </a:t>
            </a:r>
            <a:r>
              <a:rPr lang="en-US" sz="2800" dirty="0" err="1" smtClean="0">
                <a:solidFill>
                  <a:srgbClr val="3366FF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err="1" smtClean="0">
                <a:solidFill>
                  <a:srgbClr val="3366FF"/>
                </a:solidFill>
              </a:rPr>
              <a:t>(v</a:t>
            </a:r>
            <a:r>
              <a:rPr lang="en-US" sz="2800" dirty="0" smtClean="0">
                <a:solidFill>
                  <a:srgbClr val="3366FF"/>
                </a:solidFill>
              </a:rPr>
              <a:t>)</a:t>
            </a:r>
            <a:r>
              <a:rPr lang="en-US" sz="2800" dirty="0" smtClean="0"/>
              <a:t>, else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 is useless for the pair </a:t>
            </a:r>
            <a:r>
              <a:rPr lang="en-US" sz="2800" dirty="0" smtClean="0">
                <a:solidFill>
                  <a:srgbClr val="3366FF"/>
                </a:solidFill>
              </a:rPr>
              <a:t>(</a:t>
            </a:r>
            <a:r>
              <a:rPr lang="en-US" sz="2800" dirty="0" err="1" smtClean="0">
                <a:solidFill>
                  <a:srgbClr val="3366FF"/>
                </a:solidFill>
              </a:rPr>
              <a:t>u,v</a:t>
            </a:r>
            <a:r>
              <a:rPr lang="en-US" sz="2800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Repeat the entire process </a:t>
            </a:r>
            <a:r>
              <a:rPr lang="en-US" sz="2800" dirty="0" err="1" smtClean="0">
                <a:solidFill>
                  <a:schemeClr val="bg1"/>
                </a:solidFill>
              </a:rPr>
              <a:t>O(log</a:t>
            </a:r>
            <a:r>
              <a:rPr lang="en-US" sz="2800" dirty="0" smtClean="0">
                <a:solidFill>
                  <a:schemeClr val="bg1"/>
                </a:solidFill>
              </a:rPr>
              <a:t> N) times for getting good results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equential Access Storage 4"/>
          <p:cNvSpPr/>
          <p:nvPr/>
        </p:nvSpPr>
        <p:spPr>
          <a:xfrm flipH="1">
            <a:off x="7455401" y="2654617"/>
            <a:ext cx="1445824" cy="92606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BFS-LIKE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Distance Sketch: Overview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Sample sets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 of size </a:t>
            </a:r>
            <a:r>
              <a:rPr lang="en-US" sz="2800" dirty="0" smtClean="0">
                <a:solidFill>
                  <a:srgbClr val="3366FF"/>
                </a:solidFill>
              </a:rPr>
              <a:t>N/2</a:t>
            </a:r>
            <a:r>
              <a:rPr lang="en-US" sz="2800" baseline="30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from the set of all nodes </a:t>
            </a:r>
            <a:r>
              <a:rPr lang="en-US" sz="2800" dirty="0" smtClean="0">
                <a:solidFill>
                  <a:srgbClr val="3366FF"/>
                </a:solidFill>
              </a:rPr>
              <a:t>V</a:t>
            </a:r>
            <a:r>
              <a:rPr lang="en-US" sz="2800" dirty="0" smtClean="0"/>
              <a:t>, where </a:t>
            </a:r>
            <a:r>
              <a:rPr lang="en-US" sz="28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ranges from </a:t>
            </a:r>
            <a:r>
              <a:rPr lang="en-US" sz="2800" dirty="0" smtClean="0">
                <a:solidFill>
                  <a:srgbClr val="3366FF"/>
                </a:solidFill>
              </a:rPr>
              <a:t>1 </a:t>
            </a: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3366FF"/>
                </a:solidFill>
              </a:rPr>
              <a:t>log N</a:t>
            </a:r>
          </a:p>
          <a:p>
            <a:r>
              <a:rPr lang="en-US" sz="2800" dirty="0" smtClean="0"/>
              <a:t>For each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, for each node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/>
              <a:t>, compute:</a:t>
            </a:r>
          </a:p>
          <a:p>
            <a:pPr lvl="1"/>
            <a:r>
              <a:rPr lang="en-US" dirty="0" smtClean="0"/>
              <a:t>The “landmark</a:t>
            </a:r>
            <a:r>
              <a:rPr lang="en-US" dirty="0" smtClean="0">
                <a:solidFill>
                  <a:srgbClr val="3366FF"/>
                </a:solidFill>
              </a:rPr>
              <a:t>” </a:t>
            </a:r>
            <a:r>
              <a:rPr lang="en-US" dirty="0" err="1" smtClean="0">
                <a:solidFill>
                  <a:srgbClr val="3366FF"/>
                </a:solidFill>
              </a:rPr>
              <a:t>L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  <a:r>
              <a:rPr lang="en-US" baseline="-25000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 closest to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The distance </a:t>
            </a:r>
            <a:r>
              <a:rPr lang="en-US" dirty="0" err="1" smtClean="0">
                <a:solidFill>
                  <a:srgbClr val="3366FF"/>
                </a:solidFill>
              </a:rPr>
              <a:t>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 of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err="1" smtClean="0">
                <a:solidFill>
                  <a:srgbClr val="3366FF"/>
                </a:solidFill>
              </a:rPr>
              <a:t>L(v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sz="2800" dirty="0" smtClean="0"/>
              <a:t>Intuition: if </a:t>
            </a:r>
            <a:r>
              <a:rPr lang="en-US" sz="2800" dirty="0" err="1" smtClean="0">
                <a:solidFill>
                  <a:srgbClr val="3366FF"/>
                </a:solidFill>
              </a:rPr>
              <a:t>u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have the same landmark in set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then this set witnesses that the distance between </a:t>
            </a:r>
            <a:r>
              <a:rPr lang="en-US" sz="2800" dirty="0" err="1" smtClean="0">
                <a:solidFill>
                  <a:srgbClr val="3366FF"/>
                </a:solidFill>
              </a:rPr>
              <a:t>u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and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/>
              <a:t>is at most </a:t>
            </a:r>
            <a:r>
              <a:rPr lang="en-US" sz="2800" dirty="0" err="1" smtClean="0">
                <a:solidFill>
                  <a:srgbClr val="3366FF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err="1" smtClean="0">
                <a:solidFill>
                  <a:srgbClr val="3366FF"/>
                </a:solidFill>
              </a:rPr>
              <a:t>(u</a:t>
            </a:r>
            <a:r>
              <a:rPr lang="en-US" sz="2800" dirty="0" smtClean="0">
                <a:solidFill>
                  <a:srgbClr val="3366FF"/>
                </a:solidFill>
              </a:rPr>
              <a:t>) + </a:t>
            </a:r>
            <a:r>
              <a:rPr lang="en-US" sz="2800" dirty="0" err="1" smtClean="0">
                <a:solidFill>
                  <a:srgbClr val="3366FF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err="1" smtClean="0">
                <a:solidFill>
                  <a:srgbClr val="3366FF"/>
                </a:solidFill>
              </a:rPr>
              <a:t>(v</a:t>
            </a:r>
            <a:r>
              <a:rPr lang="en-US" sz="2800" dirty="0" smtClean="0">
                <a:solidFill>
                  <a:srgbClr val="3366FF"/>
                </a:solidFill>
              </a:rPr>
              <a:t>)</a:t>
            </a:r>
            <a:r>
              <a:rPr lang="en-US" sz="2800" dirty="0" smtClean="0"/>
              <a:t>, else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/>
              <a:t> is useless for the pair </a:t>
            </a:r>
            <a:r>
              <a:rPr lang="en-US" sz="2800" dirty="0" smtClean="0">
                <a:solidFill>
                  <a:srgbClr val="3366FF"/>
                </a:solidFill>
              </a:rPr>
              <a:t>(</a:t>
            </a:r>
            <a:r>
              <a:rPr lang="en-US" sz="2800" dirty="0" err="1" smtClean="0">
                <a:solidFill>
                  <a:srgbClr val="3366FF"/>
                </a:solidFill>
              </a:rPr>
              <a:t>u,v</a:t>
            </a:r>
            <a:r>
              <a:rPr lang="en-US" sz="2800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Repeat the entire process </a:t>
            </a:r>
            <a:r>
              <a:rPr lang="en-US" sz="2800" dirty="0" err="1" smtClean="0">
                <a:solidFill>
                  <a:schemeClr val="bg1"/>
                </a:solidFill>
              </a:rPr>
              <a:t>O(log</a:t>
            </a:r>
            <a:r>
              <a:rPr lang="en-US" sz="2800" dirty="0" smtClean="0">
                <a:solidFill>
                  <a:schemeClr val="bg1"/>
                </a:solidFill>
              </a:rPr>
              <a:t> N) times for getting good results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subTitle" idx="1"/>
          </p:nvPr>
        </p:nvSpPr>
        <p:spPr>
          <a:xfrm>
            <a:off x="365755" y="3116274"/>
            <a:ext cx="8229600" cy="192049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3600" b="1" dirty="0" smtClean="0">
                <a:solidFill>
                  <a:srgbClr val="3366FF"/>
                </a:solidFill>
              </a:rPr>
              <a:t>Ashish Goel</a:t>
            </a:r>
            <a:endParaRPr lang="en-US" sz="3600" dirty="0" smtClean="0">
              <a:solidFill>
                <a:srgbClr val="3366FF"/>
              </a:solidFill>
            </a:endParaRPr>
          </a:p>
          <a:p>
            <a:pPr>
              <a:buNone/>
            </a:pPr>
            <a:endParaRPr lang="en-US" sz="3200" dirty="0" smtClean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3366FF"/>
                </a:solidFill>
              </a:rPr>
              <a:t>Stanford University</a:t>
            </a:r>
            <a:endParaRPr lang="en" sz="3200" dirty="0">
              <a:solidFill>
                <a:srgbClr val="3366FF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65755" y="1510513"/>
            <a:ext cx="8669400" cy="1415742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rgbClr val="953735"/>
                </a:solidFill>
              </a:rPr>
              <a:t>Distributed Data: Challenges in Industry and Education</a:t>
            </a:r>
            <a:endParaRPr lang="en" sz="4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488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Distance Sketch: Overview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Sample sets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of size N/2</a:t>
            </a:r>
            <a:r>
              <a:rPr lang="en-US" sz="2800" baseline="30000" dirty="0" smtClean="0"/>
              <a:t>i</a:t>
            </a:r>
            <a:r>
              <a:rPr lang="en-US" sz="2800" dirty="0" smtClean="0"/>
              <a:t> from the set of all nodes V, where </a:t>
            </a:r>
            <a:r>
              <a:rPr lang="en-US" sz="2800" dirty="0" err="1" smtClean="0"/>
              <a:t>i</a:t>
            </a:r>
            <a:r>
              <a:rPr lang="en-US" sz="2800" dirty="0" smtClean="0"/>
              <a:t> ranges from 1 to log N</a:t>
            </a:r>
          </a:p>
          <a:p>
            <a:r>
              <a:rPr lang="en-US" sz="2800" dirty="0" smtClean="0"/>
              <a:t>For each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, for each node </a:t>
            </a:r>
            <a:r>
              <a:rPr lang="en-US" sz="2800" dirty="0" err="1" smtClean="0"/>
              <a:t>v</a:t>
            </a:r>
            <a:r>
              <a:rPr lang="en-US" sz="2800" dirty="0" smtClean="0"/>
              <a:t>, compute:</a:t>
            </a:r>
          </a:p>
          <a:p>
            <a:pPr lvl="1"/>
            <a:r>
              <a:rPr lang="en-US" dirty="0" smtClean="0"/>
              <a:t>The “landmark”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i</a:t>
            </a:r>
            <a:r>
              <a:rPr lang="en-US" dirty="0" err="1" smtClean="0"/>
              <a:t>(v</a:t>
            </a:r>
            <a:r>
              <a:rPr lang="en-US" dirty="0" smtClean="0"/>
              <a:t>) in S</a:t>
            </a:r>
            <a:r>
              <a:rPr lang="en-US" baseline="-25000" dirty="0" smtClean="0"/>
              <a:t>i</a:t>
            </a:r>
            <a:r>
              <a:rPr lang="en-US" dirty="0" smtClean="0"/>
              <a:t> closest to </a:t>
            </a:r>
            <a:r>
              <a:rPr lang="en-US" dirty="0" err="1" smtClean="0"/>
              <a:t>v</a:t>
            </a:r>
            <a:endParaRPr lang="en-US" dirty="0" smtClean="0"/>
          </a:p>
          <a:p>
            <a:pPr lvl="1"/>
            <a:r>
              <a:rPr lang="en-US" dirty="0" smtClean="0"/>
              <a:t>The distance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dirty="0" err="1" smtClean="0"/>
              <a:t>(v</a:t>
            </a:r>
            <a:r>
              <a:rPr lang="en-US" dirty="0" smtClean="0"/>
              <a:t>) of </a:t>
            </a:r>
            <a:r>
              <a:rPr lang="en-US" dirty="0" err="1" smtClean="0"/>
              <a:t>v</a:t>
            </a:r>
            <a:r>
              <a:rPr lang="en-US" dirty="0" smtClean="0"/>
              <a:t> to </a:t>
            </a:r>
            <a:r>
              <a:rPr lang="en-US" dirty="0" err="1" smtClean="0"/>
              <a:t>L(v</a:t>
            </a:r>
            <a:r>
              <a:rPr lang="en-US" dirty="0" smtClean="0"/>
              <a:t>)</a:t>
            </a:r>
          </a:p>
          <a:p>
            <a:r>
              <a:rPr lang="en-US" sz="2800" dirty="0" smtClean="0"/>
              <a:t>Intuition: if </a:t>
            </a:r>
            <a:r>
              <a:rPr lang="en-US" sz="2800" dirty="0" err="1" smtClean="0"/>
              <a:t>u</a:t>
            </a:r>
            <a:r>
              <a:rPr lang="en-US" sz="2800" dirty="0" smtClean="0"/>
              <a:t> and </a:t>
            </a:r>
            <a:r>
              <a:rPr lang="en-US" sz="2800" dirty="0" err="1" smtClean="0"/>
              <a:t>v</a:t>
            </a:r>
            <a:r>
              <a:rPr lang="en-US" sz="2800" dirty="0" smtClean="0"/>
              <a:t> have the same landmark in set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then this set witnesses that the distance between </a:t>
            </a:r>
            <a:r>
              <a:rPr lang="en-US" sz="2800" dirty="0" err="1" smtClean="0"/>
              <a:t>u</a:t>
            </a:r>
            <a:r>
              <a:rPr lang="en-US" sz="2800" dirty="0" smtClean="0"/>
              <a:t> and </a:t>
            </a:r>
            <a:r>
              <a:rPr lang="en-US" sz="2800" dirty="0" err="1" smtClean="0"/>
              <a:t>v</a:t>
            </a:r>
            <a:r>
              <a:rPr lang="en-US" sz="2800" dirty="0" smtClean="0"/>
              <a:t> is at most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(u</a:t>
            </a:r>
            <a:r>
              <a:rPr lang="en-US" sz="2800" dirty="0" smtClean="0"/>
              <a:t>) +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(v</a:t>
            </a:r>
            <a:r>
              <a:rPr lang="en-US" sz="2800" dirty="0" smtClean="0"/>
              <a:t>), else S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is useless for the pair (</a:t>
            </a:r>
            <a:r>
              <a:rPr lang="en-US" sz="2800" dirty="0" err="1" smtClean="0"/>
              <a:t>u,v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Repeat the entire process </a:t>
            </a:r>
            <a:r>
              <a:rPr lang="en-US" sz="2800" dirty="0" err="1" smtClean="0">
                <a:solidFill>
                  <a:srgbClr val="3366FF"/>
                </a:solidFill>
              </a:rPr>
              <a:t>O(log</a:t>
            </a:r>
            <a:r>
              <a:rPr lang="en-US" sz="2800" dirty="0" smtClean="0">
                <a:solidFill>
                  <a:srgbClr val="3366FF"/>
                </a:solidFill>
              </a:rPr>
              <a:t> N) </a:t>
            </a:r>
            <a:r>
              <a:rPr lang="en-US" sz="2800" dirty="0" smtClean="0"/>
              <a:t>times for getting good results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02675" y="1600200"/>
            <a:ext cx="8742028" cy="389835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0"/>
                </a:schemeClr>
              </a:gs>
            </a:gsLst>
            <a:lin ang="16200000" scaled="0"/>
            <a:tileRect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181967"/>
            <a:ext cx="9143998" cy="63873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Heptagon 119"/>
          <p:cNvSpPr>
            <a:spLocks noChangeAspect="1"/>
          </p:cNvSpPr>
          <p:nvPr/>
        </p:nvSpPr>
        <p:spPr>
          <a:xfrm>
            <a:off x="2464404" y="245335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1" name="Straight Connector 120"/>
          <p:cNvCxnSpPr>
            <a:stCxn id="9" idx="0"/>
            <a:endCxn id="25" idx="4"/>
          </p:cNvCxnSpPr>
          <p:nvPr/>
        </p:nvCxnSpPr>
        <p:spPr>
          <a:xfrm flipV="1">
            <a:off x="2695589" y="1970298"/>
            <a:ext cx="1467708" cy="529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9" idx="3"/>
            <a:endCxn id="49" idx="6"/>
          </p:cNvCxnSpPr>
          <p:nvPr/>
        </p:nvCxnSpPr>
        <p:spPr>
          <a:xfrm rot="5400000">
            <a:off x="1329015" y="3432115"/>
            <a:ext cx="1932983" cy="4801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Challenge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Careful extension of existing algorithms to modern data models</a:t>
            </a:r>
          </a:p>
          <a:p>
            <a:r>
              <a:rPr lang="en-US" dirty="0" smtClean="0"/>
              <a:t>Large body of theory work</a:t>
            </a:r>
          </a:p>
          <a:p>
            <a:pPr lvl="1"/>
            <a:r>
              <a:rPr lang="en-US" dirty="0" smtClean="0"/>
              <a:t>Distributed Computing</a:t>
            </a:r>
          </a:p>
          <a:p>
            <a:pPr lvl="1"/>
            <a:r>
              <a:rPr lang="en-US" dirty="0" smtClean="0"/>
              <a:t>PRAM models</a:t>
            </a:r>
          </a:p>
          <a:p>
            <a:pPr lvl="1"/>
            <a:r>
              <a:rPr lang="en-US" dirty="0" smtClean="0"/>
              <a:t>Streaming Algorithms</a:t>
            </a:r>
          </a:p>
          <a:p>
            <a:pPr lvl="1"/>
            <a:r>
              <a:rPr lang="en-US" dirty="0" err="1" smtClean="0"/>
              <a:t>Sparsification</a:t>
            </a:r>
            <a:r>
              <a:rPr lang="en-US" dirty="0" smtClean="0"/>
              <a:t>, Spanners, Embeddings</a:t>
            </a:r>
          </a:p>
          <a:p>
            <a:pPr lvl="1"/>
            <a:r>
              <a:rPr lang="en-US" dirty="0" smtClean="0"/>
              <a:t>LSH, </a:t>
            </a:r>
            <a:r>
              <a:rPr lang="en-US" dirty="0" err="1" smtClean="0"/>
              <a:t>MinHash</a:t>
            </a:r>
            <a:r>
              <a:rPr lang="en-US" dirty="0" smtClean="0"/>
              <a:t>, Clustering</a:t>
            </a:r>
          </a:p>
          <a:p>
            <a:pPr lvl="1"/>
            <a:r>
              <a:rPr lang="en-US" dirty="0" smtClean="0"/>
              <a:t>Primal Dual</a:t>
            </a:r>
          </a:p>
          <a:p>
            <a:r>
              <a:rPr lang="en-US" dirty="0" smtClean="0"/>
              <a:t>Adapt the wheel, not reinvent 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Heptagon 119"/>
          <p:cNvSpPr>
            <a:spLocks noChangeAspect="1"/>
          </p:cNvSpPr>
          <p:nvPr/>
        </p:nvSpPr>
        <p:spPr>
          <a:xfrm>
            <a:off x="2464404" y="245335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8EB4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8EB4E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v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0" name="Straight Connector 129"/>
          <p:cNvCxnSpPr>
            <a:stCxn id="22" idx="5"/>
            <a:endCxn id="23" idx="6"/>
          </p:cNvCxnSpPr>
          <p:nvPr/>
        </p:nvCxnSpPr>
        <p:spPr>
          <a:xfrm rot="10800000" flipH="1" flipV="1">
            <a:off x="3883908" y="575431"/>
            <a:ext cx="255287" cy="5817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23" idx="2"/>
            <a:endCxn id="25" idx="6"/>
          </p:cNvCxnSpPr>
          <p:nvPr/>
        </p:nvCxnSpPr>
        <p:spPr>
          <a:xfrm rot="16200000" flipH="1">
            <a:off x="4048204" y="1561886"/>
            <a:ext cx="391483" cy="95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125006"/>
            <a:ext cx="8229600" cy="1292631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Partitioned Multi-Indexing: Overview</a:t>
            </a:r>
            <a:endParaRPr lang="en" dirty="0">
              <a:solidFill>
                <a:srgbClr val="800000"/>
              </a:solidFill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72974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Maintain a priority </a:t>
            </a:r>
            <a:r>
              <a:rPr lang="en-US" sz="2800" dirty="0" smtClean="0">
                <a:solidFill>
                  <a:srgbClr val="000000"/>
                </a:solidFill>
              </a:rPr>
              <a:t>queue </a:t>
            </a:r>
            <a:r>
              <a:rPr lang="en-US" sz="2800" dirty="0" err="1" smtClean="0">
                <a:solidFill>
                  <a:srgbClr val="3366FF"/>
                </a:solidFill>
              </a:rPr>
              <a:t>PMI(i</a:t>
            </a:r>
            <a:r>
              <a:rPr lang="en-US" sz="2800" dirty="0" smtClean="0">
                <a:solidFill>
                  <a:srgbClr val="3366FF"/>
                </a:solidFill>
              </a:rPr>
              <a:t>, </a:t>
            </a:r>
            <a:r>
              <a:rPr lang="en-US" sz="2800" dirty="0" err="1" smtClean="0">
                <a:solidFill>
                  <a:srgbClr val="3366FF"/>
                </a:solidFill>
              </a:rPr>
              <a:t>x</a:t>
            </a:r>
            <a:r>
              <a:rPr lang="en-US" sz="2800" dirty="0" smtClean="0">
                <a:solidFill>
                  <a:srgbClr val="3366FF"/>
                </a:solidFill>
              </a:rPr>
              <a:t>, </a:t>
            </a:r>
            <a:r>
              <a:rPr lang="en-US" sz="2800" dirty="0" err="1" smtClean="0">
                <a:solidFill>
                  <a:srgbClr val="3366FF"/>
                </a:solidFill>
              </a:rPr>
              <a:t>w</a:t>
            </a:r>
            <a:r>
              <a:rPr lang="en-US" sz="2800" dirty="0" smtClean="0">
                <a:solidFill>
                  <a:srgbClr val="3366FF"/>
                </a:solidFill>
              </a:rPr>
              <a:t>) </a:t>
            </a:r>
            <a:r>
              <a:rPr lang="en-US" sz="2800" dirty="0" smtClean="0">
                <a:solidFill>
                  <a:srgbClr val="000000"/>
                </a:solidFill>
              </a:rPr>
              <a:t>for every sampled set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, every node </a:t>
            </a:r>
            <a:r>
              <a:rPr lang="en-US" sz="2800" dirty="0" err="1" smtClean="0">
                <a:solidFill>
                  <a:srgbClr val="3366FF"/>
                </a:solidFill>
              </a:rPr>
              <a:t>x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in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, and every keyword </a:t>
            </a:r>
            <a:r>
              <a:rPr lang="en-US" sz="2800" dirty="0" err="1" smtClean="0">
                <a:solidFill>
                  <a:srgbClr val="3366FF"/>
                </a:solidFill>
              </a:rPr>
              <a:t>w</a:t>
            </a:r>
            <a:endParaRPr lang="en-US" sz="2800" dirty="0" smtClean="0">
              <a:solidFill>
                <a:srgbClr val="3366FF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</a:rPr>
              <a:t>When a keyword </a:t>
            </a:r>
            <a:r>
              <a:rPr lang="en-US" sz="2800" dirty="0" err="1" smtClean="0">
                <a:solidFill>
                  <a:srgbClr val="3366FF"/>
                </a:solidFill>
              </a:rPr>
              <a:t>w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arrives at node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000000"/>
                </a:solidFill>
              </a:rPr>
              <a:t>, add node </a:t>
            </a:r>
            <a:r>
              <a:rPr lang="en-US" sz="2800" dirty="0" err="1" smtClean="0">
                <a:solidFill>
                  <a:srgbClr val="3366FF"/>
                </a:solidFill>
              </a:rPr>
              <a:t>v</a:t>
            </a:r>
            <a:r>
              <a:rPr lang="en-US" sz="2800" dirty="0" smtClean="0">
                <a:solidFill>
                  <a:srgbClr val="3366FF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to the queue </a:t>
            </a:r>
            <a:r>
              <a:rPr lang="en-US" sz="2800" dirty="0" err="1" smtClean="0">
                <a:solidFill>
                  <a:srgbClr val="3366FF"/>
                </a:solidFill>
              </a:rPr>
              <a:t>PMI(i</a:t>
            </a:r>
            <a:r>
              <a:rPr lang="en-US" sz="2800" dirty="0" smtClean="0">
                <a:solidFill>
                  <a:srgbClr val="3366FF"/>
                </a:solidFill>
              </a:rPr>
              <a:t>, </a:t>
            </a:r>
            <a:r>
              <a:rPr lang="en-US" sz="2800" dirty="0" err="1" smtClean="0">
                <a:solidFill>
                  <a:srgbClr val="3366FF"/>
                </a:solidFill>
              </a:rPr>
              <a:t>L</a:t>
            </a:r>
            <a:r>
              <a:rPr lang="en-US" sz="2800" baseline="-25000" dirty="0" err="1" smtClean="0">
                <a:solidFill>
                  <a:srgbClr val="3366FF"/>
                </a:solidFill>
              </a:rPr>
              <a:t>i</a:t>
            </a:r>
            <a:r>
              <a:rPr lang="en-US" sz="2800" dirty="0" err="1" smtClean="0">
                <a:solidFill>
                  <a:srgbClr val="3366FF"/>
                </a:solidFill>
              </a:rPr>
              <a:t>(v</a:t>
            </a:r>
            <a:r>
              <a:rPr lang="en-US" sz="2800" dirty="0" smtClean="0">
                <a:solidFill>
                  <a:srgbClr val="3366FF"/>
                </a:solidFill>
              </a:rPr>
              <a:t>), </a:t>
            </a:r>
            <a:r>
              <a:rPr lang="en-US" sz="2800" dirty="0" err="1" smtClean="0">
                <a:solidFill>
                  <a:srgbClr val="3366FF"/>
                </a:solidFill>
              </a:rPr>
              <a:t>w</a:t>
            </a:r>
            <a:r>
              <a:rPr lang="en-US" sz="2800" dirty="0" smtClean="0">
                <a:solidFill>
                  <a:srgbClr val="3366FF"/>
                </a:solidFill>
              </a:rPr>
              <a:t>) </a:t>
            </a:r>
            <a:r>
              <a:rPr lang="en-US" sz="2800" dirty="0" smtClean="0">
                <a:solidFill>
                  <a:srgbClr val="000000"/>
                </a:solidFill>
              </a:rPr>
              <a:t>for all sampled sets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endParaRPr lang="en-US" sz="2800" dirty="0" smtClean="0">
              <a:solidFill>
                <a:srgbClr val="3366FF"/>
              </a:solidFill>
            </a:endParaRPr>
          </a:p>
          <a:p>
            <a:pPr marL="857250" lvl="1" indent="-419100"/>
            <a:r>
              <a:rPr lang="en-US" dirty="0" smtClean="0">
                <a:solidFill>
                  <a:srgbClr val="000000"/>
                </a:solidFill>
              </a:rPr>
              <a:t>Use </a:t>
            </a:r>
            <a:r>
              <a:rPr lang="en-US" dirty="0" err="1" smtClean="0">
                <a:solidFill>
                  <a:srgbClr val="3366FF"/>
                </a:solidFill>
              </a:rPr>
              <a:t>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as the priority</a:t>
            </a:r>
          </a:p>
          <a:p>
            <a:pPr marL="857250" lvl="1" indent="-419100"/>
            <a:r>
              <a:rPr lang="en-US" dirty="0" smtClean="0">
                <a:solidFill>
                  <a:srgbClr val="000000"/>
                </a:solidFill>
              </a:rPr>
              <a:t>The inserted </a:t>
            </a:r>
            <a:r>
              <a:rPr lang="en-US" dirty="0" err="1" smtClean="0">
                <a:solidFill>
                  <a:srgbClr val="000000"/>
                </a:solidFill>
              </a:rPr>
              <a:t>tuple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))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</a:rPr>
              <a:t>Perform analogous steps for keyword deletion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-US" sz="2800" dirty="0" smtClean="0">
                <a:solidFill>
                  <a:srgbClr val="000000"/>
                </a:solidFill>
              </a:rPr>
              <a:t>Intuition: Maintain a separate index for every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, partitioned among nodes in </a:t>
            </a:r>
            <a:r>
              <a:rPr lang="en-US" sz="2800" dirty="0" smtClean="0">
                <a:solidFill>
                  <a:srgbClr val="3366FF"/>
                </a:solidFill>
              </a:rPr>
              <a:t>S</a:t>
            </a:r>
            <a:r>
              <a:rPr lang="en-US" sz="2800" baseline="-25000" dirty="0" smtClean="0">
                <a:solidFill>
                  <a:srgbClr val="3366FF"/>
                </a:solidFill>
              </a:rPr>
              <a:t>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endParaRPr lang="e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Querying: Overview</a:t>
            </a:r>
            <a:endParaRPr lang="en" dirty="0">
              <a:solidFill>
                <a:srgbClr val="800000"/>
              </a:solidFill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0884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If node </a:t>
            </a:r>
            <a:r>
              <a:rPr lang="en-US" dirty="0" err="1" smtClean="0">
                <a:solidFill>
                  <a:srgbClr val="3366FF"/>
                </a:solidFill>
              </a:rPr>
              <a:t>u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queries for keyword </a:t>
            </a:r>
            <a:r>
              <a:rPr lang="en-US" dirty="0" err="1" smtClean="0">
                <a:solidFill>
                  <a:srgbClr val="3366FF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, then look for the best result among the top results in exactly one partition of each index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  <a:r>
              <a:rPr lang="en-US" baseline="-25000" dirty="0" smtClean="0">
                <a:solidFill>
                  <a:srgbClr val="3366FF"/>
                </a:solidFill>
              </a:rPr>
              <a:t>i</a:t>
            </a:r>
            <a:endParaRPr lang="en-US" dirty="0" smtClean="0">
              <a:solidFill>
                <a:srgbClr val="3366FF"/>
              </a:solidFill>
            </a:endParaRPr>
          </a:p>
          <a:p>
            <a:pPr marL="857250" lvl="1" indent="-419100"/>
            <a:r>
              <a:rPr lang="en-US" dirty="0" smtClean="0">
                <a:solidFill>
                  <a:srgbClr val="000000"/>
                </a:solidFill>
              </a:rPr>
              <a:t>Look at </a:t>
            </a:r>
            <a:r>
              <a:rPr lang="en-US" dirty="0" err="1" smtClean="0">
                <a:solidFill>
                  <a:srgbClr val="3366FF"/>
                </a:solidFill>
              </a:rPr>
              <a:t>PMI(i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L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(u</a:t>
            </a:r>
            <a:r>
              <a:rPr lang="en-US" dirty="0" smtClean="0">
                <a:solidFill>
                  <a:srgbClr val="3366FF"/>
                </a:solidFill>
              </a:rPr>
              <a:t>), </a:t>
            </a:r>
            <a:r>
              <a:rPr lang="en-US" dirty="0" err="1" smtClean="0">
                <a:solidFill>
                  <a:srgbClr val="3366FF"/>
                </a:solidFill>
              </a:rPr>
              <a:t>w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marL="857250" lvl="1" indent="-419100"/>
            <a:r>
              <a:rPr lang="en-US" dirty="0" smtClean="0">
                <a:solidFill>
                  <a:srgbClr val="000000"/>
                </a:solidFill>
              </a:rPr>
              <a:t>If non-empty, look at the top </a:t>
            </a:r>
            <a:r>
              <a:rPr lang="en-US" dirty="0" err="1" smtClean="0">
                <a:solidFill>
                  <a:srgbClr val="000000"/>
                </a:solidFill>
              </a:rPr>
              <a:t>tuple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v,D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)&gt;</a:t>
            </a:r>
            <a:r>
              <a:rPr lang="en-US" dirty="0" smtClean="0">
                <a:solidFill>
                  <a:srgbClr val="000000"/>
                </a:solidFill>
              </a:rPr>
              <a:t>, and return the result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i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(u</a:t>
            </a:r>
            <a:r>
              <a:rPr lang="en-US" dirty="0" smtClean="0">
                <a:solidFill>
                  <a:srgbClr val="3366FF"/>
                </a:solidFill>
              </a:rPr>
              <a:t>) + </a:t>
            </a:r>
            <a:r>
              <a:rPr lang="en-US" dirty="0" err="1" smtClean="0">
                <a:solidFill>
                  <a:srgbClr val="3366FF"/>
                </a:solidFill>
              </a:rPr>
              <a:t>D</a:t>
            </a:r>
            <a:r>
              <a:rPr lang="en-US" baseline="-25000" dirty="0" err="1" smtClean="0">
                <a:solidFill>
                  <a:srgbClr val="3366FF"/>
                </a:solidFill>
              </a:rPr>
              <a:t>i</a:t>
            </a:r>
            <a:r>
              <a:rPr lang="en-US" dirty="0" err="1" smtClean="0">
                <a:solidFill>
                  <a:srgbClr val="3366FF"/>
                </a:solidFill>
              </a:rPr>
              <a:t>(v</a:t>
            </a:r>
            <a:r>
              <a:rPr lang="en-US" dirty="0" smtClean="0">
                <a:solidFill>
                  <a:srgbClr val="3366FF"/>
                </a:solidFill>
              </a:rPr>
              <a:t>)&gt;</a:t>
            </a:r>
          </a:p>
          <a:p>
            <a:pPr marL="457200" lvl="0" indent="-419100" rtl="0">
              <a:buClr>
                <a:schemeClr val="dk1"/>
              </a:buClr>
              <a:buSzPct val="100000"/>
            </a:pPr>
            <a:r>
              <a:rPr lang="en-US" dirty="0" smtClean="0">
                <a:solidFill>
                  <a:srgbClr val="000000"/>
                </a:solidFill>
              </a:rPr>
              <a:t>Choose the </a:t>
            </a:r>
            <a:r>
              <a:rPr lang="en-US" dirty="0" err="1" smtClean="0">
                <a:solidFill>
                  <a:srgbClr val="000000"/>
                </a:solidFill>
              </a:rPr>
              <a:t>tuple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&lt;</a:t>
            </a:r>
            <a:r>
              <a:rPr lang="en-US" dirty="0" err="1" smtClean="0">
                <a:solidFill>
                  <a:srgbClr val="3366FF"/>
                </a:solidFill>
              </a:rPr>
              <a:t>i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, D&gt; </a:t>
            </a:r>
            <a:r>
              <a:rPr lang="en-US" dirty="0" smtClean="0">
                <a:solidFill>
                  <a:srgbClr val="000000"/>
                </a:solidFill>
              </a:rPr>
              <a:t>with smallest </a:t>
            </a:r>
            <a:r>
              <a:rPr lang="en-US" dirty="0" smtClean="0">
                <a:solidFill>
                  <a:srgbClr val="3366FF"/>
                </a:solidFill>
              </a:rPr>
              <a:t>D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endParaRPr lang="e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Intuition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node </a:t>
            </a:r>
            <a:r>
              <a:rPr lang="en-US" dirty="0" err="1" smtClean="0">
                <a:solidFill>
                  <a:srgbClr val="3366FF"/>
                </a:solidFill>
              </a:rPr>
              <a:t>u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queries for keyword </a:t>
            </a:r>
            <a:r>
              <a:rPr lang="en-US" dirty="0" err="1" smtClean="0">
                <a:solidFill>
                  <a:srgbClr val="3366FF"/>
                </a:solidFill>
              </a:rPr>
              <a:t>w</a:t>
            </a:r>
            <a:r>
              <a:rPr lang="en-US" dirty="0" smtClean="0"/>
              <a:t>, which is present at a node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/>
              <a:t> very close to </a:t>
            </a:r>
            <a:r>
              <a:rPr lang="en-US" dirty="0" err="1" smtClean="0">
                <a:solidFill>
                  <a:srgbClr val="3366FF"/>
                </a:solidFill>
              </a:rPr>
              <a:t>u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is likely that </a:t>
            </a:r>
            <a:r>
              <a:rPr lang="en-US" dirty="0" err="1" smtClean="0">
                <a:solidFill>
                  <a:srgbClr val="3366FF"/>
                </a:solidFill>
              </a:rPr>
              <a:t>u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will have the same landmark in a large sampled set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  <a:r>
              <a:rPr lang="en-US" baseline="-25000" dirty="0" smtClean="0">
                <a:solidFill>
                  <a:srgbClr val="3366FF"/>
                </a:solidFill>
              </a:rPr>
              <a:t>i</a:t>
            </a:r>
            <a:r>
              <a:rPr lang="en-US" dirty="0" smtClean="0"/>
              <a:t> and that landmark will be very close to both </a:t>
            </a:r>
            <a:r>
              <a:rPr lang="en-US" dirty="0" err="1" smtClean="0">
                <a:solidFill>
                  <a:srgbClr val="3366FF"/>
                </a:solidFill>
              </a:rPr>
              <a:t>u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/>
              <a:t>.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Heptagon 119"/>
          <p:cNvSpPr>
            <a:spLocks noChangeAspect="1"/>
          </p:cNvSpPr>
          <p:nvPr/>
        </p:nvSpPr>
        <p:spPr>
          <a:xfrm>
            <a:off x="2464404" y="245335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Data Model #1: Map Reduce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immensely successful idea which transformed offline analytics and bulk-data processing. </a:t>
            </a:r>
            <a:r>
              <a:rPr lang="en-US" dirty="0" err="1" smtClean="0"/>
              <a:t>Hadoop</a:t>
            </a:r>
            <a:r>
              <a:rPr lang="en-US" dirty="0" smtClean="0"/>
              <a:t> (initially from Yahoo!) is the most popular implementation.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MAP:  </a:t>
            </a:r>
            <a:r>
              <a:rPr lang="en-US" dirty="0" smtClean="0"/>
              <a:t>Transforms a </a:t>
            </a:r>
            <a:r>
              <a:rPr lang="en-US" dirty="0" smtClean="0">
                <a:solidFill>
                  <a:srgbClr val="3366FF"/>
                </a:solidFill>
              </a:rPr>
              <a:t>(key, value)</a:t>
            </a:r>
            <a:r>
              <a:rPr lang="en-US" dirty="0" smtClean="0"/>
              <a:t> pair into other </a:t>
            </a:r>
            <a:r>
              <a:rPr lang="en-US" dirty="0" smtClean="0">
                <a:solidFill>
                  <a:srgbClr val="3366FF"/>
                </a:solidFill>
              </a:rPr>
              <a:t>(key, value)</a:t>
            </a:r>
            <a:r>
              <a:rPr lang="en-US" dirty="0" smtClean="0"/>
              <a:t> pairs using a UDF (User Defined Function) called </a:t>
            </a:r>
            <a:r>
              <a:rPr lang="en-US" dirty="0" smtClean="0">
                <a:solidFill>
                  <a:schemeClr val="tx1"/>
                </a:solidFill>
              </a:rPr>
              <a:t>Map</a:t>
            </a:r>
            <a:r>
              <a:rPr lang="en-US" dirty="0" smtClean="0"/>
              <a:t>. Many </a:t>
            </a:r>
            <a:r>
              <a:rPr lang="en-US" dirty="0" err="1" smtClean="0"/>
              <a:t>mappers</a:t>
            </a:r>
            <a:r>
              <a:rPr lang="en-US" dirty="0" smtClean="0"/>
              <a:t> can run in parallel on vast amounts of data in a distributed file system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SHUFFLE: </a:t>
            </a:r>
            <a:r>
              <a:rPr lang="en-US" dirty="0" smtClean="0"/>
              <a:t>The infrastructure then transfers data from the </a:t>
            </a:r>
            <a:r>
              <a:rPr lang="en-US" dirty="0" err="1" smtClean="0"/>
              <a:t>mapper</a:t>
            </a:r>
            <a:r>
              <a:rPr lang="en-US" dirty="0" smtClean="0"/>
              <a:t> nodes to the “reducer” nodes so that all the </a:t>
            </a:r>
            <a:r>
              <a:rPr lang="en-US" dirty="0" smtClean="0">
                <a:solidFill>
                  <a:srgbClr val="3366FF"/>
                </a:solidFill>
              </a:rPr>
              <a:t>(key, value)</a:t>
            </a:r>
            <a:r>
              <a:rPr lang="en-US" dirty="0" smtClean="0"/>
              <a:t> pairs with the same key go to the same reducer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REDUCE: </a:t>
            </a:r>
            <a:r>
              <a:rPr lang="en-US" dirty="0" smtClean="0"/>
              <a:t>A UDF that aggregates all the values corresponding to a key. Many reducers can run in parallel.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ptagon 5"/>
          <p:cNvSpPr>
            <a:spLocks noChangeAspect="1"/>
          </p:cNvSpPr>
          <p:nvPr/>
        </p:nvSpPr>
        <p:spPr>
          <a:xfrm>
            <a:off x="2159604" y="11684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Heptagon 6"/>
          <p:cNvSpPr>
            <a:spLocks noChangeAspect="1"/>
          </p:cNvSpPr>
          <p:nvPr/>
        </p:nvSpPr>
        <p:spPr>
          <a:xfrm>
            <a:off x="2312004" y="18010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Heptagon 7"/>
          <p:cNvSpPr>
            <a:spLocks noChangeAspect="1"/>
          </p:cNvSpPr>
          <p:nvPr/>
        </p:nvSpPr>
        <p:spPr>
          <a:xfrm>
            <a:off x="2929044" y="1937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Heptagon 8"/>
          <p:cNvSpPr>
            <a:spLocks noChangeAspect="1"/>
          </p:cNvSpPr>
          <p:nvPr/>
        </p:nvSpPr>
        <p:spPr>
          <a:xfrm>
            <a:off x="2464404" y="24491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Heptagon 9"/>
          <p:cNvSpPr>
            <a:spLocks noChangeAspect="1"/>
          </p:cNvSpPr>
          <p:nvPr/>
        </p:nvSpPr>
        <p:spPr>
          <a:xfrm>
            <a:off x="3471124" y="19534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Heptagon 10"/>
          <p:cNvSpPr>
            <a:spLocks noChangeAspect="1"/>
          </p:cNvSpPr>
          <p:nvPr/>
        </p:nvSpPr>
        <p:spPr>
          <a:xfrm>
            <a:off x="1782932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Heptagon 11"/>
          <p:cNvSpPr>
            <a:spLocks noChangeAspect="1"/>
          </p:cNvSpPr>
          <p:nvPr/>
        </p:nvSpPr>
        <p:spPr>
          <a:xfrm>
            <a:off x="2479892" y="2836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Heptagon 12"/>
          <p:cNvSpPr>
            <a:spLocks noChangeAspect="1"/>
          </p:cNvSpPr>
          <p:nvPr/>
        </p:nvSpPr>
        <p:spPr>
          <a:xfrm>
            <a:off x="2836116" y="1442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Heptagon 13"/>
          <p:cNvSpPr>
            <a:spLocks noChangeAspect="1"/>
          </p:cNvSpPr>
          <p:nvPr/>
        </p:nvSpPr>
        <p:spPr>
          <a:xfrm>
            <a:off x="356231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Heptagon 14"/>
          <p:cNvSpPr>
            <a:spLocks noChangeAspect="1"/>
          </p:cNvSpPr>
          <p:nvPr/>
        </p:nvSpPr>
        <p:spPr>
          <a:xfrm>
            <a:off x="3714712" y="31809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Heptagon 15"/>
          <p:cNvSpPr>
            <a:spLocks noChangeAspect="1"/>
          </p:cNvSpPr>
          <p:nvPr/>
        </p:nvSpPr>
        <p:spPr>
          <a:xfrm>
            <a:off x="4331752" y="33178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Heptagon 16"/>
          <p:cNvSpPr>
            <a:spLocks noChangeAspect="1"/>
          </p:cNvSpPr>
          <p:nvPr/>
        </p:nvSpPr>
        <p:spPr>
          <a:xfrm>
            <a:off x="3867112" y="38289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Heptagon 17"/>
          <p:cNvSpPr>
            <a:spLocks noChangeAspect="1"/>
          </p:cNvSpPr>
          <p:nvPr/>
        </p:nvSpPr>
        <p:spPr>
          <a:xfrm>
            <a:off x="4873832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Heptagon 18"/>
          <p:cNvSpPr>
            <a:spLocks noChangeAspect="1"/>
          </p:cNvSpPr>
          <p:nvPr/>
        </p:nvSpPr>
        <p:spPr>
          <a:xfrm>
            <a:off x="3185640" y="34572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Heptagon 19"/>
          <p:cNvSpPr>
            <a:spLocks noChangeAspect="1"/>
          </p:cNvSpPr>
          <p:nvPr/>
        </p:nvSpPr>
        <p:spPr>
          <a:xfrm>
            <a:off x="3882600" y="42162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Heptagon 20"/>
          <p:cNvSpPr>
            <a:spLocks noChangeAspect="1"/>
          </p:cNvSpPr>
          <p:nvPr/>
        </p:nvSpPr>
        <p:spPr>
          <a:xfrm>
            <a:off x="4238824" y="282214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Heptagon 21"/>
          <p:cNvSpPr>
            <a:spLocks noChangeAspect="1"/>
          </p:cNvSpPr>
          <p:nvPr/>
        </p:nvSpPr>
        <p:spPr>
          <a:xfrm>
            <a:off x="3858498" y="5246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Heptagon 22"/>
          <p:cNvSpPr>
            <a:spLocks noChangeAspect="1"/>
          </p:cNvSpPr>
          <p:nvPr/>
        </p:nvSpPr>
        <p:spPr>
          <a:xfrm>
            <a:off x="4010898" y="11571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Heptagon 23"/>
          <p:cNvSpPr>
            <a:spLocks noChangeAspect="1"/>
          </p:cNvSpPr>
          <p:nvPr/>
        </p:nvSpPr>
        <p:spPr>
          <a:xfrm>
            <a:off x="4627938" y="129410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Heptagon 24"/>
          <p:cNvSpPr>
            <a:spLocks noChangeAspect="1"/>
          </p:cNvSpPr>
          <p:nvPr/>
        </p:nvSpPr>
        <p:spPr>
          <a:xfrm>
            <a:off x="4163298" y="1805279"/>
            <a:ext cx="256596" cy="256596"/>
          </a:xfrm>
          <a:prstGeom prst="heptagon">
            <a:avLst/>
          </a:prstGeom>
          <a:solidFill>
            <a:srgbClr val="953735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Heptagon 25"/>
          <p:cNvSpPr>
            <a:spLocks noChangeAspect="1"/>
          </p:cNvSpPr>
          <p:nvPr/>
        </p:nvSpPr>
        <p:spPr>
          <a:xfrm>
            <a:off x="5170018" y="130959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Heptagon 26"/>
          <p:cNvSpPr>
            <a:spLocks noChangeAspect="1"/>
          </p:cNvSpPr>
          <p:nvPr/>
        </p:nvSpPr>
        <p:spPr>
          <a:xfrm>
            <a:off x="3481826" y="143351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Heptagon 27"/>
          <p:cNvSpPr>
            <a:spLocks noChangeAspect="1"/>
          </p:cNvSpPr>
          <p:nvPr/>
        </p:nvSpPr>
        <p:spPr>
          <a:xfrm>
            <a:off x="4178786" y="21925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Heptagon 28"/>
          <p:cNvSpPr>
            <a:spLocks noChangeAspect="1"/>
          </p:cNvSpPr>
          <p:nvPr/>
        </p:nvSpPr>
        <p:spPr>
          <a:xfrm>
            <a:off x="4535010" y="79842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Heptagon 29"/>
          <p:cNvSpPr>
            <a:spLocks noChangeAspect="1"/>
          </p:cNvSpPr>
          <p:nvPr/>
        </p:nvSpPr>
        <p:spPr>
          <a:xfrm>
            <a:off x="5546690" y="8251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Heptagon 30"/>
          <p:cNvSpPr>
            <a:spLocks noChangeAspect="1"/>
          </p:cNvSpPr>
          <p:nvPr/>
        </p:nvSpPr>
        <p:spPr>
          <a:xfrm>
            <a:off x="5699090" y="14577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Heptagon 31"/>
          <p:cNvSpPr>
            <a:spLocks noChangeAspect="1"/>
          </p:cNvSpPr>
          <p:nvPr/>
        </p:nvSpPr>
        <p:spPr>
          <a:xfrm>
            <a:off x="6316130" y="15946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Heptagon 32"/>
          <p:cNvSpPr>
            <a:spLocks noChangeAspect="1"/>
          </p:cNvSpPr>
          <p:nvPr/>
        </p:nvSpPr>
        <p:spPr>
          <a:xfrm>
            <a:off x="5851490" y="21058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Heptagon 33"/>
          <p:cNvSpPr>
            <a:spLocks noChangeAspect="1"/>
          </p:cNvSpPr>
          <p:nvPr/>
        </p:nvSpPr>
        <p:spPr>
          <a:xfrm>
            <a:off x="6858210" y="16101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Heptagon 34"/>
          <p:cNvSpPr>
            <a:spLocks noChangeAspect="1"/>
          </p:cNvSpPr>
          <p:nvPr/>
        </p:nvSpPr>
        <p:spPr>
          <a:xfrm>
            <a:off x="5170018" y="17340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Heptagon 35"/>
          <p:cNvSpPr>
            <a:spLocks noChangeAspect="1"/>
          </p:cNvSpPr>
          <p:nvPr/>
        </p:nvSpPr>
        <p:spPr>
          <a:xfrm>
            <a:off x="5866978" y="24930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Heptagon 36"/>
          <p:cNvSpPr>
            <a:spLocks noChangeAspect="1"/>
          </p:cNvSpPr>
          <p:nvPr/>
        </p:nvSpPr>
        <p:spPr>
          <a:xfrm>
            <a:off x="6223202" y="10989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Heptagon 37"/>
          <p:cNvSpPr>
            <a:spLocks noChangeAspect="1"/>
          </p:cNvSpPr>
          <p:nvPr/>
        </p:nvSpPr>
        <p:spPr>
          <a:xfrm>
            <a:off x="743888" y="20773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Heptagon 38"/>
          <p:cNvSpPr>
            <a:spLocks noChangeAspect="1"/>
          </p:cNvSpPr>
          <p:nvPr/>
        </p:nvSpPr>
        <p:spPr>
          <a:xfrm>
            <a:off x="896288" y="2709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Heptagon 39"/>
          <p:cNvSpPr>
            <a:spLocks noChangeAspect="1"/>
          </p:cNvSpPr>
          <p:nvPr/>
        </p:nvSpPr>
        <p:spPr>
          <a:xfrm>
            <a:off x="1513328" y="284686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Heptagon 40"/>
          <p:cNvSpPr>
            <a:spLocks noChangeAspect="1"/>
          </p:cNvSpPr>
          <p:nvPr/>
        </p:nvSpPr>
        <p:spPr>
          <a:xfrm>
            <a:off x="1048688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Heptagon 41"/>
          <p:cNvSpPr>
            <a:spLocks noChangeAspect="1"/>
          </p:cNvSpPr>
          <p:nvPr/>
        </p:nvSpPr>
        <p:spPr>
          <a:xfrm>
            <a:off x="2055408" y="28623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Heptagon 42"/>
          <p:cNvSpPr>
            <a:spLocks noChangeAspect="1"/>
          </p:cNvSpPr>
          <p:nvPr/>
        </p:nvSpPr>
        <p:spPr>
          <a:xfrm>
            <a:off x="367216" y="29862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Heptagon 43"/>
          <p:cNvSpPr>
            <a:spLocks noChangeAspect="1"/>
          </p:cNvSpPr>
          <p:nvPr/>
        </p:nvSpPr>
        <p:spPr>
          <a:xfrm>
            <a:off x="1064176" y="374528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Heptagon 44"/>
          <p:cNvSpPr>
            <a:spLocks noChangeAspect="1"/>
          </p:cNvSpPr>
          <p:nvPr/>
        </p:nvSpPr>
        <p:spPr>
          <a:xfrm>
            <a:off x="1420400" y="235118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Heptagon 45"/>
          <p:cNvSpPr>
            <a:spLocks noChangeAspect="1"/>
          </p:cNvSpPr>
          <p:nvPr/>
        </p:nvSpPr>
        <p:spPr>
          <a:xfrm>
            <a:off x="1622310" y="3358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Heptagon 46"/>
          <p:cNvSpPr>
            <a:spLocks noChangeAspect="1"/>
          </p:cNvSpPr>
          <p:nvPr/>
        </p:nvSpPr>
        <p:spPr>
          <a:xfrm>
            <a:off x="1774710" y="3990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Heptagon 47"/>
          <p:cNvSpPr>
            <a:spLocks noChangeAspect="1"/>
          </p:cNvSpPr>
          <p:nvPr/>
        </p:nvSpPr>
        <p:spPr>
          <a:xfrm>
            <a:off x="2391750" y="41275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Heptagon 48"/>
          <p:cNvSpPr>
            <a:spLocks noChangeAspect="1"/>
          </p:cNvSpPr>
          <p:nvPr/>
        </p:nvSpPr>
        <p:spPr>
          <a:xfrm>
            <a:off x="1927110" y="4638705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Heptagon 49"/>
          <p:cNvSpPr>
            <a:spLocks noChangeAspect="1"/>
          </p:cNvSpPr>
          <p:nvPr/>
        </p:nvSpPr>
        <p:spPr>
          <a:xfrm>
            <a:off x="2933830" y="41430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Heptagon 50"/>
          <p:cNvSpPr>
            <a:spLocks noChangeAspect="1"/>
          </p:cNvSpPr>
          <p:nvPr/>
        </p:nvSpPr>
        <p:spPr>
          <a:xfrm>
            <a:off x="1245638" y="4266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Heptagon 51"/>
          <p:cNvSpPr>
            <a:spLocks noChangeAspect="1"/>
          </p:cNvSpPr>
          <p:nvPr/>
        </p:nvSpPr>
        <p:spPr>
          <a:xfrm>
            <a:off x="1942598" y="50259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Heptagon 52"/>
          <p:cNvSpPr>
            <a:spLocks noChangeAspect="1"/>
          </p:cNvSpPr>
          <p:nvPr/>
        </p:nvSpPr>
        <p:spPr>
          <a:xfrm>
            <a:off x="2298822" y="363185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Heptagon 53"/>
          <p:cNvSpPr>
            <a:spLocks noChangeAspect="1"/>
          </p:cNvSpPr>
          <p:nvPr/>
        </p:nvSpPr>
        <p:spPr>
          <a:xfrm>
            <a:off x="4615496" y="305949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Heptagon 54"/>
          <p:cNvSpPr>
            <a:spLocks noChangeAspect="1"/>
          </p:cNvSpPr>
          <p:nvPr/>
        </p:nvSpPr>
        <p:spPr>
          <a:xfrm>
            <a:off x="4767896" y="36920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Heptagon 55"/>
          <p:cNvSpPr>
            <a:spLocks noChangeAspect="1"/>
          </p:cNvSpPr>
          <p:nvPr/>
        </p:nvSpPr>
        <p:spPr>
          <a:xfrm>
            <a:off x="5384936" y="382899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Heptagon 56"/>
          <p:cNvSpPr>
            <a:spLocks noChangeAspect="1"/>
          </p:cNvSpPr>
          <p:nvPr/>
        </p:nvSpPr>
        <p:spPr>
          <a:xfrm>
            <a:off x="4920296" y="434016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Heptagon 57"/>
          <p:cNvSpPr>
            <a:spLocks noChangeAspect="1"/>
          </p:cNvSpPr>
          <p:nvPr/>
        </p:nvSpPr>
        <p:spPr>
          <a:xfrm>
            <a:off x="5927016" y="38444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Heptagon 58"/>
          <p:cNvSpPr>
            <a:spLocks noChangeAspect="1"/>
          </p:cNvSpPr>
          <p:nvPr/>
        </p:nvSpPr>
        <p:spPr>
          <a:xfrm>
            <a:off x="4238824" y="39684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Heptagon 59"/>
          <p:cNvSpPr>
            <a:spLocks noChangeAspect="1"/>
          </p:cNvSpPr>
          <p:nvPr/>
        </p:nvSpPr>
        <p:spPr>
          <a:xfrm>
            <a:off x="4935784" y="47274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Heptagon 60"/>
          <p:cNvSpPr>
            <a:spLocks noChangeAspect="1"/>
          </p:cNvSpPr>
          <p:nvPr/>
        </p:nvSpPr>
        <p:spPr>
          <a:xfrm>
            <a:off x="5292008" y="333331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Heptagon 77"/>
          <p:cNvSpPr>
            <a:spLocks noChangeAspect="1"/>
          </p:cNvSpPr>
          <p:nvPr/>
        </p:nvSpPr>
        <p:spPr>
          <a:xfrm>
            <a:off x="175226" y="40018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Heptagon 78"/>
          <p:cNvSpPr>
            <a:spLocks noChangeAspect="1"/>
          </p:cNvSpPr>
          <p:nvPr/>
        </p:nvSpPr>
        <p:spPr>
          <a:xfrm>
            <a:off x="327626" y="4634471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Heptagon 79"/>
          <p:cNvSpPr>
            <a:spLocks noChangeAspect="1"/>
          </p:cNvSpPr>
          <p:nvPr/>
        </p:nvSpPr>
        <p:spPr>
          <a:xfrm>
            <a:off x="944666" y="47713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Heptagon 80"/>
          <p:cNvSpPr>
            <a:spLocks noChangeAspect="1"/>
          </p:cNvSpPr>
          <p:nvPr/>
        </p:nvSpPr>
        <p:spPr>
          <a:xfrm>
            <a:off x="480026" y="528255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Heptagon 81"/>
          <p:cNvSpPr>
            <a:spLocks noChangeAspect="1"/>
          </p:cNvSpPr>
          <p:nvPr/>
        </p:nvSpPr>
        <p:spPr>
          <a:xfrm>
            <a:off x="1486746" y="47868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Heptagon 82"/>
          <p:cNvSpPr>
            <a:spLocks noChangeAspect="1"/>
          </p:cNvSpPr>
          <p:nvPr/>
        </p:nvSpPr>
        <p:spPr>
          <a:xfrm>
            <a:off x="495514" y="56698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Heptagon 83"/>
          <p:cNvSpPr>
            <a:spLocks noChangeAspect="1"/>
          </p:cNvSpPr>
          <p:nvPr/>
        </p:nvSpPr>
        <p:spPr>
          <a:xfrm>
            <a:off x="851738" y="427570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Heptagon 84"/>
          <p:cNvSpPr>
            <a:spLocks noChangeAspect="1"/>
          </p:cNvSpPr>
          <p:nvPr/>
        </p:nvSpPr>
        <p:spPr>
          <a:xfrm>
            <a:off x="1927110" y="32211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Heptagon 85"/>
          <p:cNvSpPr>
            <a:spLocks noChangeAspect="1"/>
          </p:cNvSpPr>
          <p:nvPr/>
        </p:nvSpPr>
        <p:spPr>
          <a:xfrm>
            <a:off x="2079510" y="38537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Heptagon 86"/>
          <p:cNvSpPr>
            <a:spLocks noChangeAspect="1"/>
          </p:cNvSpPr>
          <p:nvPr/>
        </p:nvSpPr>
        <p:spPr>
          <a:xfrm>
            <a:off x="2696550" y="3990625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Heptagon 87"/>
          <p:cNvSpPr>
            <a:spLocks noChangeAspect="1"/>
          </p:cNvSpPr>
          <p:nvPr/>
        </p:nvSpPr>
        <p:spPr>
          <a:xfrm>
            <a:off x="2603622" y="349494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Heptagon 88"/>
          <p:cNvSpPr>
            <a:spLocks noChangeAspect="1"/>
          </p:cNvSpPr>
          <p:nvPr/>
        </p:nvSpPr>
        <p:spPr>
          <a:xfrm>
            <a:off x="3057342" y="254832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Heptagon 89"/>
          <p:cNvSpPr>
            <a:spLocks noChangeAspect="1"/>
          </p:cNvSpPr>
          <p:nvPr/>
        </p:nvSpPr>
        <p:spPr>
          <a:xfrm>
            <a:off x="3072830" y="293557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Heptagon 90"/>
          <p:cNvSpPr>
            <a:spLocks noChangeAspect="1"/>
          </p:cNvSpPr>
          <p:nvPr/>
        </p:nvSpPr>
        <p:spPr>
          <a:xfrm>
            <a:off x="4842856" y="256616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Heptagon 91"/>
          <p:cNvSpPr>
            <a:spLocks noChangeAspect="1"/>
          </p:cNvSpPr>
          <p:nvPr/>
        </p:nvSpPr>
        <p:spPr>
          <a:xfrm>
            <a:off x="5384936" y="258165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Heptagon 92"/>
          <p:cNvSpPr>
            <a:spLocks noChangeAspect="1"/>
          </p:cNvSpPr>
          <p:nvPr/>
        </p:nvSpPr>
        <p:spPr>
          <a:xfrm>
            <a:off x="4749928" y="2070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Heptagon 93"/>
          <p:cNvSpPr>
            <a:spLocks noChangeAspect="1"/>
          </p:cNvSpPr>
          <p:nvPr/>
        </p:nvSpPr>
        <p:spPr>
          <a:xfrm>
            <a:off x="2391750" y="454153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Heptagon 94"/>
          <p:cNvSpPr>
            <a:spLocks noChangeAspect="1"/>
          </p:cNvSpPr>
          <p:nvPr/>
        </p:nvSpPr>
        <p:spPr>
          <a:xfrm>
            <a:off x="2407238" y="4928781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Heptagon 95"/>
          <p:cNvSpPr>
            <a:spLocks noChangeAspect="1"/>
          </p:cNvSpPr>
          <p:nvPr/>
        </p:nvSpPr>
        <p:spPr>
          <a:xfrm>
            <a:off x="348965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Heptagon 96"/>
          <p:cNvSpPr>
            <a:spLocks noChangeAspect="1"/>
          </p:cNvSpPr>
          <p:nvPr/>
        </p:nvSpPr>
        <p:spPr>
          <a:xfrm>
            <a:off x="3642058" y="52733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Heptagon 97"/>
          <p:cNvSpPr>
            <a:spLocks noChangeAspect="1"/>
          </p:cNvSpPr>
          <p:nvPr/>
        </p:nvSpPr>
        <p:spPr>
          <a:xfrm>
            <a:off x="2984688" y="464072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Heptagon 98"/>
          <p:cNvSpPr>
            <a:spLocks noChangeAspect="1"/>
          </p:cNvSpPr>
          <p:nvPr/>
        </p:nvSpPr>
        <p:spPr>
          <a:xfrm>
            <a:off x="3000176" y="502797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Heptagon 99"/>
          <p:cNvSpPr>
            <a:spLocks noChangeAspect="1"/>
          </p:cNvSpPr>
          <p:nvPr/>
        </p:nvSpPr>
        <p:spPr>
          <a:xfrm>
            <a:off x="858046" y="27003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Heptagon 100"/>
          <p:cNvSpPr>
            <a:spLocks noChangeAspect="1"/>
          </p:cNvSpPr>
          <p:nvPr/>
        </p:nvSpPr>
        <p:spPr>
          <a:xfrm>
            <a:off x="1400126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Heptagon 101"/>
          <p:cNvSpPr>
            <a:spLocks noChangeAspect="1"/>
          </p:cNvSpPr>
          <p:nvPr/>
        </p:nvSpPr>
        <p:spPr>
          <a:xfrm>
            <a:off x="1294190" y="6442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Heptagon 102"/>
          <p:cNvSpPr>
            <a:spLocks noChangeAspect="1"/>
          </p:cNvSpPr>
          <p:nvPr/>
        </p:nvSpPr>
        <p:spPr>
          <a:xfrm>
            <a:off x="1911230" y="78120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Heptagon 103"/>
          <p:cNvSpPr>
            <a:spLocks noChangeAspect="1"/>
          </p:cNvSpPr>
          <p:nvPr/>
        </p:nvSpPr>
        <p:spPr>
          <a:xfrm>
            <a:off x="1446590" y="129237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Heptagon 104"/>
          <p:cNvSpPr>
            <a:spLocks noChangeAspect="1"/>
          </p:cNvSpPr>
          <p:nvPr/>
        </p:nvSpPr>
        <p:spPr>
          <a:xfrm>
            <a:off x="2453310" y="79669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Heptagon 105"/>
          <p:cNvSpPr>
            <a:spLocks noChangeAspect="1"/>
          </p:cNvSpPr>
          <p:nvPr/>
        </p:nvSpPr>
        <p:spPr>
          <a:xfrm>
            <a:off x="765118" y="92061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Heptagon 106"/>
          <p:cNvSpPr>
            <a:spLocks noChangeAspect="1"/>
          </p:cNvSpPr>
          <p:nvPr/>
        </p:nvSpPr>
        <p:spPr>
          <a:xfrm>
            <a:off x="1462078" y="16796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Heptagon 107"/>
          <p:cNvSpPr>
            <a:spLocks noChangeAspect="1"/>
          </p:cNvSpPr>
          <p:nvPr/>
        </p:nvSpPr>
        <p:spPr>
          <a:xfrm>
            <a:off x="1818302" y="285525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Heptagon 108"/>
          <p:cNvSpPr>
            <a:spLocks noChangeAspect="1"/>
          </p:cNvSpPr>
          <p:nvPr/>
        </p:nvSpPr>
        <p:spPr>
          <a:xfrm>
            <a:off x="1108334" y="51568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Heptagon 109"/>
          <p:cNvSpPr>
            <a:spLocks noChangeAspect="1"/>
          </p:cNvSpPr>
          <p:nvPr/>
        </p:nvSpPr>
        <p:spPr>
          <a:xfrm>
            <a:off x="1260734" y="57894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1" name="Heptagon 110"/>
          <p:cNvSpPr>
            <a:spLocks noChangeAspect="1"/>
          </p:cNvSpPr>
          <p:nvPr/>
        </p:nvSpPr>
        <p:spPr>
          <a:xfrm>
            <a:off x="1877774" y="592639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Heptagon 111"/>
          <p:cNvSpPr>
            <a:spLocks noChangeAspect="1"/>
          </p:cNvSpPr>
          <p:nvPr/>
        </p:nvSpPr>
        <p:spPr>
          <a:xfrm>
            <a:off x="2419854" y="594188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Heptagon 112"/>
          <p:cNvSpPr>
            <a:spLocks noChangeAspect="1"/>
          </p:cNvSpPr>
          <p:nvPr/>
        </p:nvSpPr>
        <p:spPr>
          <a:xfrm>
            <a:off x="1784846" y="5430717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113"/>
          <p:cNvSpPr/>
          <p:nvPr/>
        </p:nvSpPr>
        <p:spPr>
          <a:xfrm>
            <a:off x="6858210" y="3948677"/>
            <a:ext cx="2094120" cy="26938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Node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S</a:t>
            </a:r>
            <a:r>
              <a:rPr lang="en-US" sz="2800" baseline="-25000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u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     Landmark</a:t>
            </a:r>
          </a:p>
        </p:txBody>
      </p:sp>
      <p:sp>
        <p:nvSpPr>
          <p:cNvPr id="115" name="Heptagon 114"/>
          <p:cNvSpPr>
            <a:spLocks noChangeAspect="1"/>
          </p:cNvSpPr>
          <p:nvPr/>
        </p:nvSpPr>
        <p:spPr>
          <a:xfrm>
            <a:off x="7006390" y="4344539"/>
            <a:ext cx="256596" cy="256596"/>
          </a:xfrm>
          <a:prstGeom prst="heptagon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Heptagon 115"/>
          <p:cNvSpPr>
            <a:spLocks noChangeAspect="1"/>
          </p:cNvSpPr>
          <p:nvPr/>
        </p:nvSpPr>
        <p:spPr>
          <a:xfrm>
            <a:off x="7012524" y="4767147"/>
            <a:ext cx="256596" cy="256596"/>
          </a:xfrm>
          <a:prstGeom prst="heptagon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" name="Heptagon 116"/>
          <p:cNvSpPr>
            <a:spLocks noChangeAspect="1"/>
          </p:cNvSpPr>
          <p:nvPr/>
        </p:nvSpPr>
        <p:spPr>
          <a:xfrm>
            <a:off x="7012524" y="5200867"/>
            <a:ext cx="256596" cy="256596"/>
          </a:xfrm>
          <a:prstGeom prst="heptago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8" name="Heptagon 117"/>
          <p:cNvSpPr>
            <a:spLocks noChangeAspect="1"/>
          </p:cNvSpPr>
          <p:nvPr/>
        </p:nvSpPr>
        <p:spPr>
          <a:xfrm>
            <a:off x="7012524" y="5592351"/>
            <a:ext cx="256596" cy="256596"/>
          </a:xfrm>
          <a:prstGeom prst="heptagon">
            <a:avLst/>
          </a:prstGeom>
          <a:solidFill>
            <a:srgbClr val="008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Heptagon 118"/>
          <p:cNvSpPr>
            <a:spLocks noChangeAspect="1"/>
          </p:cNvSpPr>
          <p:nvPr/>
        </p:nvSpPr>
        <p:spPr>
          <a:xfrm>
            <a:off x="7012524" y="6047817"/>
            <a:ext cx="256596" cy="256596"/>
          </a:xfrm>
          <a:prstGeom prst="heptagon">
            <a:avLst/>
          </a:prstGeom>
          <a:solidFill>
            <a:srgbClr val="FF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1" name="Straight Connector 120"/>
          <p:cNvCxnSpPr>
            <a:stCxn id="25" idx="2"/>
            <a:endCxn id="91" idx="5"/>
          </p:cNvCxnSpPr>
          <p:nvPr/>
        </p:nvCxnSpPr>
        <p:spPr>
          <a:xfrm rot="16200000" flipH="1">
            <a:off x="4330924" y="2079645"/>
            <a:ext cx="555113" cy="519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6" idx="6"/>
            <a:endCxn id="91" idx="2"/>
          </p:cNvCxnSpPr>
          <p:nvPr/>
        </p:nvCxnSpPr>
        <p:spPr>
          <a:xfrm rot="16200000" flipV="1">
            <a:off x="4767630" y="3083387"/>
            <a:ext cx="1006227" cy="484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dirty="0">
                <a:solidFill>
                  <a:srgbClr val="800000"/>
                </a:solidFill>
              </a:rPr>
              <a:t>Distributed Implementation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506604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>
                <a:solidFill>
                  <a:srgbClr val="000000"/>
                </a:solidFill>
              </a:rPr>
              <a:t>Sketching easily done on </a:t>
            </a:r>
            <a:r>
              <a:rPr lang="en" sz="2800" dirty="0" smtClean="0">
                <a:solidFill>
                  <a:srgbClr val="000000"/>
                </a:solidFill>
              </a:rPr>
              <a:t>MapReduce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857250" lvl="1" indent="-419100"/>
            <a:r>
              <a:rPr lang="en-US" dirty="0" smtClean="0"/>
              <a:t>Takes </a:t>
            </a:r>
            <a:r>
              <a:rPr lang="en-US" dirty="0" smtClean="0">
                <a:solidFill>
                  <a:srgbClr val="3366FF"/>
                </a:solidFill>
              </a:rPr>
              <a:t>O</a:t>
            </a:r>
            <a:r>
              <a:rPr lang="en-US" baseline="30000" dirty="0" smtClean="0">
                <a:solidFill>
                  <a:srgbClr val="3366FF"/>
                </a:solidFill>
              </a:rPr>
              <a:t>~</a:t>
            </a:r>
            <a:r>
              <a:rPr lang="en-US" dirty="0" smtClean="0">
                <a:solidFill>
                  <a:srgbClr val="3366FF"/>
                </a:solidFill>
              </a:rPr>
              <a:t>(M)</a:t>
            </a:r>
            <a:r>
              <a:rPr lang="en-US" dirty="0" smtClean="0"/>
              <a:t> time for offline graph processing (uses Das </a:t>
            </a:r>
            <a:r>
              <a:rPr lang="en-US" dirty="0" err="1" smtClean="0"/>
              <a:t>Sarma</a:t>
            </a:r>
            <a:r>
              <a:rPr lang="en-US" dirty="0" smtClean="0"/>
              <a:t> et </a:t>
            </a:r>
            <a:r>
              <a:rPr lang="en-US" dirty="0" err="1" smtClean="0"/>
              <a:t>al’s</a:t>
            </a:r>
            <a:r>
              <a:rPr lang="en-US" dirty="0" smtClean="0"/>
              <a:t> oracle)</a:t>
            </a:r>
            <a:endParaRPr lang="en" sz="2200" dirty="0">
              <a:solidFill>
                <a:srgbClr val="000000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>
                <a:solidFill>
                  <a:srgbClr val="000000"/>
                </a:solidFill>
              </a:rPr>
              <a:t>Indexing</a:t>
            </a:r>
            <a:r>
              <a:rPr lang="en-US" sz="2800" dirty="0" smtClean="0">
                <a:solidFill>
                  <a:srgbClr val="000000"/>
                </a:solidFill>
              </a:rPr>
              <a:t> operations</a:t>
            </a:r>
            <a:r>
              <a:rPr lang="en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" sz="2800" dirty="0" smtClean="0">
                <a:solidFill>
                  <a:srgbClr val="000000"/>
                </a:solidFill>
              </a:rPr>
              <a:t>updates </a:t>
            </a:r>
            <a:r>
              <a:rPr lang="en" sz="2800" dirty="0">
                <a:solidFill>
                  <a:srgbClr val="000000"/>
                </a:solidFill>
              </a:rPr>
              <a:t>and search </a:t>
            </a:r>
            <a:r>
              <a:rPr lang="en" sz="2800" dirty="0" smtClean="0">
                <a:solidFill>
                  <a:srgbClr val="000000"/>
                </a:solidFill>
              </a:rPr>
              <a:t>queries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" sz="2800" dirty="0" smtClean="0">
                <a:solidFill>
                  <a:srgbClr val="000000"/>
                </a:solidFill>
              </a:rPr>
              <a:t> </a:t>
            </a:r>
            <a:r>
              <a:rPr lang="en" sz="2800" dirty="0">
                <a:solidFill>
                  <a:srgbClr val="000000"/>
                </a:solidFill>
              </a:rPr>
              <a:t>can be implemented on </a:t>
            </a:r>
            <a:r>
              <a:rPr lang="en" sz="2800" dirty="0" smtClean="0">
                <a:solidFill>
                  <a:srgbClr val="000000"/>
                </a:solidFill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</a:rPr>
              <a:t>n</a:t>
            </a:r>
            <a:r>
              <a:rPr lang="en-US" sz="2800" dirty="0" smtClean="0">
                <a:solidFill>
                  <a:srgbClr val="000000"/>
                </a:solidFill>
              </a:rPr>
              <a:t> Active DHT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-US" dirty="0" smtClean="0"/>
              <a:t>Takes </a:t>
            </a:r>
            <a:r>
              <a:rPr lang="en-US" dirty="0" smtClean="0">
                <a:solidFill>
                  <a:srgbClr val="3366FF"/>
                </a:solidFill>
              </a:rPr>
              <a:t>O</a:t>
            </a:r>
            <a:r>
              <a:rPr lang="en-US" baseline="30000" dirty="0" smtClean="0">
                <a:solidFill>
                  <a:srgbClr val="3366FF"/>
                </a:solidFill>
              </a:rPr>
              <a:t>~ </a:t>
            </a:r>
            <a:r>
              <a:rPr lang="en-US" dirty="0" smtClean="0">
                <a:solidFill>
                  <a:srgbClr val="3366FF"/>
                </a:solidFill>
              </a:rPr>
              <a:t>(1) </a:t>
            </a:r>
            <a:r>
              <a:rPr lang="en-US" dirty="0" smtClean="0"/>
              <a:t>time for index operations (i.e. query and update)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-US" dirty="0" smtClean="0"/>
              <a:t>Uses </a:t>
            </a:r>
            <a:r>
              <a:rPr lang="en-US" dirty="0" smtClean="0">
                <a:solidFill>
                  <a:srgbClr val="3366FF"/>
                </a:solidFill>
              </a:rPr>
              <a:t>O</a:t>
            </a:r>
            <a:r>
              <a:rPr lang="en-US" baseline="30000" dirty="0" smtClean="0">
                <a:solidFill>
                  <a:srgbClr val="3366FF"/>
                </a:solidFill>
              </a:rPr>
              <a:t>~ </a:t>
            </a:r>
            <a:r>
              <a:rPr lang="en-US" dirty="0" smtClean="0">
                <a:solidFill>
                  <a:srgbClr val="3366FF"/>
                </a:solidFill>
              </a:rPr>
              <a:t>(C) </a:t>
            </a:r>
            <a:r>
              <a:rPr lang="en-US" dirty="0" smtClean="0"/>
              <a:t>total memory where </a:t>
            </a:r>
            <a:r>
              <a:rPr lang="en-US" dirty="0" smtClean="0">
                <a:solidFill>
                  <a:srgbClr val="3366FF"/>
                </a:solidFill>
              </a:rPr>
              <a:t>C </a:t>
            </a:r>
            <a:r>
              <a:rPr lang="en-US" dirty="0" smtClean="0"/>
              <a:t>is the corpus size, and with </a:t>
            </a:r>
            <a:r>
              <a:rPr lang="en-US" dirty="0" smtClean="0">
                <a:solidFill>
                  <a:srgbClr val="3366FF"/>
                </a:solidFill>
              </a:rPr>
              <a:t>O</a:t>
            </a:r>
            <a:r>
              <a:rPr lang="en-US" baseline="30000" dirty="0" smtClean="0">
                <a:solidFill>
                  <a:srgbClr val="3366FF"/>
                </a:solidFill>
              </a:rPr>
              <a:t>~ </a:t>
            </a:r>
            <a:r>
              <a:rPr lang="en-US" dirty="0" smtClean="0">
                <a:solidFill>
                  <a:srgbClr val="3366FF"/>
                </a:solidFill>
              </a:rPr>
              <a:t>(1)</a:t>
            </a:r>
            <a:r>
              <a:rPr lang="en-US" dirty="0" smtClean="0"/>
              <a:t> DHT calls per index operation in the worst case, and two DHT calls per in a common case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857250" lvl="1" indent="-419100">
              <a:buSzPct val="166666"/>
              <a:buFont typeface="Arial"/>
              <a:buChar char="•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857250" lvl="1" indent="-419100">
              <a:buSzPct val="166666"/>
              <a:buFont typeface="Arial"/>
              <a:buChar char="•"/>
            </a:pPr>
            <a:endParaRPr lang="en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457200" y="679004"/>
            <a:ext cx="8229600" cy="738633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800000"/>
                </a:solidFill>
              </a:rPr>
              <a:t>Results</a:t>
            </a:r>
            <a:endParaRPr lang="en" dirty="0">
              <a:solidFill>
                <a:srgbClr val="800000"/>
              </a:solidFill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5143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457200" lvl="0" indent="-419100" rtl="0">
              <a:buClr>
                <a:schemeClr val="dk1"/>
              </a:buClr>
              <a:buSzPct val="100000"/>
              <a:buNone/>
            </a:pPr>
            <a:r>
              <a:rPr lang="en-US" dirty="0" smtClean="0">
                <a:solidFill>
                  <a:srgbClr val="000000"/>
                </a:solidFill>
              </a:rPr>
              <a:t>2. Correctness: Suppose</a:t>
            </a:r>
          </a:p>
          <a:p>
            <a:pPr marL="857250" lvl="1" indent="-419100"/>
            <a:r>
              <a:rPr lang="en-US" dirty="0" smtClean="0">
                <a:solidFill>
                  <a:srgbClr val="000000"/>
                </a:solidFill>
              </a:rPr>
              <a:t>Node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issues a query for word </a:t>
            </a:r>
            <a:r>
              <a:rPr lang="en-US" dirty="0" err="1" smtClean="0">
                <a:solidFill>
                  <a:srgbClr val="3366FF"/>
                </a:solidFill>
              </a:rPr>
              <a:t>w</a:t>
            </a:r>
            <a:endParaRPr lang="en-US" dirty="0" smtClean="0">
              <a:solidFill>
                <a:srgbClr val="3366FF"/>
              </a:solidFill>
            </a:endParaRPr>
          </a:p>
          <a:p>
            <a:pPr marL="857250" lvl="1" indent="-419100"/>
            <a:r>
              <a:rPr lang="en-US" dirty="0" smtClean="0">
                <a:solidFill>
                  <a:srgbClr val="000000"/>
                </a:solidFill>
              </a:rPr>
              <a:t>There exists a node </a:t>
            </a:r>
            <a:r>
              <a:rPr lang="en-US" dirty="0" err="1" smtClean="0">
                <a:solidFill>
                  <a:srgbClr val="3366FF"/>
                </a:solidFill>
              </a:rPr>
              <a:t>x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with the word </a:t>
            </a:r>
            <a:r>
              <a:rPr lang="en-US" dirty="0" err="1" smtClean="0">
                <a:solidFill>
                  <a:srgbClr val="3366FF"/>
                </a:solidFill>
              </a:rPr>
              <a:t>w</a:t>
            </a:r>
            <a:endParaRPr lang="en-US" dirty="0" smtClean="0">
              <a:solidFill>
                <a:srgbClr val="3366FF"/>
              </a:solidFill>
            </a:endParaRPr>
          </a:p>
          <a:p>
            <a:pPr marL="457200" lvl="0" indent="-419100">
              <a:buSzPct val="100000"/>
              <a:buNone/>
            </a:pPr>
            <a:r>
              <a:rPr lang="en-US" sz="800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Then we find a node </a:t>
            </a:r>
            <a:r>
              <a:rPr lang="en-US" dirty="0" err="1" smtClean="0">
                <a:solidFill>
                  <a:srgbClr val="3366FF"/>
                </a:solidFill>
              </a:rPr>
              <a:t>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which contains </a:t>
            </a:r>
            <a:r>
              <a:rPr lang="en-US" dirty="0" err="1" smtClean="0">
                <a:solidFill>
                  <a:srgbClr val="3366FF"/>
                </a:solidFill>
              </a:rPr>
              <a:t>w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such that, with high probability,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dirty="0" err="1" smtClean="0">
                <a:solidFill>
                  <a:srgbClr val="3366FF"/>
                </a:solidFill>
              </a:rPr>
              <a:t>d(v,y</a:t>
            </a:r>
            <a:r>
              <a:rPr lang="en-US" dirty="0" smtClean="0">
                <a:solidFill>
                  <a:srgbClr val="3366FF"/>
                </a:solidFill>
              </a:rPr>
              <a:t>) = </a:t>
            </a:r>
            <a:r>
              <a:rPr lang="en-US" dirty="0" err="1" smtClean="0">
                <a:solidFill>
                  <a:srgbClr val="3366FF"/>
                </a:solidFill>
              </a:rPr>
              <a:t>O(log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N)d(v,x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marL="457200" lvl="0" indent="-419100" rtl="0">
              <a:buClr>
                <a:schemeClr val="dk1"/>
              </a:buClr>
              <a:buSzPct val="100000"/>
              <a:buNone/>
            </a:pPr>
            <a:r>
              <a:rPr lang="en-US" dirty="0" smtClean="0">
                <a:solidFill>
                  <a:schemeClr val="tx1"/>
                </a:solidFill>
              </a:rPr>
              <a:t>Builds on Das </a:t>
            </a:r>
            <a:r>
              <a:rPr lang="en-US" dirty="0" err="1" smtClean="0">
                <a:solidFill>
                  <a:schemeClr val="tx1"/>
                </a:solidFill>
              </a:rPr>
              <a:t>Sarma</a:t>
            </a:r>
            <a:r>
              <a:rPr lang="en-US" dirty="0" smtClean="0">
                <a:solidFill>
                  <a:schemeClr val="tx1"/>
                </a:solidFill>
              </a:rPr>
              <a:t> et al; much better in practice (typically,</a:t>
            </a:r>
            <a:r>
              <a:rPr lang="en-US" dirty="0" smtClean="0">
                <a:solidFill>
                  <a:srgbClr val="3366FF"/>
                </a:solidFill>
              </a:rPr>
              <a:t>1 + </a:t>
            </a:r>
            <a:r>
              <a:rPr lang="en-US" dirty="0" err="1" smtClean="0">
                <a:solidFill>
                  <a:srgbClr val="3366FF"/>
                </a:solidFill>
              </a:rPr>
              <a:t>ε</a:t>
            </a:r>
            <a:r>
              <a:rPr lang="en-US" dirty="0" smtClean="0">
                <a:solidFill>
                  <a:schemeClr val="tx1"/>
                </a:solidFill>
              </a:rPr>
              <a:t> rather than </a:t>
            </a:r>
            <a:r>
              <a:rPr lang="en-US" dirty="0" err="1" smtClean="0">
                <a:solidFill>
                  <a:srgbClr val="3366FF"/>
                </a:solidFill>
              </a:rPr>
              <a:t>O(log</a:t>
            </a:r>
            <a:r>
              <a:rPr lang="en-US" dirty="0" smtClean="0">
                <a:solidFill>
                  <a:srgbClr val="3366FF"/>
                </a:solidFill>
              </a:rPr>
              <a:t> N)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</a:p>
          <a:p>
            <a:pPr marL="457200" lvl="0" indent="-419100" rtl="0">
              <a:buClr>
                <a:schemeClr val="dk1"/>
              </a:buClr>
              <a:buSzPct val="100000"/>
              <a:buFont typeface="Arial"/>
              <a:buAutoNum type="arabicPeriod"/>
            </a:pPr>
            <a:endParaRPr lang="en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Extensions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 evaluation shows &gt; 98% accuracy</a:t>
            </a:r>
          </a:p>
          <a:p>
            <a:r>
              <a:rPr lang="en-US" dirty="0" smtClean="0"/>
              <a:t>Can combine with other document relevance measures such as </a:t>
            </a:r>
            <a:r>
              <a:rPr lang="en-US" dirty="0" err="1" smtClean="0"/>
              <a:t>PageRank</a:t>
            </a:r>
            <a:r>
              <a:rPr lang="en-US" dirty="0" smtClean="0"/>
              <a:t>, </a:t>
            </a:r>
            <a:r>
              <a:rPr lang="en-US" dirty="0" err="1" smtClean="0"/>
              <a:t>tf-idf</a:t>
            </a:r>
            <a:endParaRPr lang="en-US" dirty="0" smtClean="0"/>
          </a:p>
          <a:p>
            <a:r>
              <a:rPr lang="en-US" dirty="0" smtClean="0"/>
              <a:t>Can extend to return multiple results</a:t>
            </a:r>
          </a:p>
          <a:p>
            <a:r>
              <a:rPr lang="en-US" dirty="0" smtClean="0"/>
              <a:t>Can extend to any distance measure for which </a:t>
            </a:r>
            <a:r>
              <a:rPr lang="en-US" dirty="0" err="1" smtClean="0"/>
              <a:t>bfs</a:t>
            </a:r>
            <a:r>
              <a:rPr lang="en-US" dirty="0" smtClean="0"/>
              <a:t> is efficient</a:t>
            </a:r>
          </a:p>
          <a:p>
            <a:r>
              <a:rPr lang="en-US" dirty="0" smtClean="0"/>
              <a:t>Open Problems: Multi-keyword queries; Analysis for generative models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Related Open Problems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Social Search with Personalized </a:t>
            </a:r>
            <a:r>
              <a:rPr lang="en-US" dirty="0" err="1" smtClean="0"/>
              <a:t>PageRank</a:t>
            </a:r>
            <a:r>
              <a:rPr lang="en-US" dirty="0" smtClean="0"/>
              <a:t> as the distance mechanism?</a:t>
            </a:r>
          </a:p>
          <a:p>
            <a:r>
              <a:rPr lang="en-US" dirty="0" smtClean="0"/>
              <a:t>Personalized trends?</a:t>
            </a:r>
          </a:p>
          <a:p>
            <a:r>
              <a:rPr lang="en-US" dirty="0" smtClean="0"/>
              <a:t>Real-time content recommendation?</a:t>
            </a:r>
          </a:p>
          <a:p>
            <a:r>
              <a:rPr lang="en-US" dirty="0" smtClean="0"/>
              <a:t>Look-alike modeling of nodes?</a:t>
            </a:r>
          </a:p>
          <a:p>
            <a:endParaRPr lang="en-US" dirty="0" smtClean="0"/>
          </a:p>
          <a:p>
            <a:r>
              <a:rPr lang="en-US" dirty="0" smtClean="0"/>
              <a:t>All four problems involve combining a graph-based notion of similarity among nodes with a text-based notion of similarity among documents/keywords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Problem #3: Locality Sensitive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Given: A database of </a:t>
            </a:r>
            <a:r>
              <a:rPr lang="en-US" sz="2800" dirty="0" smtClean="0">
                <a:solidFill>
                  <a:srgbClr val="3366FF"/>
                </a:solidFill>
              </a:rPr>
              <a:t>N </a:t>
            </a:r>
            <a:r>
              <a:rPr lang="en-US" sz="2800" dirty="0" smtClean="0"/>
              <a:t>points</a:t>
            </a:r>
          </a:p>
          <a:p>
            <a:r>
              <a:rPr lang="en-US" sz="2800" dirty="0" smtClean="0"/>
              <a:t>Goal: Find a neighbor within distance </a:t>
            </a:r>
            <a:r>
              <a:rPr lang="en-US" sz="2800" dirty="0" smtClean="0">
                <a:solidFill>
                  <a:srgbClr val="3366FF"/>
                </a:solidFill>
              </a:rPr>
              <a:t>2 </a:t>
            </a:r>
            <a:r>
              <a:rPr lang="en-US" sz="2800" dirty="0" smtClean="0"/>
              <a:t>if one exists within distance </a:t>
            </a:r>
            <a:r>
              <a:rPr lang="en-US" sz="2800" dirty="0" smtClean="0">
                <a:solidFill>
                  <a:srgbClr val="3366FF"/>
                </a:solidFill>
              </a:rPr>
              <a:t>1 </a:t>
            </a:r>
            <a:r>
              <a:rPr lang="en-US" sz="2800" dirty="0" smtClean="0"/>
              <a:t>of a query point </a:t>
            </a:r>
            <a:r>
              <a:rPr lang="en-US" sz="2800" dirty="0" err="1" smtClean="0">
                <a:solidFill>
                  <a:srgbClr val="3366FF"/>
                </a:solidFill>
              </a:rPr>
              <a:t>q</a:t>
            </a:r>
            <a:endParaRPr lang="en-US" sz="2800" dirty="0" smtClean="0">
              <a:solidFill>
                <a:srgbClr val="3366FF"/>
              </a:solidFill>
            </a:endParaRPr>
          </a:p>
          <a:p>
            <a:r>
              <a:rPr lang="en-US" sz="2800" dirty="0" smtClean="0"/>
              <a:t>Hash Function </a:t>
            </a:r>
            <a:r>
              <a:rPr lang="en-US" sz="2800" dirty="0" err="1" smtClean="0">
                <a:solidFill>
                  <a:srgbClr val="3366FF"/>
                </a:solidFill>
              </a:rPr>
              <a:t>h</a:t>
            </a:r>
            <a:r>
              <a:rPr lang="en-US" sz="2800" dirty="0" smtClean="0"/>
              <a:t>: Project each data/query point to a low dimensional grid</a:t>
            </a:r>
          </a:p>
          <a:p>
            <a:r>
              <a:rPr lang="en-US" sz="2800" dirty="0" smtClean="0"/>
              <a:t>Repeat </a:t>
            </a:r>
            <a:r>
              <a:rPr lang="en-US" sz="2800" dirty="0" smtClean="0">
                <a:solidFill>
                  <a:srgbClr val="3366FF"/>
                </a:solidFill>
              </a:rPr>
              <a:t>L </a:t>
            </a:r>
            <a:r>
              <a:rPr lang="en-US" sz="2800" dirty="0" smtClean="0"/>
              <a:t>times; check query point against every data point that shares a hash bucket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L </a:t>
            </a:r>
            <a:r>
              <a:rPr lang="en-US" sz="2800" dirty="0" smtClean="0"/>
              <a:t>typically a small polynomial, say </a:t>
            </a:r>
            <a:r>
              <a:rPr lang="en-US" sz="2800" dirty="0" err="1" smtClean="0">
                <a:solidFill>
                  <a:srgbClr val="3366FF"/>
                </a:solidFill>
              </a:rPr>
              <a:t>sqrt(N</a:t>
            </a:r>
            <a:r>
              <a:rPr lang="en-US" sz="2800" dirty="0" smtClean="0">
                <a:solidFill>
                  <a:srgbClr val="3366FF"/>
                </a:solidFill>
              </a:rPr>
              <a:t>)</a:t>
            </a:r>
          </a:p>
          <a:p>
            <a:pPr>
              <a:buNone/>
            </a:pPr>
            <a:r>
              <a:rPr lang="en-US" sz="2200" dirty="0" smtClean="0"/>
              <a:t>		[</a:t>
            </a:r>
            <a:r>
              <a:rPr lang="en-US" sz="2200" dirty="0" err="1" smtClean="0"/>
              <a:t>Indyk</a:t>
            </a:r>
            <a:r>
              <a:rPr lang="en-US" sz="2200" dirty="0" smtClean="0"/>
              <a:t>, </a:t>
            </a:r>
            <a:r>
              <a:rPr lang="en-US" sz="2200" dirty="0" err="1" smtClean="0"/>
              <a:t>Motwani</a:t>
            </a:r>
            <a:r>
              <a:rPr lang="en-US" sz="2200" dirty="0" smtClean="0"/>
              <a:t> 1998]</a:t>
            </a:r>
          </a:p>
          <a:p>
            <a:pPr>
              <a:buNone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Locality Sensitive Hashing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Easily implementable on Map-Reduce and Active DHT</a:t>
            </a:r>
          </a:p>
          <a:p>
            <a:pPr lvl="1"/>
            <a:r>
              <a:rPr lang="en-US" sz="2200" dirty="0" err="1" smtClean="0">
                <a:solidFill>
                  <a:srgbClr val="3366FF"/>
                </a:solidFill>
              </a:rPr>
              <a:t>Map(x</a:t>
            </a:r>
            <a:r>
              <a:rPr lang="en-US" sz="2200" dirty="0" smtClean="0">
                <a:solidFill>
                  <a:srgbClr val="3366FF"/>
                </a:solidFill>
              </a:rPr>
              <a:t>) </a:t>
            </a:r>
            <a:r>
              <a:rPr lang="en-US" sz="2200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sz="2200" dirty="0" smtClean="0">
                <a:solidFill>
                  <a:srgbClr val="3366FF"/>
                </a:solidFill>
              </a:rPr>
              <a:t> {(h</a:t>
            </a:r>
            <a:r>
              <a:rPr lang="en-US" sz="2200" baseline="-25000" dirty="0" smtClean="0">
                <a:solidFill>
                  <a:srgbClr val="3366FF"/>
                </a:solidFill>
              </a:rPr>
              <a:t>1</a:t>
            </a:r>
            <a:r>
              <a:rPr lang="en-US" sz="2200" dirty="0" smtClean="0">
                <a:solidFill>
                  <a:srgbClr val="3366FF"/>
                </a:solidFill>
              </a:rPr>
              <a:t>(x), </a:t>
            </a:r>
            <a:r>
              <a:rPr lang="en-US" sz="2200" dirty="0" err="1" smtClean="0">
                <a:solidFill>
                  <a:srgbClr val="3366FF"/>
                </a:solidFill>
              </a:rPr>
              <a:t>x</a:t>
            </a:r>
            <a:r>
              <a:rPr lang="en-US" sz="2200" dirty="0" smtClean="0">
                <a:solidFill>
                  <a:srgbClr val="3366FF"/>
                </a:solidFill>
              </a:rPr>
              <a:t>), . . . , (</a:t>
            </a:r>
            <a:r>
              <a:rPr lang="en-US" sz="2200" dirty="0" err="1" smtClean="0">
                <a:solidFill>
                  <a:srgbClr val="3366FF"/>
                </a:solidFill>
              </a:rPr>
              <a:t>h</a:t>
            </a:r>
            <a:r>
              <a:rPr lang="en-US" sz="2200" baseline="-25000" dirty="0" err="1" smtClean="0">
                <a:solidFill>
                  <a:srgbClr val="3366FF"/>
                </a:solidFill>
              </a:rPr>
              <a:t>L</a:t>
            </a:r>
            <a:r>
              <a:rPr lang="en-US" sz="2200" dirty="0" err="1" smtClean="0">
                <a:solidFill>
                  <a:srgbClr val="3366FF"/>
                </a:solidFill>
              </a:rPr>
              <a:t>(x</a:t>
            </a:r>
            <a:r>
              <a:rPr lang="en-US" sz="2200" dirty="0" smtClean="0">
                <a:solidFill>
                  <a:srgbClr val="3366FF"/>
                </a:solidFill>
              </a:rPr>
              <a:t>), </a:t>
            </a:r>
            <a:r>
              <a:rPr lang="en-US" sz="2200" dirty="0" err="1" smtClean="0">
                <a:solidFill>
                  <a:srgbClr val="3366FF"/>
                </a:solidFill>
              </a:rPr>
              <a:t>x</a:t>
            </a:r>
            <a:r>
              <a:rPr lang="en-US" sz="2200" dirty="0" smtClean="0">
                <a:solidFill>
                  <a:srgbClr val="3366FF"/>
                </a:solidFill>
              </a:rPr>
              <a:t>,)}</a:t>
            </a:r>
          </a:p>
          <a:p>
            <a:pPr lvl="1"/>
            <a:r>
              <a:rPr lang="en-US" sz="2200" dirty="0" smtClean="0"/>
              <a:t>Reduce: Already gets </a:t>
            </a:r>
            <a:r>
              <a:rPr lang="en-US" sz="2200" dirty="0" smtClean="0">
                <a:solidFill>
                  <a:srgbClr val="3366FF"/>
                </a:solidFill>
              </a:rPr>
              <a:t>(hash bucket B, points)</a:t>
            </a:r>
            <a:r>
              <a:rPr lang="en-US" sz="2200" dirty="0" smtClean="0"/>
              <a:t>, so just store the bucket into a </a:t>
            </a:r>
            <a:r>
              <a:rPr lang="en-US" sz="2200" dirty="0" smtClean="0">
                <a:solidFill>
                  <a:srgbClr val="3366FF"/>
                </a:solidFill>
              </a:rPr>
              <a:t>(key-value)</a:t>
            </a:r>
            <a:r>
              <a:rPr lang="en-US" sz="2200" dirty="0" smtClean="0"/>
              <a:t> store</a:t>
            </a:r>
          </a:p>
          <a:p>
            <a:r>
              <a:rPr lang="en-US" sz="2600" dirty="0" err="1" smtClean="0">
                <a:solidFill>
                  <a:srgbClr val="3366FF"/>
                </a:solidFill>
              </a:rPr>
              <a:t>Query(q</a:t>
            </a:r>
            <a:r>
              <a:rPr lang="en-US" sz="2600" dirty="0" smtClean="0">
                <a:solidFill>
                  <a:srgbClr val="3366FF"/>
                </a:solidFill>
              </a:rPr>
              <a:t>)</a:t>
            </a:r>
            <a:r>
              <a:rPr lang="en-US" sz="2600" dirty="0" smtClean="0"/>
              <a:t>: Do the map operation on the query, and check the resulting hash buckets</a:t>
            </a:r>
          </a:p>
          <a:p>
            <a:r>
              <a:rPr lang="en-US" sz="2600" dirty="0" smtClean="0"/>
              <a:t>Problem: Shuffle size will be too large for Map-Reduce/Active </a:t>
            </a:r>
            <a:r>
              <a:rPr lang="en-US" sz="2600" dirty="0" err="1" smtClean="0"/>
              <a:t>DHTs</a:t>
            </a:r>
            <a:r>
              <a:rPr lang="en-US" sz="2600" dirty="0" smtClean="0"/>
              <a:t> (</a:t>
            </a:r>
            <a:r>
              <a:rPr lang="en-US" sz="2600" dirty="0" smtClean="0">
                <a:solidFill>
                  <a:srgbClr val="3366FF"/>
                </a:solidFill>
              </a:rPr>
              <a:t>Ω(NL)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Problem: Total space used will be very large for Active </a:t>
            </a:r>
            <a:r>
              <a:rPr lang="en-US" sz="2600" dirty="0" err="1" smtClean="0"/>
              <a:t>DHTs</a:t>
            </a:r>
            <a:endParaRPr lang="en-US" sz="2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Entropy LSH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hashing each point using L different hash functions</a:t>
            </a:r>
          </a:p>
          <a:p>
            <a:pPr lvl="1"/>
            <a:r>
              <a:rPr lang="en-US" dirty="0" smtClean="0"/>
              <a:t>Hash every data point using only one hash function</a:t>
            </a:r>
          </a:p>
          <a:p>
            <a:pPr lvl="1"/>
            <a:r>
              <a:rPr lang="en-US" dirty="0" smtClean="0"/>
              <a:t>Hash </a:t>
            </a:r>
            <a:r>
              <a:rPr lang="en-US" dirty="0" smtClean="0">
                <a:solidFill>
                  <a:srgbClr val="3366FF"/>
                </a:solidFill>
              </a:rPr>
              <a:t>L </a:t>
            </a:r>
            <a:r>
              <a:rPr lang="en-US" dirty="0" smtClean="0"/>
              <a:t>perturbations of the query point using the same hash function [</a:t>
            </a:r>
            <a:r>
              <a:rPr lang="en-US" dirty="0" err="1" smtClean="0"/>
              <a:t>Panigrahi</a:t>
            </a:r>
            <a:r>
              <a:rPr lang="en-US" dirty="0" smtClean="0"/>
              <a:t> 2006].</a:t>
            </a:r>
          </a:p>
          <a:p>
            <a:pPr lvl="5"/>
            <a:endParaRPr lang="en-US" dirty="0" smtClean="0"/>
          </a:p>
          <a:p>
            <a:r>
              <a:rPr lang="en-US" dirty="0" err="1" smtClean="0">
                <a:solidFill>
                  <a:srgbClr val="3366FF"/>
                </a:solidFill>
              </a:rPr>
              <a:t>Map(q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{(h(q+δ</a:t>
            </a:r>
            <a:r>
              <a:rPr lang="en-US" baseline="-25000" dirty="0" smtClean="0">
                <a:solidFill>
                  <a:srgbClr val="3366FF"/>
                </a:solidFill>
              </a:rPr>
              <a:t>1</a:t>
            </a:r>
            <a:r>
              <a:rPr lang="en-US" dirty="0" smtClean="0">
                <a:solidFill>
                  <a:srgbClr val="3366FF"/>
                </a:solidFill>
              </a:rPr>
              <a:t>),q),...,(</a:t>
            </a:r>
            <a:r>
              <a:rPr lang="en-US" dirty="0" err="1" smtClean="0">
                <a:solidFill>
                  <a:srgbClr val="3366FF"/>
                </a:solidFill>
              </a:rPr>
              <a:t>h(q+δ</a:t>
            </a:r>
            <a:r>
              <a:rPr lang="en-US" baseline="-25000" dirty="0" err="1" smtClean="0">
                <a:solidFill>
                  <a:srgbClr val="3366FF"/>
                </a:solidFill>
              </a:rPr>
              <a:t>L</a:t>
            </a:r>
            <a:r>
              <a:rPr lang="en-US" dirty="0" err="1" smtClean="0">
                <a:solidFill>
                  <a:srgbClr val="3366FF"/>
                </a:solidFill>
              </a:rPr>
              <a:t>),q</a:t>
            </a:r>
            <a:r>
              <a:rPr lang="en-US" dirty="0" smtClean="0">
                <a:solidFill>
                  <a:srgbClr val="3366FF"/>
                </a:solidFill>
              </a:rPr>
              <a:t>)}</a:t>
            </a:r>
          </a:p>
          <a:p>
            <a:pPr lvl="4"/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Reduces space in centralized system, but still has a large shuffle size in Map-Reduce and too many network calls over Active </a:t>
            </a:r>
            <a:r>
              <a:rPr lang="en-US" dirty="0" err="1" smtClean="0"/>
              <a:t>DHTs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 Motivating Example: Continuous Map Reduce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a stream of data arriving (</a:t>
            </a:r>
            <a:r>
              <a:rPr lang="en-US" dirty="0" err="1" smtClean="0"/>
              <a:t>eg</a:t>
            </a:r>
            <a:r>
              <a:rPr lang="en-US" dirty="0" smtClean="0"/>
              <a:t>. tweets) which needs to be mapped to timelines</a:t>
            </a:r>
          </a:p>
          <a:p>
            <a:r>
              <a:rPr lang="en-US" dirty="0" smtClean="0"/>
              <a:t>Simple solution?</a:t>
            </a:r>
          </a:p>
          <a:p>
            <a:pPr lvl="1"/>
            <a:r>
              <a:rPr lang="en-US" dirty="0" smtClean="0"/>
              <a:t>Map: </a:t>
            </a:r>
            <a:r>
              <a:rPr lang="en-US" dirty="0" smtClean="0">
                <a:solidFill>
                  <a:srgbClr val="3366FF"/>
                </a:solidFill>
              </a:rPr>
              <a:t>(user </a:t>
            </a:r>
            <a:r>
              <a:rPr lang="en-US" dirty="0" err="1" smtClean="0">
                <a:solidFill>
                  <a:srgbClr val="3366FF"/>
                </a:solidFill>
              </a:rPr>
              <a:t>u</a:t>
            </a:r>
            <a:r>
              <a:rPr lang="en-US" dirty="0" smtClean="0">
                <a:solidFill>
                  <a:srgbClr val="3366FF"/>
                </a:solidFill>
              </a:rPr>
              <a:t>, string tweet, time </a:t>
            </a:r>
            <a:r>
              <a:rPr lang="en-US" dirty="0" err="1" smtClean="0">
                <a:solidFill>
                  <a:srgbClr val="3366FF"/>
                </a:solidFill>
              </a:rPr>
              <a:t>t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</a:t>
            </a:r>
          </a:p>
          <a:p>
            <a:pPr lvl="3">
              <a:buNone/>
            </a:pPr>
            <a:r>
              <a:rPr lang="en-US" dirty="0" smtClean="0">
                <a:solidFill>
                  <a:srgbClr val="3366FF"/>
                </a:solidFill>
                <a:sym typeface="Wingdings"/>
              </a:rPr>
              <a:t>(v1, (tweet,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))</a:t>
            </a:r>
          </a:p>
          <a:p>
            <a:pPr lvl="3">
              <a:buNone/>
            </a:pPr>
            <a:r>
              <a:rPr lang="en-US" dirty="0" smtClean="0">
                <a:solidFill>
                  <a:srgbClr val="3366FF"/>
                </a:solidFill>
                <a:sym typeface="Wingdings"/>
              </a:rPr>
              <a:t>(v2, (tweet,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))</a:t>
            </a:r>
          </a:p>
          <a:p>
            <a:pPr lvl="3">
              <a:buNone/>
            </a:pPr>
            <a:r>
              <a:rPr lang="en-US" dirty="0" smtClean="0">
                <a:solidFill>
                  <a:srgbClr val="3366FF"/>
                </a:solidFill>
                <a:sym typeface="Wingdings"/>
              </a:rPr>
              <a:t>…</a:t>
            </a:r>
          </a:p>
          <a:p>
            <a:pPr lvl="3">
              <a:buNone/>
            </a:pPr>
            <a:r>
              <a:rPr lang="en-US" dirty="0" smtClean="0">
                <a:solidFill>
                  <a:srgbClr val="3366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vK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, (tweet,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))</a:t>
            </a:r>
          </a:p>
          <a:p>
            <a:pPr lvl="1">
              <a:buNone/>
            </a:pPr>
            <a:r>
              <a:rPr lang="en-US" dirty="0" smtClean="0"/>
              <a:t>where v1, v2, …, </a:t>
            </a:r>
            <a:r>
              <a:rPr lang="en-US" dirty="0" err="1" smtClean="0"/>
              <a:t>vK</a:t>
            </a:r>
            <a:r>
              <a:rPr lang="en-US" dirty="0" smtClean="0"/>
              <a:t> follow </a:t>
            </a:r>
            <a:r>
              <a:rPr lang="en-US" dirty="0" err="1" smtClean="0"/>
              <a:t>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Reduce : </a:t>
            </a:r>
            <a:r>
              <a:rPr lang="en-US" dirty="0" smtClean="0">
                <a:solidFill>
                  <a:srgbClr val="3366FF"/>
                </a:solidFill>
              </a:rPr>
              <a:t>(user </a:t>
            </a:r>
            <a:r>
              <a:rPr lang="en-US" dirty="0" err="1" smtClean="0">
                <a:solidFill>
                  <a:srgbClr val="3366FF"/>
                </a:solidFill>
              </a:rPr>
              <a:t>v</a:t>
            </a:r>
            <a:r>
              <a:rPr lang="en-US" dirty="0" smtClean="0">
                <a:solidFill>
                  <a:srgbClr val="3366FF"/>
                </a:solidFill>
              </a:rPr>
              <a:t>, (tweet_1, t1), (tweet_2, t2), … (</a:t>
            </a:r>
            <a:r>
              <a:rPr lang="en-US" dirty="0" err="1" smtClean="0">
                <a:solidFill>
                  <a:srgbClr val="3366FF"/>
                </a:solidFill>
              </a:rPr>
              <a:t>tweet_J</a:t>
            </a:r>
            <a:r>
              <a:rPr lang="en-US" dirty="0" smtClean="0">
                <a:solidFill>
                  <a:srgbClr val="3366FF"/>
                </a:solidFill>
              </a:rPr>
              <a:t>, </a:t>
            </a:r>
            <a:r>
              <a:rPr lang="en-US" dirty="0" err="1" smtClean="0">
                <a:solidFill>
                  <a:srgbClr val="3366FF"/>
                </a:solidFill>
              </a:rPr>
              <a:t>tJ</a:t>
            </a:r>
            <a:r>
              <a:rPr lang="en-US" dirty="0" smtClean="0">
                <a:solidFill>
                  <a:srgbClr val="3366FF"/>
                </a:solidFill>
              </a:rPr>
              <a:t>))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sort tweets in descending order of time</a:t>
            </a:r>
            <a:endParaRPr lang="en-US" dirty="0" smtClean="0">
              <a:solidFill>
                <a:srgbClr val="3366FF"/>
              </a:solidFill>
              <a:sym typeface="Wingding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Simple LSH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lsh_original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344714"/>
            <a:ext cx="8156816" cy="6302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Entropy LSH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Picture 2" descr="lsh_entropy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56" y="611084"/>
            <a:ext cx="8084244" cy="6246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Reapplying LSH to Entropy LSH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3" name="Picture 2" descr="lsh_re_lsh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99" y="846137"/>
            <a:ext cx="7989901" cy="617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Layered LSH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O(1) </a:t>
            </a:r>
            <a:r>
              <a:rPr lang="en-US" dirty="0" smtClean="0"/>
              <a:t>network calls/shuffle-size per data point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3366FF"/>
                </a:solidFill>
              </a:rPr>
              <a:t>O(sqrt(log</a:t>
            </a:r>
            <a:r>
              <a:rPr lang="en-US" dirty="0" smtClean="0">
                <a:solidFill>
                  <a:srgbClr val="3366FF"/>
                </a:solidFill>
              </a:rPr>
              <a:t> N)) </a:t>
            </a:r>
            <a:r>
              <a:rPr lang="en-US" dirty="0" smtClean="0"/>
              <a:t>network calls/shuffle-size per query point</a:t>
            </a:r>
          </a:p>
          <a:p>
            <a:endParaRPr lang="en-US" dirty="0" smtClean="0"/>
          </a:p>
          <a:p>
            <a:r>
              <a:rPr lang="en-US" dirty="0" smtClean="0"/>
              <a:t>No reducer/Active DHT node gets overloaded if the data set is somewhat “spread out”</a:t>
            </a:r>
          </a:p>
          <a:p>
            <a:endParaRPr lang="en-US" dirty="0" smtClean="0"/>
          </a:p>
          <a:p>
            <a:r>
              <a:rPr lang="en-US" dirty="0" smtClean="0"/>
              <a:t>Open problem: Extend to general data sets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Problem #4: Keyword Similarity in a Corpus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set of </a:t>
            </a:r>
            <a:r>
              <a:rPr lang="en-US" dirty="0" smtClean="0">
                <a:solidFill>
                  <a:srgbClr val="3366FF"/>
                </a:solidFill>
              </a:rPr>
              <a:t>N </a:t>
            </a:r>
            <a:r>
              <a:rPr lang="en-US" dirty="0" smtClean="0"/>
              <a:t>documents, each with </a:t>
            </a:r>
            <a:r>
              <a:rPr lang="en-US" dirty="0" smtClean="0">
                <a:solidFill>
                  <a:srgbClr val="3366FF"/>
                </a:solidFill>
              </a:rPr>
              <a:t>L </a:t>
            </a:r>
            <a:r>
              <a:rPr lang="en-US" dirty="0" smtClean="0"/>
              <a:t>keywords</a:t>
            </a:r>
          </a:p>
          <a:p>
            <a:r>
              <a:rPr lang="en-US" dirty="0" smtClean="0"/>
              <a:t>Dictionary of size </a:t>
            </a:r>
            <a:r>
              <a:rPr lang="en-US" dirty="0" smtClean="0">
                <a:solidFill>
                  <a:srgbClr val="3366FF"/>
                </a:solidFill>
              </a:rPr>
              <a:t>D</a:t>
            </a:r>
          </a:p>
          <a:p>
            <a:r>
              <a:rPr lang="en-US" dirty="0" smtClean="0"/>
              <a:t>Goal: Find all pairs of keywords which are similar, i.e. have a high co-occurrence</a:t>
            </a:r>
          </a:p>
          <a:p>
            <a:r>
              <a:rPr lang="en-US" dirty="0" smtClean="0"/>
              <a:t>Cosine similarity: </a:t>
            </a:r>
            <a:r>
              <a:rPr lang="en-US" dirty="0" err="1" smtClean="0">
                <a:solidFill>
                  <a:srgbClr val="3366FF"/>
                </a:solidFill>
              </a:rPr>
              <a:t>s(a,b</a:t>
            </a:r>
            <a:r>
              <a:rPr lang="en-US" dirty="0" smtClean="0">
                <a:solidFill>
                  <a:srgbClr val="3366FF"/>
                </a:solidFill>
              </a:rPr>
              <a:t>) = #(</a:t>
            </a:r>
            <a:r>
              <a:rPr lang="en-US" dirty="0" err="1" smtClean="0">
                <a:solidFill>
                  <a:srgbClr val="3366FF"/>
                </a:solidFill>
              </a:rPr>
              <a:t>a,b)/sqrt(#(a)#(b</a:t>
            </a:r>
            <a:r>
              <a:rPr lang="en-US" dirty="0" smtClean="0">
                <a:solidFill>
                  <a:srgbClr val="3366FF"/>
                </a:solidFill>
              </a:rPr>
              <a:t>))</a:t>
            </a:r>
          </a:p>
          <a:p>
            <a:pPr lvl="2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3366FF"/>
                </a:solidFill>
              </a:rPr>
              <a:t># </a:t>
            </a:r>
            <a:r>
              <a:rPr lang="en-US" dirty="0" smtClean="0"/>
              <a:t>denotes frequency)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Cosine Similarity in a Corpus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Naive solution: Two phases</a:t>
            </a:r>
          </a:p>
          <a:p>
            <a:r>
              <a:rPr lang="en-US" dirty="0" smtClean="0"/>
              <a:t>Phase 1: Compute </a:t>
            </a:r>
            <a:r>
              <a:rPr lang="en-US" dirty="0" smtClean="0">
                <a:solidFill>
                  <a:srgbClr val="3366FF"/>
                </a:solidFill>
              </a:rPr>
              <a:t>#(a)</a:t>
            </a:r>
            <a:r>
              <a:rPr lang="en-US" dirty="0" smtClean="0"/>
              <a:t> for all keywords </a:t>
            </a:r>
            <a:r>
              <a:rPr lang="en-US" dirty="0" smtClean="0">
                <a:solidFill>
                  <a:srgbClr val="3366FF"/>
                </a:solidFill>
              </a:rPr>
              <a:t>a</a:t>
            </a:r>
          </a:p>
          <a:p>
            <a:r>
              <a:rPr lang="en-US" dirty="0" smtClean="0"/>
              <a:t>Phase 2: Compute </a:t>
            </a:r>
            <a:r>
              <a:rPr lang="en-US" dirty="0" err="1" smtClean="0">
                <a:solidFill>
                  <a:srgbClr val="3366FF"/>
                </a:solidFill>
              </a:rPr>
              <a:t>s(a,b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smtClean="0"/>
              <a:t>for all pairs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a,b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Map: Generates pairs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dirty="0" smtClean="0">
                <a:solidFill>
                  <a:srgbClr val="3366FF"/>
                </a:solidFill>
              </a:rPr>
              <a:t>(Document X)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{((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), 1/sqrt(#(a)(#b))}</a:t>
            </a:r>
          </a:p>
          <a:p>
            <a:pPr lvl="1"/>
            <a:r>
              <a:rPr lang="en-US" dirty="0" smtClean="0">
                <a:sym typeface="Wingdings"/>
              </a:rPr>
              <a:t> Reduce: Sums up the values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	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((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), 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x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, x, …))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((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,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s(a,b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))</a:t>
            </a:r>
          </a:p>
          <a:p>
            <a:r>
              <a:rPr lang="en-US" dirty="0" smtClean="0">
                <a:sym typeface="Wingdings"/>
              </a:rPr>
              <a:t>Shuffle size: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O(NL</a:t>
            </a:r>
            <a:r>
              <a:rPr lang="en-US" baseline="30000" dirty="0" smtClean="0">
                <a:solidFill>
                  <a:srgbClr val="3366FF"/>
                </a:solidFill>
                <a:sym typeface="Wingdings"/>
              </a:rPr>
              <a:t>2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Problem: Most keyword pairs are useless, since we are interested only when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s(a,b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 &gt;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ε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Map Side Sampling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Phase 2: Estimate </a:t>
            </a:r>
            <a:r>
              <a:rPr lang="en-US" dirty="0" err="1" smtClean="0">
                <a:solidFill>
                  <a:srgbClr val="3366FF"/>
                </a:solidFill>
              </a:rPr>
              <a:t>s(a,b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 for all pairs 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 err="1" smtClean="0">
                <a:solidFill>
                  <a:srgbClr val="3366FF"/>
                </a:solidFill>
              </a:rPr>
              <a:t>a,b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lvl="1"/>
            <a:r>
              <a:rPr lang="en-US" dirty="0" smtClean="0"/>
              <a:t>Map: Generates sampled pairs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3366FF"/>
                </a:solidFill>
              </a:rPr>
              <a:t>(Document X)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for all a,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in X</a:t>
            </a:r>
            <a:br>
              <a:rPr lang="en-US" dirty="0" smtClean="0">
                <a:solidFill>
                  <a:srgbClr val="3366FF"/>
                </a:solidFill>
                <a:sym typeface="Wingdings"/>
              </a:rPr>
            </a:br>
            <a:r>
              <a:rPr lang="en-US" dirty="0" smtClean="0">
                <a:solidFill>
                  <a:srgbClr val="3366FF"/>
                </a:solidFill>
                <a:sym typeface="Wingdings"/>
              </a:rPr>
              <a:t>		EMIT((a,b),1) </a:t>
            </a:r>
            <a:r>
              <a:rPr lang="en-US" dirty="0" smtClean="0">
                <a:sym typeface="Wingdings"/>
              </a:rPr>
              <a:t>with probability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p/sqrt(#(a)(#b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))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olidFill>
                  <a:srgbClr val="3366FF"/>
                </a:solidFill>
                <a:sym typeface="Wingdings"/>
              </a:rPr>
              <a:t>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p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=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O((log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D)/ε)</a:t>
            </a:r>
          </a:p>
          <a:p>
            <a:pPr lvl="1"/>
            <a:r>
              <a:rPr lang="en-US" dirty="0" smtClean="0">
                <a:sym typeface="Wingdings"/>
              </a:rPr>
              <a:t> Reduce: Sums up the values and renormalizes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((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), (1, 1, …))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((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a,b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, SUM(1, 1, …)/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p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Shuffle size: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O(NL +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DLp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)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  <a:sym typeface="Wingdings"/>
              </a:rPr>
              <a:t>O(NL)</a:t>
            </a:r>
            <a:r>
              <a:rPr lang="en-US" dirty="0" smtClean="0">
                <a:sym typeface="Wingdings"/>
              </a:rPr>
              <a:t> term usually larger: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N ~= 10B, D = 1M,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p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= 100</a:t>
            </a:r>
          </a:p>
          <a:p>
            <a:pPr lvl="1"/>
            <a:r>
              <a:rPr lang="en-US" dirty="0" smtClean="0">
                <a:sym typeface="Wingdings"/>
              </a:rPr>
              <a:t>Much better than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NL</a:t>
            </a:r>
            <a:r>
              <a:rPr lang="en-US" baseline="30000" dirty="0" smtClean="0">
                <a:solidFill>
                  <a:srgbClr val="3366FF"/>
                </a:solidFill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; phase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1 </a:t>
            </a:r>
            <a:r>
              <a:rPr lang="en-US" dirty="0" smtClean="0">
                <a:sym typeface="Wingdings"/>
              </a:rPr>
              <a:t>shared by multiple algorithms</a:t>
            </a:r>
          </a:p>
          <a:p>
            <a:r>
              <a:rPr lang="en-US" dirty="0" smtClean="0">
                <a:sym typeface="Wingdings"/>
              </a:rPr>
              <a:t>Open problems: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LDA</a:t>
            </a:r>
            <a:r>
              <a:rPr lang="en-US" dirty="0" smtClean="0">
                <a:sym typeface="Wingdings"/>
              </a:rPr>
              <a:t>? </a:t>
            </a:r>
            <a:r>
              <a:rPr lang="en-US" dirty="0" smtClean="0">
                <a:solidFill>
                  <a:srgbClr val="800000"/>
                </a:solidFill>
                <a:sym typeface="Wingdings"/>
              </a:rPr>
              <a:t>General Map Sampling</a:t>
            </a:r>
            <a:r>
              <a:rPr lang="en-US" dirty="0" smtClean="0">
                <a:sym typeface="Wingdings"/>
              </a:rPr>
              <a:t>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Problem #5: Estimating Reach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we are going to target an ad to every user who is a friend of some user in a set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</a:p>
          <a:p>
            <a:r>
              <a:rPr lang="en-US" dirty="0" smtClean="0"/>
              <a:t>What is the reach of this ad?</a:t>
            </a:r>
          </a:p>
          <a:p>
            <a:pPr lvl="1"/>
            <a:r>
              <a:rPr lang="en-US" dirty="0" smtClean="0"/>
              <a:t>Solved easily using </a:t>
            </a:r>
            <a:r>
              <a:rPr lang="en-US" dirty="0" err="1" smtClean="0"/>
              <a:t>CountDistinct</a:t>
            </a:r>
            <a:endParaRPr lang="en-US" dirty="0" smtClean="0"/>
          </a:p>
          <a:p>
            <a:r>
              <a:rPr lang="en-US" dirty="0" smtClean="0"/>
              <a:t>Nice Open Problem: What if there are competing ads, with sets </a:t>
            </a:r>
            <a:r>
              <a:rPr lang="en-US" dirty="0" smtClean="0">
                <a:solidFill>
                  <a:srgbClr val="3366FF"/>
                </a:solidFill>
              </a:rPr>
              <a:t>S</a:t>
            </a:r>
            <a:r>
              <a:rPr lang="en-US" baseline="-25000" dirty="0" smtClean="0">
                <a:solidFill>
                  <a:srgbClr val="3366FF"/>
                </a:solidFill>
              </a:rPr>
              <a:t>1,</a:t>
            </a:r>
            <a:r>
              <a:rPr lang="en-US" dirty="0" smtClean="0">
                <a:solidFill>
                  <a:srgbClr val="3366FF"/>
                </a:solidFill>
              </a:rPr>
              <a:t> S</a:t>
            </a:r>
            <a:r>
              <a:rPr lang="en-US" baseline="-25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, … S</a:t>
            </a:r>
            <a:r>
              <a:rPr lang="en-US" baseline="-25000" dirty="0" smtClean="0">
                <a:solidFill>
                  <a:srgbClr val="3366FF"/>
                </a:solidFill>
              </a:rPr>
              <a:t>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user who is friends with a set </a:t>
            </a:r>
            <a:r>
              <a:rPr lang="en-US" dirty="0" smtClean="0">
                <a:solidFill>
                  <a:srgbClr val="3366FF"/>
                </a:solidFill>
              </a:rPr>
              <a:t>T</a:t>
            </a:r>
            <a:r>
              <a:rPr lang="en-US" dirty="0" smtClean="0"/>
              <a:t> sees the ad </a:t>
            </a:r>
            <a:r>
              <a:rPr lang="en-US" dirty="0" err="1" smtClean="0">
                <a:solidFill>
                  <a:srgbClr val="3366FF"/>
                </a:solidFill>
              </a:rPr>
              <a:t>j</a:t>
            </a:r>
            <a:r>
              <a:rPr lang="en-US" dirty="0" smtClean="0"/>
              <a:t> such that the overlap of </a:t>
            </a:r>
            <a:r>
              <a:rPr lang="en-US" dirty="0" err="1" smtClean="0">
                <a:solidFill>
                  <a:srgbClr val="3366FF"/>
                </a:solidFill>
              </a:rPr>
              <a:t>S</a:t>
            </a:r>
            <a:r>
              <a:rPr lang="en-US" baseline="-25000" dirty="0" err="1" smtClean="0">
                <a:solidFill>
                  <a:srgbClr val="3366FF"/>
                </a:solidFill>
              </a:rPr>
              <a:t>j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3366FF"/>
                </a:solidFill>
              </a:rPr>
              <a:t>T </a:t>
            </a:r>
            <a:r>
              <a:rPr lang="en-US" dirty="0" smtClean="0"/>
              <a:t>is maximum</a:t>
            </a:r>
          </a:p>
          <a:p>
            <a:pPr lvl="1"/>
            <a:r>
              <a:rPr lang="en-US" dirty="0" smtClean="0"/>
              <a:t>And, what if there is a bid multiplier?</a:t>
            </a:r>
          </a:p>
          <a:p>
            <a:pPr>
              <a:buNone/>
            </a:pPr>
            <a:r>
              <a:rPr lang="en-US" dirty="0" smtClean="0"/>
              <a:t>Can we still estimate the reach of this ad?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Recap of Problems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</a:t>
            </a:r>
            <a:r>
              <a:rPr lang="en-US" dirty="0" err="1" smtClean="0"/>
              <a:t>PageRank</a:t>
            </a:r>
            <a:endParaRPr lang="en-US" dirty="0" smtClean="0"/>
          </a:p>
          <a:p>
            <a:r>
              <a:rPr lang="en-US" dirty="0" smtClean="0"/>
              <a:t>Social Search</a:t>
            </a:r>
          </a:p>
          <a:p>
            <a:pPr lvl="1"/>
            <a:r>
              <a:rPr lang="en-US" dirty="0" smtClean="0"/>
              <a:t>Personalized trends</a:t>
            </a:r>
          </a:p>
          <a:p>
            <a:r>
              <a:rPr lang="en-US" dirty="0" smtClean="0"/>
              <a:t>Distributed LSH</a:t>
            </a:r>
          </a:p>
          <a:p>
            <a:r>
              <a:rPr lang="en-US" dirty="0" smtClean="0"/>
              <a:t>Cosine Similarity</a:t>
            </a:r>
          </a:p>
          <a:p>
            <a:r>
              <a:rPr lang="en-US" dirty="0" smtClean="0"/>
              <a:t>Reach Estimation (without</a:t>
            </a:r>
            <a:br>
              <a:rPr lang="en-US" dirty="0" smtClean="0"/>
            </a:br>
            <a:r>
              <a:rPr lang="en-US" dirty="0" smtClean="0"/>
              <a:t>competition)</a:t>
            </a:r>
          </a:p>
        </p:txBody>
      </p:sp>
      <p:sp>
        <p:nvSpPr>
          <p:cNvPr id="4" name="Down Arrow 3"/>
          <p:cNvSpPr/>
          <p:nvPr/>
        </p:nvSpPr>
        <p:spPr>
          <a:xfrm flipV="1">
            <a:off x="6918234" y="1417638"/>
            <a:ext cx="822960" cy="414278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126480" y="561833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HARDNESS/NOVELTY/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RESEARCHY-NESS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Recap of problems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</a:t>
            </a:r>
            <a:r>
              <a:rPr lang="en-US" dirty="0" err="1" smtClean="0"/>
              <a:t>PageRank</a:t>
            </a:r>
            <a:endParaRPr lang="en-US" dirty="0" smtClean="0"/>
          </a:p>
          <a:p>
            <a:r>
              <a:rPr lang="en-US" dirty="0" smtClean="0"/>
              <a:t>Social Search</a:t>
            </a:r>
          </a:p>
          <a:p>
            <a:r>
              <a:rPr lang="en-US" dirty="0" smtClean="0"/>
              <a:t>Distributed LSH</a:t>
            </a:r>
          </a:p>
          <a:p>
            <a:r>
              <a:rPr lang="en-US" dirty="0" smtClean="0"/>
              <a:t>Cosine Similarity</a:t>
            </a:r>
          </a:p>
          <a:p>
            <a:r>
              <a:rPr lang="en-US" dirty="0" smtClean="0"/>
              <a:t>Reach Estimation (without</a:t>
            </a:r>
            <a:br>
              <a:rPr lang="en-US" dirty="0" smtClean="0"/>
            </a:br>
            <a:r>
              <a:rPr lang="en-US" dirty="0" smtClean="0"/>
              <a:t>competition)</a:t>
            </a:r>
          </a:p>
        </p:txBody>
      </p:sp>
      <p:sp>
        <p:nvSpPr>
          <p:cNvPr id="4" name="Down Arrow 3"/>
          <p:cNvSpPr/>
          <p:nvPr/>
        </p:nvSpPr>
        <p:spPr>
          <a:xfrm flipV="1">
            <a:off x="6918234" y="1417638"/>
            <a:ext cx="822960" cy="414278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126480" y="561833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HARDNESS/NOVELTY/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RESEARCHY-NESS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00199"/>
            <a:ext cx="6918234" cy="1774371"/>
          </a:xfrm>
          <a:prstGeom prst="rect">
            <a:avLst/>
          </a:prstGeom>
          <a:solidFill>
            <a:schemeClr val="accent6">
              <a:lumMod val="75000"/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Data Model #2: Active DHT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DHT (Distributed Hash Table): Stores key-value pairs in main memory on a cluster such that machine </a:t>
            </a:r>
            <a:r>
              <a:rPr lang="en-US" dirty="0" err="1" smtClean="0">
                <a:solidFill>
                  <a:srgbClr val="3366FF"/>
                </a:solidFill>
              </a:rPr>
              <a:t>H(key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r>
              <a:rPr lang="en-US" dirty="0" smtClean="0"/>
              <a:t> is responsible for storing the pair </a:t>
            </a:r>
            <a:r>
              <a:rPr lang="en-US" dirty="0" smtClean="0">
                <a:solidFill>
                  <a:srgbClr val="3366FF"/>
                </a:solidFill>
              </a:rPr>
              <a:t>(key, </a:t>
            </a:r>
            <a:r>
              <a:rPr lang="en-US" dirty="0" err="1" smtClean="0">
                <a:solidFill>
                  <a:srgbClr val="3366FF"/>
                </a:solidFill>
              </a:rPr>
              <a:t>val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dirty="0" smtClean="0"/>
              <a:t>Active DHT: In addition to  lookups and insertions, the DHT also supports running user-specified code on the </a:t>
            </a:r>
            <a:r>
              <a:rPr lang="en-US" dirty="0" smtClean="0">
                <a:solidFill>
                  <a:srgbClr val="3366FF"/>
                </a:solidFill>
              </a:rPr>
              <a:t>(key, </a:t>
            </a:r>
            <a:r>
              <a:rPr lang="en-US" dirty="0" err="1" smtClean="0">
                <a:solidFill>
                  <a:srgbClr val="3366FF"/>
                </a:solidFill>
              </a:rPr>
              <a:t>val</a:t>
            </a:r>
            <a:r>
              <a:rPr lang="en-US" dirty="0" smtClean="0">
                <a:solidFill>
                  <a:srgbClr val="3366FF"/>
                </a:solidFill>
              </a:rPr>
              <a:t>) </a:t>
            </a:r>
            <a:r>
              <a:rPr lang="en-US" dirty="0" smtClean="0"/>
              <a:t>pair at node </a:t>
            </a:r>
            <a:r>
              <a:rPr lang="en-US" dirty="0" err="1" smtClean="0">
                <a:solidFill>
                  <a:srgbClr val="3366FF"/>
                </a:solidFill>
              </a:rPr>
              <a:t>H(key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dirty="0" smtClean="0"/>
              <a:t>Like Continuous Map Reduce, but reducers can talk to each 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00199"/>
            <a:ext cx="6918234" cy="1774371"/>
          </a:xfrm>
          <a:prstGeom prst="rect">
            <a:avLst/>
          </a:prstGeom>
          <a:solidFill>
            <a:schemeClr val="accent6">
              <a:lumMod val="75000"/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Recap of problems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</a:t>
            </a:r>
            <a:r>
              <a:rPr lang="en-US" dirty="0" err="1" smtClean="0"/>
              <a:t>PageRank</a:t>
            </a:r>
            <a:endParaRPr lang="en-US" dirty="0" smtClean="0"/>
          </a:p>
          <a:p>
            <a:r>
              <a:rPr lang="en-US" dirty="0" smtClean="0"/>
              <a:t>Social Search</a:t>
            </a:r>
          </a:p>
          <a:p>
            <a:r>
              <a:rPr lang="en-US" dirty="0" smtClean="0"/>
              <a:t>Distributed LSH</a:t>
            </a:r>
          </a:p>
          <a:p>
            <a:r>
              <a:rPr lang="en-US" dirty="0" smtClean="0"/>
              <a:t>Cosine Similarity</a:t>
            </a:r>
          </a:p>
          <a:p>
            <a:r>
              <a:rPr lang="en-US" dirty="0" smtClean="0"/>
              <a:t>Reach Estimation (without</a:t>
            </a:r>
            <a:br>
              <a:rPr lang="en-US" dirty="0" smtClean="0"/>
            </a:br>
            <a:r>
              <a:rPr lang="en-US" dirty="0" smtClean="0"/>
              <a:t>competition)</a:t>
            </a:r>
          </a:p>
        </p:txBody>
      </p:sp>
      <p:sp>
        <p:nvSpPr>
          <p:cNvPr id="4" name="Down Arrow 3"/>
          <p:cNvSpPr/>
          <p:nvPr/>
        </p:nvSpPr>
        <p:spPr>
          <a:xfrm flipV="1">
            <a:off x="6918234" y="1417638"/>
            <a:ext cx="822960" cy="414278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126480" y="561833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HARDNESS/NOVELTY/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RESEARCHY-NESS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812141" y="3864428"/>
            <a:ext cx="6331859" cy="2769565"/>
          </a:xfrm>
          <a:prstGeom prst="wedgeEllipseCallout">
            <a:avLst>
              <a:gd name="adj1" fmla="val -35208"/>
              <a:gd name="adj2" fmla="val -846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Personalized Trends</a:t>
            </a:r>
          </a:p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PageRank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Oracles</a:t>
            </a:r>
          </a:p>
          <a:p>
            <a:pPr algn="ctr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PageRank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Based Social Search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Nearest Neighbor on Map-Reduce/Active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DHTs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Nearest Neighbor for Skewed Datasets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39572"/>
            <a:ext cx="6918234" cy="2409370"/>
          </a:xfrm>
          <a:prstGeom prst="rect">
            <a:avLst/>
          </a:prstGeom>
          <a:solidFill>
            <a:schemeClr val="accent6">
              <a:lumMod val="75000"/>
              <a:alpha val="3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Recap of problems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Incremental </a:t>
            </a:r>
            <a:r>
              <a:rPr lang="en-US" dirty="0" err="1" smtClean="0"/>
              <a:t>PageRank</a:t>
            </a:r>
            <a:endParaRPr lang="en-US" dirty="0" smtClean="0"/>
          </a:p>
          <a:p>
            <a:r>
              <a:rPr lang="en-US" dirty="0" smtClean="0"/>
              <a:t>Social Search</a:t>
            </a:r>
          </a:p>
          <a:p>
            <a:r>
              <a:rPr lang="en-US" dirty="0" smtClean="0"/>
              <a:t>Distributed LSH</a:t>
            </a:r>
          </a:p>
          <a:p>
            <a:r>
              <a:rPr lang="en-US" dirty="0" smtClean="0"/>
              <a:t>Cosine Similarity</a:t>
            </a:r>
          </a:p>
          <a:p>
            <a:r>
              <a:rPr lang="en-US" dirty="0" smtClean="0"/>
              <a:t>Reach Estimation (without</a:t>
            </a:r>
            <a:br>
              <a:rPr lang="en-US" dirty="0" smtClean="0"/>
            </a:br>
            <a:r>
              <a:rPr lang="en-US" dirty="0" smtClean="0"/>
              <a:t>competition)</a:t>
            </a:r>
          </a:p>
        </p:txBody>
      </p:sp>
      <p:sp>
        <p:nvSpPr>
          <p:cNvPr id="4" name="Down Arrow 3"/>
          <p:cNvSpPr/>
          <p:nvPr/>
        </p:nvSpPr>
        <p:spPr>
          <a:xfrm flipV="1">
            <a:off x="6918234" y="1417638"/>
            <a:ext cx="822960" cy="4142786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6126480" y="5618331"/>
            <a:ext cx="256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HARDNESS/NOVELTY/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RESEARCHY-NESS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354941" y="274638"/>
            <a:ext cx="6571345" cy="2769565"/>
          </a:xfrm>
          <a:prstGeom prst="wedgeEllipseCallout">
            <a:avLst>
              <a:gd name="adj1" fmla="val -38073"/>
              <a:gd name="adj2" fmla="val 686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Valuable Problems for Industry</a:t>
            </a: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Solutions  at the level of the harder HW problems in theory classes</a:t>
            </a:r>
          </a:p>
          <a:p>
            <a:pPr algn="ctr"/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Rare for non-researchers in industry to be able to solve these problems  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Challenge for Education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more undergraduates and Masters students who are able to solve problems in the second half</a:t>
            </a:r>
          </a:p>
          <a:p>
            <a:pPr lvl="1"/>
            <a:r>
              <a:rPr lang="en-US" dirty="0" smtClean="0"/>
              <a:t>Examples of large data problems solved using sampling techniques in basic algorithms classes?</a:t>
            </a:r>
          </a:p>
          <a:p>
            <a:pPr lvl="1"/>
            <a:r>
              <a:rPr lang="en-US" dirty="0" smtClean="0"/>
              <a:t>A shared question bank of HW problems?</a:t>
            </a:r>
          </a:p>
          <a:p>
            <a:pPr lvl="1"/>
            <a:r>
              <a:rPr lang="en-US" dirty="0" smtClean="0"/>
              <a:t>A tool-kit to facilitate algorithmic coding assignments on Map-Reduce, Streaming systems, and Active </a:t>
            </a:r>
            <a:r>
              <a:rPr lang="en-US" dirty="0" err="1" smtClean="0"/>
              <a:t>DHTs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Example Tool-Kits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Already exists</a:t>
            </a:r>
          </a:p>
          <a:p>
            <a:pPr lvl="1"/>
            <a:r>
              <a:rPr lang="en-US" dirty="0" smtClean="0"/>
              <a:t>Single machine implementations</a:t>
            </a:r>
          </a:p>
          <a:p>
            <a:pPr lvl="1"/>
            <a:r>
              <a:rPr lang="en-US" dirty="0" smtClean="0"/>
              <a:t>Measure shuffle sizes, reducers used, work done by each reducer, number of phases etc</a:t>
            </a:r>
          </a:p>
          <a:p>
            <a:r>
              <a:rPr lang="en-US" dirty="0" smtClean="0"/>
              <a:t>Streaming: </a:t>
            </a:r>
            <a:r>
              <a:rPr lang="en-US" dirty="0" smtClean="0">
                <a:solidFill>
                  <a:srgbClr val="3366FF"/>
                </a:solidFill>
              </a:rPr>
              <a:t>Init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Update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3366FF"/>
                </a:solidFill>
              </a:rPr>
              <a:t>Query </a:t>
            </a:r>
            <a:r>
              <a:rPr lang="en-US" dirty="0" smtClean="0"/>
              <a:t>as </a:t>
            </a:r>
            <a:r>
              <a:rPr lang="en-US" dirty="0" err="1" smtClean="0"/>
              <a:t>UDFs</a:t>
            </a:r>
            <a:endParaRPr lang="en-US" dirty="0" smtClean="0"/>
          </a:p>
          <a:p>
            <a:pPr lvl="1"/>
            <a:r>
              <a:rPr lang="en-US" dirty="0" smtClean="0"/>
              <a:t>Subset of Active </a:t>
            </a:r>
            <a:r>
              <a:rPr lang="en-US" dirty="0" err="1" smtClean="0"/>
              <a:t>DHTs</a:t>
            </a:r>
            <a:endParaRPr lang="en-US" dirty="0" smtClean="0"/>
          </a:p>
          <a:p>
            <a:r>
              <a:rPr lang="en-US" dirty="0" smtClean="0"/>
              <a:t>Active DHT: Same as streaming, but with an additional primitive, </a:t>
            </a:r>
            <a:r>
              <a:rPr lang="en-US" dirty="0" err="1" smtClean="0">
                <a:solidFill>
                  <a:srgbClr val="3366FF"/>
                </a:solidFill>
              </a:rPr>
              <a:t>SendMessage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/>
              <a:t>Active </a:t>
            </a:r>
            <a:r>
              <a:rPr lang="en-US" dirty="0" err="1" smtClean="0"/>
              <a:t>DHTs</a:t>
            </a:r>
            <a:r>
              <a:rPr lang="en-US" dirty="0" smtClean="0"/>
              <a:t> exist, we just need to write wrappers to make them suitable for algorithmic coding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Example HW Problems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: Beyond Word count</a:t>
            </a:r>
          </a:p>
          <a:p>
            <a:pPr lvl="1"/>
            <a:r>
              <a:rPr lang="en-US" dirty="0" err="1" smtClean="0"/>
              <a:t>MinHash</a:t>
            </a:r>
            <a:r>
              <a:rPr lang="en-US" dirty="0" smtClean="0"/>
              <a:t>, LSH</a:t>
            </a:r>
          </a:p>
          <a:p>
            <a:pPr lvl="1"/>
            <a:r>
              <a:rPr lang="en-US" dirty="0" err="1" smtClean="0"/>
              <a:t>CountDistinct</a:t>
            </a:r>
            <a:endParaRPr lang="en-US" dirty="0" smtClean="0"/>
          </a:p>
          <a:p>
            <a:r>
              <a:rPr lang="en-US" dirty="0" smtClean="0"/>
              <a:t>Streaming</a:t>
            </a:r>
          </a:p>
          <a:p>
            <a:pPr lvl="1"/>
            <a:r>
              <a:rPr lang="en-US" dirty="0" smtClean="0"/>
              <a:t>Moment Estimation</a:t>
            </a:r>
          </a:p>
          <a:p>
            <a:pPr lvl="1"/>
            <a:r>
              <a:rPr lang="en-US" dirty="0" smtClean="0"/>
              <a:t>Incremental Clustering</a:t>
            </a:r>
          </a:p>
          <a:p>
            <a:r>
              <a:rPr lang="en-US" dirty="0" smtClean="0"/>
              <a:t>Active </a:t>
            </a:r>
            <a:r>
              <a:rPr lang="en-US" dirty="0" err="1" smtClean="0"/>
              <a:t>DHTs</a:t>
            </a:r>
            <a:endParaRPr lang="en-US" dirty="0" smtClean="0"/>
          </a:p>
          <a:p>
            <a:pPr lvl="1"/>
            <a:r>
              <a:rPr lang="en-US" dirty="0" smtClean="0"/>
              <a:t>LSH</a:t>
            </a:r>
          </a:p>
          <a:p>
            <a:pPr lvl="1"/>
            <a:r>
              <a:rPr lang="en-US" dirty="0" smtClean="0"/>
              <a:t>Reach Estimation</a:t>
            </a:r>
          </a:p>
          <a:p>
            <a:pPr lvl="1"/>
            <a:r>
              <a:rPr lang="en-US" dirty="0" err="1" smtClean="0"/>
              <a:t>PageRank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THANK YOU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Problem #1: Incremental </a:t>
            </a:r>
            <a:r>
              <a:rPr lang="en-US" dirty="0" err="1" smtClean="0">
                <a:solidFill>
                  <a:srgbClr val="800000"/>
                </a:solidFill>
              </a:rPr>
              <a:t>PageRank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Assume social graph is stored in an Active DHT</a:t>
            </a:r>
          </a:p>
          <a:p>
            <a:r>
              <a:rPr lang="en-US" dirty="0" smtClean="0"/>
              <a:t>Estimate </a:t>
            </a:r>
            <a:r>
              <a:rPr lang="en-US" dirty="0" err="1" smtClean="0"/>
              <a:t>PageRank</a:t>
            </a:r>
            <a:r>
              <a:rPr lang="en-US" dirty="0" smtClean="0"/>
              <a:t> using Monte Carlo: Maintain a small number </a:t>
            </a:r>
            <a:r>
              <a:rPr lang="en-US" dirty="0" smtClean="0">
                <a:solidFill>
                  <a:srgbClr val="3366FF"/>
                </a:solidFill>
              </a:rPr>
              <a:t>R </a:t>
            </a:r>
            <a:r>
              <a:rPr lang="en-US" dirty="0" smtClean="0"/>
              <a:t>of random walks (</a:t>
            </a:r>
            <a:r>
              <a:rPr lang="en-US" dirty="0" err="1" smtClean="0"/>
              <a:t>RWs</a:t>
            </a:r>
            <a:r>
              <a:rPr lang="en-US" dirty="0" smtClean="0"/>
              <a:t>) starting from each node</a:t>
            </a:r>
          </a:p>
          <a:p>
            <a:r>
              <a:rPr lang="en-US" dirty="0" smtClean="0"/>
              <a:t>Store these random walks also into the Active DHT, with each node on the RW as a key</a:t>
            </a:r>
          </a:p>
          <a:p>
            <a:pPr lvl="1"/>
            <a:r>
              <a:rPr lang="en-US" dirty="0" smtClean="0"/>
              <a:t>Number of </a:t>
            </a:r>
            <a:r>
              <a:rPr lang="en-US" dirty="0" err="1" smtClean="0"/>
              <a:t>RWs</a:t>
            </a:r>
            <a:r>
              <a:rPr lang="en-US" dirty="0" smtClean="0"/>
              <a:t> passing through a node ~= </a:t>
            </a:r>
            <a:r>
              <a:rPr lang="en-US" dirty="0" err="1" smtClean="0"/>
              <a:t>PageRank</a:t>
            </a:r>
            <a:endParaRPr lang="en-US" dirty="0" smtClean="0"/>
          </a:p>
          <a:p>
            <a:r>
              <a:rPr lang="en-US" dirty="0" smtClean="0"/>
              <a:t>New edge arrives: Change all the </a:t>
            </a:r>
            <a:r>
              <a:rPr lang="en-US" dirty="0" err="1" smtClean="0"/>
              <a:t>RWs</a:t>
            </a:r>
            <a:r>
              <a:rPr lang="en-US" dirty="0" smtClean="0"/>
              <a:t> that got affected</a:t>
            </a:r>
          </a:p>
          <a:p>
            <a:r>
              <a:rPr lang="en-US" dirty="0" smtClean="0"/>
              <a:t>Suited for Social Networks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Incremental </a:t>
            </a:r>
            <a:r>
              <a:rPr lang="en-US" dirty="0" err="1" smtClean="0">
                <a:solidFill>
                  <a:srgbClr val="800000"/>
                </a:solidFill>
              </a:rPr>
              <a:t>PageRank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Assume edges are chosen by an adversary, and arrive in random order</a:t>
            </a:r>
          </a:p>
          <a:p>
            <a:r>
              <a:rPr lang="en-US" dirty="0" smtClean="0"/>
              <a:t>Assume </a:t>
            </a:r>
            <a:r>
              <a:rPr lang="en-US" dirty="0" smtClean="0">
                <a:solidFill>
                  <a:srgbClr val="3366FF"/>
                </a:solidFill>
              </a:rPr>
              <a:t>N </a:t>
            </a:r>
            <a:r>
              <a:rPr lang="en-US" dirty="0" smtClean="0"/>
              <a:t>nodes</a:t>
            </a:r>
          </a:p>
          <a:p>
            <a:r>
              <a:rPr lang="en-US" dirty="0" smtClean="0"/>
              <a:t>Amount of work to update </a:t>
            </a:r>
            <a:r>
              <a:rPr lang="en-US" dirty="0" err="1" smtClean="0"/>
              <a:t>PageRank</a:t>
            </a:r>
            <a:r>
              <a:rPr lang="en-US" dirty="0" smtClean="0"/>
              <a:t> estimates of every node when the </a:t>
            </a:r>
            <a:r>
              <a:rPr lang="en-US" dirty="0" smtClean="0">
                <a:solidFill>
                  <a:srgbClr val="3366FF"/>
                </a:solidFill>
              </a:rPr>
              <a:t>M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edge arrives </a:t>
            </a:r>
            <a:r>
              <a:rPr lang="en-US" dirty="0" smtClean="0">
                <a:solidFill>
                  <a:srgbClr val="3366FF"/>
                </a:solidFill>
              </a:rPr>
              <a:t>= (RN/ε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)/M</a:t>
            </a:r>
            <a:r>
              <a:rPr lang="en-US" dirty="0" smtClean="0"/>
              <a:t> which goes to </a:t>
            </a:r>
            <a:r>
              <a:rPr lang="en-US" dirty="0" smtClean="0">
                <a:solidFill>
                  <a:srgbClr val="3366FF"/>
                </a:solidFill>
              </a:rPr>
              <a:t>0</a:t>
            </a:r>
            <a:r>
              <a:rPr lang="en-US" dirty="0" smtClean="0"/>
              <a:t> even for moderately dense graphs</a:t>
            </a:r>
          </a:p>
          <a:p>
            <a:r>
              <a:rPr lang="en-US" dirty="0" smtClean="0"/>
              <a:t>Total work: </a:t>
            </a:r>
            <a:r>
              <a:rPr lang="en-US" dirty="0" smtClean="0">
                <a:solidFill>
                  <a:srgbClr val="3366FF"/>
                </a:solidFill>
              </a:rPr>
              <a:t>O((RN log M)/ε</a:t>
            </a:r>
            <a:r>
              <a:rPr lang="en-US" baseline="30000" dirty="0" smtClean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r>
              <a:rPr lang="en-US" dirty="0" smtClean="0"/>
              <a:t>Consequence: Fast enough to handle changes in edge weights when social interactions occur (clicks, mentions, </a:t>
            </a:r>
            <a:r>
              <a:rPr lang="en-US" dirty="0" err="1" smtClean="0"/>
              <a:t>retweets</a:t>
            </a:r>
            <a:r>
              <a:rPr lang="en-US" dirty="0" smtClean="0"/>
              <a:t> etc)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2595" dirty="0" smtClean="0"/>
              <a:t>[Joint work with </a:t>
            </a:r>
            <a:r>
              <a:rPr lang="en-US" sz="2595" dirty="0" err="1" smtClean="0"/>
              <a:t>Bahmani</a:t>
            </a:r>
            <a:r>
              <a:rPr lang="en-US" sz="2595" dirty="0" smtClean="0"/>
              <a:t> and </a:t>
            </a:r>
            <a:r>
              <a:rPr lang="en-US" sz="2595" dirty="0" err="1" smtClean="0"/>
              <a:t>Chowdhury</a:t>
            </a:r>
            <a:r>
              <a:rPr lang="en-US" sz="2595" dirty="0" smtClean="0"/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Data Model #3: Batched + Stream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problem is solved using Map-Reduce/some other offline system, and the rest solved in real-time</a:t>
            </a:r>
          </a:p>
          <a:p>
            <a:r>
              <a:rPr lang="en-US" dirty="0" smtClean="0"/>
              <a:t>Example: The incremental </a:t>
            </a:r>
            <a:r>
              <a:rPr lang="en-US" dirty="0" err="1" smtClean="0"/>
              <a:t>PageRank</a:t>
            </a:r>
            <a:r>
              <a:rPr lang="en-US" dirty="0" smtClean="0"/>
              <a:t> solution for the Batched + Stream model: Compute </a:t>
            </a:r>
            <a:r>
              <a:rPr lang="en-US" dirty="0" err="1" smtClean="0"/>
              <a:t>PageRank</a:t>
            </a:r>
            <a:r>
              <a:rPr lang="en-US" dirty="0" smtClean="0"/>
              <a:t> initially using a Batched system, and update in real-time</a:t>
            </a:r>
          </a:p>
          <a:p>
            <a:r>
              <a:rPr lang="en-US" dirty="0" smtClean="0"/>
              <a:t>Another Example: Social Search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3105</Words>
  <Application>Microsoft Macintosh PowerPoint</Application>
  <PresentationFormat>On-screen Show (4:3)</PresentationFormat>
  <Paragraphs>384</Paragraphs>
  <Slides>65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/>
      <vt:lpstr>PowerPoint Presentation</vt:lpstr>
      <vt:lpstr>PowerPoint Presentation</vt:lpstr>
      <vt:lpstr>Challenge</vt:lpstr>
      <vt:lpstr>Data Model #1: Map Reduce</vt:lpstr>
      <vt:lpstr>A Motivating Example: Continuous Map Reduce</vt:lpstr>
      <vt:lpstr>Data Model #2: Active DHT</vt:lpstr>
      <vt:lpstr>Problem #1: Incremental PageRank</vt:lpstr>
      <vt:lpstr>Incremental PageRank</vt:lpstr>
      <vt:lpstr>Data Model #3: Batched + Stream</vt:lpstr>
      <vt:lpstr>Problem #2: Real-Time Social Search</vt:lpstr>
      <vt:lpstr>Current Status: No Known Efficient, Systematic Solution...</vt:lpstr>
      <vt:lpstr>... Even without the Real-Time Component</vt:lpstr>
      <vt:lpstr>Related Work: Social Search</vt:lpstr>
      <vt:lpstr>Related Work: Distance Oracles</vt:lpstr>
      <vt:lpstr>Formal Definition</vt:lpstr>
      <vt:lpstr>Partitioned Multi-Indexing: Overview</vt:lpstr>
      <vt:lpstr>Distance Sketch: Overview</vt:lpstr>
      <vt:lpstr>Distance Sketch: Overview</vt:lpstr>
      <vt:lpstr>Distance Sketch: Overview</vt:lpstr>
      <vt:lpstr>Distance Sketch: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Partitioned Multi-Indexing: Overview</vt:lpstr>
      <vt:lpstr>Querying: Overview</vt:lpstr>
      <vt:lpstr>Intuition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Distributed Implementation</vt:lpstr>
      <vt:lpstr>Results</vt:lpstr>
      <vt:lpstr>Extensions</vt:lpstr>
      <vt:lpstr>Related Open Problems</vt:lpstr>
      <vt:lpstr>Problem #3: Locality Sensitive Hashing</vt:lpstr>
      <vt:lpstr>Locality Sensitive Hashing</vt:lpstr>
      <vt:lpstr>Entropy LSH</vt:lpstr>
      <vt:lpstr>Simple LSH</vt:lpstr>
      <vt:lpstr>Entropy LSH</vt:lpstr>
      <vt:lpstr>Reapplying LSH to Entropy LSH</vt:lpstr>
      <vt:lpstr>Layered LSH</vt:lpstr>
      <vt:lpstr>Problem #4: Keyword Similarity in a Corpus</vt:lpstr>
      <vt:lpstr>Cosine Similarity in a Corpus</vt:lpstr>
      <vt:lpstr>Map Side Sampling</vt:lpstr>
      <vt:lpstr>Problem #5: Estimating Reach</vt:lpstr>
      <vt:lpstr>Recap of Problems</vt:lpstr>
      <vt:lpstr>Recap of problems</vt:lpstr>
      <vt:lpstr>Recap of problems</vt:lpstr>
      <vt:lpstr>Recap of problems</vt:lpstr>
      <vt:lpstr>Challenge for Education</vt:lpstr>
      <vt:lpstr>Example Tool-Kits </vt:lpstr>
      <vt:lpstr>Example HW Problems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Andrew McGregor</cp:lastModifiedBy>
  <cp:revision>113</cp:revision>
  <dcterms:created xsi:type="dcterms:W3CDTF">2012-05-29T22:22:34Z</dcterms:created>
  <dcterms:modified xsi:type="dcterms:W3CDTF">2012-05-30T12:20:01Z</dcterms:modified>
</cp:coreProperties>
</file>