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-20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B2D65-949A-964E-B9D6-13D0EE1F2373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561CC-C0C1-C84E-B456-E5A4121DF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05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467A021-EE08-411B-BCD8-80D56E705DA8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8625" y="686405"/>
            <a:ext cx="6000750" cy="34290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9D1D1D66-829D-40F7-87E0-0A1B418824B1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8625" y="686405"/>
            <a:ext cx="6000750" cy="342900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6F41D82-CFF6-49DA-BB1F-0BF0014E07B6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8625" y="686405"/>
            <a:ext cx="6000750" cy="3429000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A2F25A04-AD2E-44F3-AFC4-F98EA25C7AF0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8625" y="686405"/>
            <a:ext cx="6000750" cy="342900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C31FDCF-3A5F-45BB-BE78-2255FC240CFB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8625" y="686405"/>
            <a:ext cx="6000750" cy="342900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6150C38-8F90-468C-8ADD-18932126F018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8625" y="686405"/>
            <a:ext cx="6000750" cy="3429000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8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89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24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3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7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3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8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93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6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6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5EA3-E167-7542-BAE0-B316C38723B4}" type="datetimeFigureOut">
              <a:rPr lang="en-US" smtClean="0"/>
              <a:t>11/20/14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4B5B3-451D-F343-8AFA-0F8564F69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34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Calibri"/>
                <a:ea typeface="ＭＳ Ｐゴシック" pitchFamily="34" charset="-128"/>
                <a:cs typeface="Calibri"/>
              </a:rPr>
              <a:t>Example: Robot Localization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idx="1"/>
          </p:nvPr>
        </p:nvSpPr>
        <p:spPr>
          <a:xfrm>
            <a:off x="471488" y="5334000"/>
            <a:ext cx="5829300" cy="1271588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Calibri"/>
                <a:ea typeface="ＭＳ Ｐゴシック" pitchFamily="34" charset="-128"/>
                <a:cs typeface="Calibri"/>
              </a:rPr>
              <a:t>t=0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Calibri"/>
                <a:ea typeface="ＭＳ Ｐゴシック" pitchFamily="34" charset="-128"/>
                <a:cs typeface="Calibri"/>
              </a:rPr>
              <a:t>Sensor model: can read in which directions there is a wall, never more than 1 mistake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Calibri"/>
                <a:ea typeface="ＭＳ Ｐゴシック" pitchFamily="34" charset="-128"/>
                <a:cs typeface="Calibri"/>
              </a:rPr>
              <a:t>Motion model: may not execute action with small prob.</a:t>
            </a:r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1714500" y="21336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08" name="Rectangle 5"/>
          <p:cNvSpPr>
            <a:spLocks noChangeArrowheads="1"/>
          </p:cNvSpPr>
          <p:nvPr/>
        </p:nvSpPr>
        <p:spPr bwMode="auto">
          <a:xfrm>
            <a:off x="2114550" y="21336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09" name="Rectangle 6"/>
          <p:cNvSpPr>
            <a:spLocks noChangeArrowheads="1"/>
          </p:cNvSpPr>
          <p:nvPr/>
        </p:nvSpPr>
        <p:spPr bwMode="auto">
          <a:xfrm>
            <a:off x="2514600" y="21336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10" name="Rectangle 7"/>
          <p:cNvSpPr>
            <a:spLocks noChangeArrowheads="1"/>
          </p:cNvSpPr>
          <p:nvPr/>
        </p:nvSpPr>
        <p:spPr bwMode="auto">
          <a:xfrm>
            <a:off x="2914650" y="21336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11" name="Rectangle 8"/>
          <p:cNvSpPr>
            <a:spLocks noChangeArrowheads="1"/>
          </p:cNvSpPr>
          <p:nvPr/>
        </p:nvSpPr>
        <p:spPr bwMode="auto">
          <a:xfrm>
            <a:off x="3314700" y="21336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12" name="Rectangle 9"/>
          <p:cNvSpPr>
            <a:spLocks noChangeArrowheads="1"/>
          </p:cNvSpPr>
          <p:nvPr/>
        </p:nvSpPr>
        <p:spPr bwMode="auto">
          <a:xfrm>
            <a:off x="3714750" y="21336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13" name="Rectangle 10"/>
          <p:cNvSpPr>
            <a:spLocks noChangeArrowheads="1"/>
          </p:cNvSpPr>
          <p:nvPr/>
        </p:nvSpPr>
        <p:spPr bwMode="auto">
          <a:xfrm>
            <a:off x="4114800" y="21336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14" name="Rectangle 11"/>
          <p:cNvSpPr>
            <a:spLocks noChangeArrowheads="1"/>
          </p:cNvSpPr>
          <p:nvPr/>
        </p:nvSpPr>
        <p:spPr bwMode="auto">
          <a:xfrm>
            <a:off x="4514850" y="21336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15" name="Rectangle 12"/>
          <p:cNvSpPr>
            <a:spLocks noChangeArrowheads="1"/>
          </p:cNvSpPr>
          <p:nvPr/>
        </p:nvSpPr>
        <p:spPr bwMode="auto">
          <a:xfrm>
            <a:off x="1714500" y="26670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16" name="Rectangle 13"/>
          <p:cNvSpPr>
            <a:spLocks noChangeArrowheads="1"/>
          </p:cNvSpPr>
          <p:nvPr/>
        </p:nvSpPr>
        <p:spPr bwMode="auto">
          <a:xfrm>
            <a:off x="3714750" y="26670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17" name="Rectangle 14"/>
          <p:cNvSpPr>
            <a:spLocks noChangeArrowheads="1"/>
          </p:cNvSpPr>
          <p:nvPr/>
        </p:nvSpPr>
        <p:spPr bwMode="auto">
          <a:xfrm>
            <a:off x="4514850" y="26670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18" name="Rectangle 15"/>
          <p:cNvSpPr>
            <a:spLocks noChangeArrowheads="1"/>
          </p:cNvSpPr>
          <p:nvPr/>
        </p:nvSpPr>
        <p:spPr bwMode="auto">
          <a:xfrm>
            <a:off x="1714500" y="32004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19" name="Rectangle 16"/>
          <p:cNvSpPr>
            <a:spLocks noChangeArrowheads="1"/>
          </p:cNvSpPr>
          <p:nvPr/>
        </p:nvSpPr>
        <p:spPr bwMode="auto">
          <a:xfrm>
            <a:off x="3714750" y="32004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20" name="Rectangle 17"/>
          <p:cNvSpPr>
            <a:spLocks noChangeArrowheads="1"/>
          </p:cNvSpPr>
          <p:nvPr/>
        </p:nvSpPr>
        <p:spPr bwMode="auto">
          <a:xfrm>
            <a:off x="4514850" y="32004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21" name="Rectangle 18"/>
          <p:cNvSpPr>
            <a:spLocks noChangeArrowheads="1"/>
          </p:cNvSpPr>
          <p:nvPr/>
        </p:nvSpPr>
        <p:spPr bwMode="auto">
          <a:xfrm>
            <a:off x="1714500" y="37338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22" name="Rectangle 19"/>
          <p:cNvSpPr>
            <a:spLocks noChangeArrowheads="1"/>
          </p:cNvSpPr>
          <p:nvPr/>
        </p:nvSpPr>
        <p:spPr bwMode="auto">
          <a:xfrm>
            <a:off x="2114550" y="37338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23" name="Rectangle 20"/>
          <p:cNvSpPr>
            <a:spLocks noChangeArrowheads="1"/>
          </p:cNvSpPr>
          <p:nvPr/>
        </p:nvSpPr>
        <p:spPr bwMode="auto">
          <a:xfrm>
            <a:off x="2514600" y="37338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24" name="Rectangle 21"/>
          <p:cNvSpPr>
            <a:spLocks noChangeArrowheads="1"/>
          </p:cNvSpPr>
          <p:nvPr/>
        </p:nvSpPr>
        <p:spPr bwMode="auto">
          <a:xfrm>
            <a:off x="2914650" y="37338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25" name="Rectangle 22"/>
          <p:cNvSpPr>
            <a:spLocks noChangeArrowheads="1"/>
          </p:cNvSpPr>
          <p:nvPr/>
        </p:nvSpPr>
        <p:spPr bwMode="auto">
          <a:xfrm>
            <a:off x="3314700" y="37338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26" name="Rectangle 23"/>
          <p:cNvSpPr>
            <a:spLocks noChangeArrowheads="1"/>
          </p:cNvSpPr>
          <p:nvPr/>
        </p:nvSpPr>
        <p:spPr bwMode="auto">
          <a:xfrm>
            <a:off x="3714750" y="37338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27" name="Rectangle 24"/>
          <p:cNvSpPr>
            <a:spLocks noChangeArrowheads="1"/>
          </p:cNvSpPr>
          <p:nvPr/>
        </p:nvSpPr>
        <p:spPr bwMode="auto">
          <a:xfrm>
            <a:off x="4114800" y="37338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28" name="Rectangle 25"/>
          <p:cNvSpPr>
            <a:spLocks noChangeArrowheads="1"/>
          </p:cNvSpPr>
          <p:nvPr/>
        </p:nvSpPr>
        <p:spPr bwMode="auto">
          <a:xfrm>
            <a:off x="4514850" y="3733800"/>
            <a:ext cx="400050" cy="5334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29" name="Rectangle 26"/>
          <p:cNvSpPr>
            <a:spLocks noChangeArrowheads="1"/>
          </p:cNvSpPr>
          <p:nvPr/>
        </p:nvSpPr>
        <p:spPr bwMode="auto">
          <a:xfrm>
            <a:off x="2114550" y="2667000"/>
            <a:ext cx="1600200" cy="1066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30" name="Rectangle 27"/>
          <p:cNvSpPr>
            <a:spLocks noChangeArrowheads="1"/>
          </p:cNvSpPr>
          <p:nvPr/>
        </p:nvSpPr>
        <p:spPr bwMode="auto">
          <a:xfrm>
            <a:off x="1714500" y="2133600"/>
            <a:ext cx="3200400" cy="2133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31" name="Rectangle 28"/>
          <p:cNvSpPr>
            <a:spLocks noChangeArrowheads="1"/>
          </p:cNvSpPr>
          <p:nvPr/>
        </p:nvSpPr>
        <p:spPr bwMode="auto">
          <a:xfrm>
            <a:off x="4114800" y="2667000"/>
            <a:ext cx="40005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32" name="Rectangle 29"/>
          <p:cNvSpPr>
            <a:spLocks noChangeArrowheads="1"/>
          </p:cNvSpPr>
          <p:nvPr/>
        </p:nvSpPr>
        <p:spPr bwMode="auto">
          <a:xfrm>
            <a:off x="1714500" y="4724400"/>
            <a:ext cx="3200400" cy="2286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33" name="Rectangle 30"/>
          <p:cNvSpPr>
            <a:spLocks noChangeArrowheads="1"/>
          </p:cNvSpPr>
          <p:nvPr/>
        </p:nvSpPr>
        <p:spPr bwMode="auto">
          <a:xfrm>
            <a:off x="33147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de-DE" sz="2000">
                <a:latin typeface="Calibri"/>
                <a:cs typeface="Calibri"/>
              </a:rPr>
              <a:t>1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47134" name="Rectangle 31"/>
          <p:cNvSpPr>
            <a:spLocks noChangeArrowheads="1"/>
          </p:cNvSpPr>
          <p:nvPr/>
        </p:nvSpPr>
        <p:spPr bwMode="auto">
          <a:xfrm>
            <a:off x="17145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de-DE" sz="2000">
                <a:latin typeface="Calibri"/>
                <a:cs typeface="Calibri"/>
              </a:rPr>
              <a:t>0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47135" name="Rectangle 32"/>
          <p:cNvSpPr>
            <a:spLocks noChangeArrowheads="1"/>
          </p:cNvSpPr>
          <p:nvPr/>
        </p:nvSpPr>
        <p:spPr bwMode="auto">
          <a:xfrm>
            <a:off x="571500" y="4953000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de-DE" sz="2000">
                <a:latin typeface="Calibri"/>
                <a:cs typeface="Calibri"/>
              </a:rPr>
              <a:t>Prob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47136" name="Oval 33"/>
          <p:cNvSpPr>
            <a:spLocks noChangeArrowheads="1"/>
          </p:cNvSpPr>
          <p:nvPr/>
        </p:nvSpPr>
        <p:spPr bwMode="auto">
          <a:xfrm>
            <a:off x="2171700" y="2209800"/>
            <a:ext cx="28575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37" name="Line 34"/>
          <p:cNvSpPr>
            <a:spLocks noChangeShapeType="1"/>
          </p:cNvSpPr>
          <p:nvPr/>
        </p:nvSpPr>
        <p:spPr bwMode="auto">
          <a:xfrm flipV="1">
            <a:off x="2318147" y="18764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38" name="Line 35"/>
          <p:cNvSpPr>
            <a:spLocks noChangeShapeType="1"/>
          </p:cNvSpPr>
          <p:nvPr/>
        </p:nvSpPr>
        <p:spPr bwMode="auto">
          <a:xfrm>
            <a:off x="2314575" y="2586039"/>
            <a:ext cx="0" cy="257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39" name="Line 36"/>
          <p:cNvSpPr>
            <a:spLocks noChangeShapeType="1"/>
          </p:cNvSpPr>
          <p:nvPr/>
        </p:nvSpPr>
        <p:spPr bwMode="auto">
          <a:xfrm flipH="1">
            <a:off x="1982392" y="2400300"/>
            <a:ext cx="18216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40" name="Line 37"/>
          <p:cNvSpPr>
            <a:spLocks noChangeShapeType="1"/>
          </p:cNvSpPr>
          <p:nvPr/>
        </p:nvSpPr>
        <p:spPr bwMode="auto">
          <a:xfrm flipH="1">
            <a:off x="2471738" y="2409825"/>
            <a:ext cx="1821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7141" name="Text Box 38"/>
          <p:cNvSpPr txBox="1">
            <a:spLocks noChangeArrowheads="1"/>
          </p:cNvSpPr>
          <p:nvPr/>
        </p:nvSpPr>
        <p:spPr bwMode="auto">
          <a:xfrm>
            <a:off x="114300" y="1295401"/>
            <a:ext cx="12573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Calibri"/>
                <a:cs typeface="Calibri"/>
              </a:rPr>
              <a:t>Example from </a:t>
            </a:r>
            <a:r>
              <a:rPr lang="de-DE" sz="1600" i="1" dirty="0">
                <a:latin typeface="Calibri"/>
                <a:cs typeface="Calibri"/>
              </a:rPr>
              <a:t>Michael Pfeiffer</a:t>
            </a:r>
            <a:endParaRPr lang="en-US" sz="1600" i="1" dirty="0">
              <a:latin typeface="Calibri"/>
              <a:cs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350" y="2057401"/>
            <a:ext cx="2652140" cy="22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418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Calibri"/>
                <a:ea typeface="ＭＳ Ｐゴシック" pitchFamily="34" charset="-128"/>
                <a:cs typeface="Calibri"/>
              </a:rPr>
              <a:t>Example: Robot Localization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5257800"/>
            <a:ext cx="6400800" cy="1195388"/>
          </a:xfrm>
        </p:spPr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None/>
            </a:pPr>
            <a:r>
              <a:rPr lang="en-US" sz="2400" dirty="0" smtClean="0">
                <a:latin typeface="Calibri"/>
                <a:ea typeface="ＭＳ Ｐゴシック" pitchFamily="34" charset="-128"/>
                <a:cs typeface="Calibri"/>
              </a:rPr>
              <a:t>t=1</a:t>
            </a:r>
          </a:p>
          <a:p>
            <a:pPr algn="ctr">
              <a:buFont typeface="Wingdings" pitchFamily="2" charset="2"/>
              <a:buNone/>
            </a:pPr>
            <a:r>
              <a:rPr lang="en-US" sz="2400" dirty="0" smtClean="0">
                <a:latin typeface="Calibri"/>
                <a:ea typeface="ＭＳ Ｐゴシック" pitchFamily="34" charset="-128"/>
                <a:cs typeface="Calibri"/>
              </a:rPr>
              <a:t>Lighter grey: was possible to get the reading, but less likely b/c required 1 mistake</a:t>
            </a:r>
          </a:p>
        </p:txBody>
      </p:sp>
      <p:sp>
        <p:nvSpPr>
          <p:cNvPr id="49155" name="Rectangle 4"/>
          <p:cNvSpPr>
            <a:spLocks noChangeArrowheads="1"/>
          </p:cNvSpPr>
          <p:nvPr/>
        </p:nvSpPr>
        <p:spPr bwMode="auto">
          <a:xfrm>
            <a:off x="171450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2114550" y="2133600"/>
            <a:ext cx="400050" cy="5334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57" name="Rectangle 6"/>
          <p:cNvSpPr>
            <a:spLocks noChangeArrowheads="1"/>
          </p:cNvSpPr>
          <p:nvPr/>
        </p:nvSpPr>
        <p:spPr bwMode="auto">
          <a:xfrm>
            <a:off x="2514600" y="2133600"/>
            <a:ext cx="400050" cy="5334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58" name="Rectangle 7"/>
          <p:cNvSpPr>
            <a:spLocks noChangeArrowheads="1"/>
          </p:cNvSpPr>
          <p:nvPr/>
        </p:nvSpPr>
        <p:spPr bwMode="auto">
          <a:xfrm>
            <a:off x="2914650" y="2133600"/>
            <a:ext cx="400050" cy="5334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59" name="Rectangle 8"/>
          <p:cNvSpPr>
            <a:spLocks noChangeArrowheads="1"/>
          </p:cNvSpPr>
          <p:nvPr/>
        </p:nvSpPr>
        <p:spPr bwMode="auto">
          <a:xfrm>
            <a:off x="3314700" y="2133600"/>
            <a:ext cx="400050" cy="5334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60" name="Rectangle 9"/>
          <p:cNvSpPr>
            <a:spLocks noChangeArrowheads="1"/>
          </p:cNvSpPr>
          <p:nvPr/>
        </p:nvSpPr>
        <p:spPr bwMode="auto">
          <a:xfrm>
            <a:off x="3714750" y="21336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61" name="Rectangle 10"/>
          <p:cNvSpPr>
            <a:spLocks noChangeArrowheads="1"/>
          </p:cNvSpPr>
          <p:nvPr/>
        </p:nvSpPr>
        <p:spPr bwMode="auto">
          <a:xfrm>
            <a:off x="4114800" y="2133600"/>
            <a:ext cx="400050" cy="5334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62" name="Rectangle 11"/>
          <p:cNvSpPr>
            <a:spLocks noChangeArrowheads="1"/>
          </p:cNvSpPr>
          <p:nvPr/>
        </p:nvSpPr>
        <p:spPr bwMode="auto">
          <a:xfrm>
            <a:off x="451485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63" name="Rectangle 12"/>
          <p:cNvSpPr>
            <a:spLocks noChangeArrowheads="1"/>
          </p:cNvSpPr>
          <p:nvPr/>
        </p:nvSpPr>
        <p:spPr bwMode="auto">
          <a:xfrm>
            <a:off x="171450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64" name="Rectangle 13"/>
          <p:cNvSpPr>
            <a:spLocks noChangeArrowheads="1"/>
          </p:cNvSpPr>
          <p:nvPr/>
        </p:nvSpPr>
        <p:spPr bwMode="auto">
          <a:xfrm>
            <a:off x="371475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65" name="Rectangle 14"/>
          <p:cNvSpPr>
            <a:spLocks noChangeArrowheads="1"/>
          </p:cNvSpPr>
          <p:nvPr/>
        </p:nvSpPr>
        <p:spPr bwMode="auto">
          <a:xfrm>
            <a:off x="451485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66" name="Rectangle 15"/>
          <p:cNvSpPr>
            <a:spLocks noChangeArrowheads="1"/>
          </p:cNvSpPr>
          <p:nvPr/>
        </p:nvSpPr>
        <p:spPr bwMode="auto">
          <a:xfrm>
            <a:off x="171450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67" name="Rectangle 16"/>
          <p:cNvSpPr>
            <a:spLocks noChangeArrowheads="1"/>
          </p:cNvSpPr>
          <p:nvPr/>
        </p:nvSpPr>
        <p:spPr bwMode="auto">
          <a:xfrm>
            <a:off x="371475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68" name="Rectangle 17"/>
          <p:cNvSpPr>
            <a:spLocks noChangeArrowheads="1"/>
          </p:cNvSpPr>
          <p:nvPr/>
        </p:nvSpPr>
        <p:spPr bwMode="auto">
          <a:xfrm>
            <a:off x="451485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69" name="Rectangle 18"/>
          <p:cNvSpPr>
            <a:spLocks noChangeArrowheads="1"/>
          </p:cNvSpPr>
          <p:nvPr/>
        </p:nvSpPr>
        <p:spPr bwMode="auto">
          <a:xfrm>
            <a:off x="171450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70" name="Rectangle 19"/>
          <p:cNvSpPr>
            <a:spLocks noChangeArrowheads="1"/>
          </p:cNvSpPr>
          <p:nvPr/>
        </p:nvSpPr>
        <p:spPr bwMode="auto">
          <a:xfrm>
            <a:off x="2114550" y="3733800"/>
            <a:ext cx="400050" cy="5334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71" name="Rectangle 20"/>
          <p:cNvSpPr>
            <a:spLocks noChangeArrowheads="1"/>
          </p:cNvSpPr>
          <p:nvPr/>
        </p:nvSpPr>
        <p:spPr bwMode="auto">
          <a:xfrm>
            <a:off x="2514600" y="3733800"/>
            <a:ext cx="400050" cy="5334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72" name="Rectangle 21"/>
          <p:cNvSpPr>
            <a:spLocks noChangeArrowheads="1"/>
          </p:cNvSpPr>
          <p:nvPr/>
        </p:nvSpPr>
        <p:spPr bwMode="auto">
          <a:xfrm>
            <a:off x="2914650" y="3733800"/>
            <a:ext cx="400050" cy="5334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73" name="Rectangle 22"/>
          <p:cNvSpPr>
            <a:spLocks noChangeArrowheads="1"/>
          </p:cNvSpPr>
          <p:nvPr/>
        </p:nvSpPr>
        <p:spPr bwMode="auto">
          <a:xfrm>
            <a:off x="3314700" y="3733800"/>
            <a:ext cx="400050" cy="5334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74" name="Rectangle 23"/>
          <p:cNvSpPr>
            <a:spLocks noChangeArrowheads="1"/>
          </p:cNvSpPr>
          <p:nvPr/>
        </p:nvSpPr>
        <p:spPr bwMode="auto">
          <a:xfrm>
            <a:off x="3714750" y="37338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75" name="Rectangle 24"/>
          <p:cNvSpPr>
            <a:spLocks noChangeArrowheads="1"/>
          </p:cNvSpPr>
          <p:nvPr/>
        </p:nvSpPr>
        <p:spPr bwMode="auto">
          <a:xfrm>
            <a:off x="4114800" y="3733800"/>
            <a:ext cx="400050" cy="5334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76" name="Rectangle 25"/>
          <p:cNvSpPr>
            <a:spLocks noChangeArrowheads="1"/>
          </p:cNvSpPr>
          <p:nvPr/>
        </p:nvSpPr>
        <p:spPr bwMode="auto">
          <a:xfrm>
            <a:off x="451485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77" name="Rectangle 26"/>
          <p:cNvSpPr>
            <a:spLocks noChangeArrowheads="1"/>
          </p:cNvSpPr>
          <p:nvPr/>
        </p:nvSpPr>
        <p:spPr bwMode="auto">
          <a:xfrm>
            <a:off x="2114550" y="2667000"/>
            <a:ext cx="1600200" cy="1066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78" name="Rectangle 27"/>
          <p:cNvSpPr>
            <a:spLocks noChangeArrowheads="1"/>
          </p:cNvSpPr>
          <p:nvPr/>
        </p:nvSpPr>
        <p:spPr bwMode="auto">
          <a:xfrm>
            <a:off x="1714500" y="2133600"/>
            <a:ext cx="3200400" cy="2133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79" name="Rectangle 28"/>
          <p:cNvSpPr>
            <a:spLocks noChangeArrowheads="1"/>
          </p:cNvSpPr>
          <p:nvPr/>
        </p:nvSpPr>
        <p:spPr bwMode="auto">
          <a:xfrm>
            <a:off x="4114800" y="2667000"/>
            <a:ext cx="40005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80" name="Line 29"/>
          <p:cNvSpPr>
            <a:spLocks noChangeShapeType="1"/>
          </p:cNvSpPr>
          <p:nvPr/>
        </p:nvSpPr>
        <p:spPr bwMode="auto">
          <a:xfrm>
            <a:off x="2475310" y="2400300"/>
            <a:ext cx="20359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81" name="Oval 30"/>
          <p:cNvSpPr>
            <a:spLocks noChangeArrowheads="1"/>
          </p:cNvSpPr>
          <p:nvPr/>
        </p:nvSpPr>
        <p:spPr bwMode="auto">
          <a:xfrm>
            <a:off x="2171700" y="2209800"/>
            <a:ext cx="28575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82" name="Line 31"/>
          <p:cNvSpPr>
            <a:spLocks noChangeShapeType="1"/>
          </p:cNvSpPr>
          <p:nvPr/>
        </p:nvSpPr>
        <p:spPr bwMode="auto">
          <a:xfrm flipV="1">
            <a:off x="2318147" y="1876425"/>
            <a:ext cx="0" cy="30480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83" name="Line 32"/>
          <p:cNvSpPr>
            <a:spLocks noChangeShapeType="1"/>
          </p:cNvSpPr>
          <p:nvPr/>
        </p:nvSpPr>
        <p:spPr bwMode="auto">
          <a:xfrm>
            <a:off x="2314575" y="2586039"/>
            <a:ext cx="0" cy="257175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84" name="Line 33"/>
          <p:cNvSpPr>
            <a:spLocks noChangeShapeType="1"/>
          </p:cNvSpPr>
          <p:nvPr/>
        </p:nvSpPr>
        <p:spPr bwMode="auto">
          <a:xfrm flipH="1">
            <a:off x="1982392" y="2400300"/>
            <a:ext cx="18216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85" name="Rectangle 34"/>
          <p:cNvSpPr>
            <a:spLocks noChangeArrowheads="1"/>
          </p:cNvSpPr>
          <p:nvPr/>
        </p:nvSpPr>
        <p:spPr bwMode="auto">
          <a:xfrm>
            <a:off x="1714500" y="4724400"/>
            <a:ext cx="3200400" cy="2286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9186" name="Rectangle 35"/>
          <p:cNvSpPr>
            <a:spLocks noChangeArrowheads="1"/>
          </p:cNvSpPr>
          <p:nvPr/>
        </p:nvSpPr>
        <p:spPr bwMode="auto">
          <a:xfrm>
            <a:off x="33147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de-DE" sz="2000">
                <a:latin typeface="Calibri"/>
                <a:cs typeface="Calibri"/>
              </a:rPr>
              <a:t>1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49187" name="Rectangle 36"/>
          <p:cNvSpPr>
            <a:spLocks noChangeArrowheads="1"/>
          </p:cNvSpPr>
          <p:nvPr/>
        </p:nvSpPr>
        <p:spPr bwMode="auto">
          <a:xfrm>
            <a:off x="17145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de-DE" sz="2000">
                <a:latin typeface="Calibri"/>
                <a:cs typeface="Calibri"/>
              </a:rPr>
              <a:t>0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49188" name="Rectangle 37"/>
          <p:cNvSpPr>
            <a:spLocks noChangeArrowheads="1"/>
          </p:cNvSpPr>
          <p:nvPr/>
        </p:nvSpPr>
        <p:spPr bwMode="auto">
          <a:xfrm>
            <a:off x="571500" y="4953000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de-DE" sz="2000">
                <a:latin typeface="Calibri"/>
                <a:cs typeface="Calibri"/>
              </a:rPr>
              <a:t>Prob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1199142" name="AutoShape 38"/>
          <p:cNvSpPr>
            <a:spLocks noChangeArrowheads="1"/>
          </p:cNvSpPr>
          <p:nvPr/>
        </p:nvSpPr>
        <p:spPr bwMode="auto">
          <a:xfrm>
            <a:off x="2457450" y="2286000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350" y="2057401"/>
            <a:ext cx="2652140" cy="22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86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91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Calibri"/>
                <a:ea typeface="ＭＳ Ｐゴシック" pitchFamily="34" charset="-128"/>
                <a:cs typeface="Calibri"/>
              </a:rPr>
              <a:t>Example: Robot Localization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471488" y="5767388"/>
            <a:ext cx="5829300" cy="914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mtClean="0">
                <a:latin typeface="Calibri"/>
                <a:ea typeface="ＭＳ Ｐゴシック" pitchFamily="34" charset="-128"/>
                <a:cs typeface="Calibri"/>
              </a:rPr>
              <a:t>t=2</a:t>
            </a:r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171450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04" name="Rectangle 5"/>
          <p:cNvSpPr>
            <a:spLocks noChangeArrowheads="1"/>
          </p:cNvSpPr>
          <p:nvPr/>
        </p:nvSpPr>
        <p:spPr bwMode="auto">
          <a:xfrm>
            <a:off x="2114550" y="21336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05" name="Rectangle 6"/>
          <p:cNvSpPr>
            <a:spLocks noChangeArrowheads="1"/>
          </p:cNvSpPr>
          <p:nvPr/>
        </p:nvSpPr>
        <p:spPr bwMode="auto">
          <a:xfrm>
            <a:off x="2514600" y="2133600"/>
            <a:ext cx="400050" cy="5334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06" name="Rectangle 7"/>
          <p:cNvSpPr>
            <a:spLocks noChangeArrowheads="1"/>
          </p:cNvSpPr>
          <p:nvPr/>
        </p:nvSpPr>
        <p:spPr bwMode="auto">
          <a:xfrm>
            <a:off x="2914650" y="2133600"/>
            <a:ext cx="400050" cy="5334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07" name="Rectangle 8"/>
          <p:cNvSpPr>
            <a:spLocks noChangeArrowheads="1"/>
          </p:cNvSpPr>
          <p:nvPr/>
        </p:nvSpPr>
        <p:spPr bwMode="auto">
          <a:xfrm>
            <a:off x="3314700" y="2133600"/>
            <a:ext cx="400050" cy="5334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08" name="Rectangle 9"/>
          <p:cNvSpPr>
            <a:spLocks noChangeArrowheads="1"/>
          </p:cNvSpPr>
          <p:nvPr/>
        </p:nvSpPr>
        <p:spPr bwMode="auto">
          <a:xfrm>
            <a:off x="3714750" y="21336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09" name="Rectangle 10"/>
          <p:cNvSpPr>
            <a:spLocks noChangeArrowheads="1"/>
          </p:cNvSpPr>
          <p:nvPr/>
        </p:nvSpPr>
        <p:spPr bwMode="auto">
          <a:xfrm>
            <a:off x="4114800" y="21336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10" name="Rectangle 11"/>
          <p:cNvSpPr>
            <a:spLocks noChangeArrowheads="1"/>
          </p:cNvSpPr>
          <p:nvPr/>
        </p:nvSpPr>
        <p:spPr bwMode="auto">
          <a:xfrm>
            <a:off x="451485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11" name="Rectangle 12"/>
          <p:cNvSpPr>
            <a:spLocks noChangeArrowheads="1"/>
          </p:cNvSpPr>
          <p:nvPr/>
        </p:nvSpPr>
        <p:spPr bwMode="auto">
          <a:xfrm>
            <a:off x="171450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12" name="Rectangle 13"/>
          <p:cNvSpPr>
            <a:spLocks noChangeArrowheads="1"/>
          </p:cNvSpPr>
          <p:nvPr/>
        </p:nvSpPr>
        <p:spPr bwMode="auto">
          <a:xfrm>
            <a:off x="371475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13" name="Rectangle 14"/>
          <p:cNvSpPr>
            <a:spLocks noChangeArrowheads="1"/>
          </p:cNvSpPr>
          <p:nvPr/>
        </p:nvSpPr>
        <p:spPr bwMode="auto">
          <a:xfrm>
            <a:off x="451485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14" name="Rectangle 15"/>
          <p:cNvSpPr>
            <a:spLocks noChangeArrowheads="1"/>
          </p:cNvSpPr>
          <p:nvPr/>
        </p:nvSpPr>
        <p:spPr bwMode="auto">
          <a:xfrm>
            <a:off x="171450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15" name="Rectangle 16"/>
          <p:cNvSpPr>
            <a:spLocks noChangeArrowheads="1"/>
          </p:cNvSpPr>
          <p:nvPr/>
        </p:nvSpPr>
        <p:spPr bwMode="auto">
          <a:xfrm>
            <a:off x="371475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16" name="Rectangle 17"/>
          <p:cNvSpPr>
            <a:spLocks noChangeArrowheads="1"/>
          </p:cNvSpPr>
          <p:nvPr/>
        </p:nvSpPr>
        <p:spPr bwMode="auto">
          <a:xfrm>
            <a:off x="451485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17" name="Rectangle 18"/>
          <p:cNvSpPr>
            <a:spLocks noChangeArrowheads="1"/>
          </p:cNvSpPr>
          <p:nvPr/>
        </p:nvSpPr>
        <p:spPr bwMode="auto">
          <a:xfrm>
            <a:off x="171450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18" name="Rectangle 19"/>
          <p:cNvSpPr>
            <a:spLocks noChangeArrowheads="1"/>
          </p:cNvSpPr>
          <p:nvPr/>
        </p:nvSpPr>
        <p:spPr bwMode="auto">
          <a:xfrm>
            <a:off x="2114550" y="37338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19" name="Rectangle 20"/>
          <p:cNvSpPr>
            <a:spLocks noChangeArrowheads="1"/>
          </p:cNvSpPr>
          <p:nvPr/>
        </p:nvSpPr>
        <p:spPr bwMode="auto">
          <a:xfrm>
            <a:off x="2514600" y="3733800"/>
            <a:ext cx="400050" cy="5334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20" name="Rectangle 21"/>
          <p:cNvSpPr>
            <a:spLocks noChangeArrowheads="1"/>
          </p:cNvSpPr>
          <p:nvPr/>
        </p:nvSpPr>
        <p:spPr bwMode="auto">
          <a:xfrm>
            <a:off x="2914650" y="3733800"/>
            <a:ext cx="400050" cy="5334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21" name="Rectangle 22"/>
          <p:cNvSpPr>
            <a:spLocks noChangeArrowheads="1"/>
          </p:cNvSpPr>
          <p:nvPr/>
        </p:nvSpPr>
        <p:spPr bwMode="auto">
          <a:xfrm>
            <a:off x="3314700" y="3733800"/>
            <a:ext cx="400050" cy="5334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22" name="Rectangle 23"/>
          <p:cNvSpPr>
            <a:spLocks noChangeArrowheads="1"/>
          </p:cNvSpPr>
          <p:nvPr/>
        </p:nvSpPr>
        <p:spPr bwMode="auto">
          <a:xfrm>
            <a:off x="3714750" y="37338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23" name="Rectangle 24"/>
          <p:cNvSpPr>
            <a:spLocks noChangeArrowheads="1"/>
          </p:cNvSpPr>
          <p:nvPr/>
        </p:nvSpPr>
        <p:spPr bwMode="auto">
          <a:xfrm>
            <a:off x="4114800" y="37338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24" name="Rectangle 25"/>
          <p:cNvSpPr>
            <a:spLocks noChangeArrowheads="1"/>
          </p:cNvSpPr>
          <p:nvPr/>
        </p:nvSpPr>
        <p:spPr bwMode="auto">
          <a:xfrm>
            <a:off x="451485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25" name="Rectangle 26"/>
          <p:cNvSpPr>
            <a:spLocks noChangeArrowheads="1"/>
          </p:cNvSpPr>
          <p:nvPr/>
        </p:nvSpPr>
        <p:spPr bwMode="auto">
          <a:xfrm>
            <a:off x="2114550" y="2667000"/>
            <a:ext cx="1600200" cy="1066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26" name="Rectangle 27"/>
          <p:cNvSpPr>
            <a:spLocks noChangeArrowheads="1"/>
          </p:cNvSpPr>
          <p:nvPr/>
        </p:nvSpPr>
        <p:spPr bwMode="auto">
          <a:xfrm>
            <a:off x="1714500" y="2133600"/>
            <a:ext cx="3200400" cy="2133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27" name="Rectangle 28"/>
          <p:cNvSpPr>
            <a:spLocks noChangeArrowheads="1"/>
          </p:cNvSpPr>
          <p:nvPr/>
        </p:nvSpPr>
        <p:spPr bwMode="auto">
          <a:xfrm>
            <a:off x="4114800" y="2667000"/>
            <a:ext cx="40005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28" name="Line 29"/>
          <p:cNvSpPr>
            <a:spLocks noChangeShapeType="1"/>
          </p:cNvSpPr>
          <p:nvPr/>
        </p:nvSpPr>
        <p:spPr bwMode="auto">
          <a:xfrm>
            <a:off x="2871788" y="2424113"/>
            <a:ext cx="20359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29" name="Rectangle 30"/>
          <p:cNvSpPr>
            <a:spLocks noChangeArrowheads="1"/>
          </p:cNvSpPr>
          <p:nvPr/>
        </p:nvSpPr>
        <p:spPr bwMode="auto">
          <a:xfrm>
            <a:off x="1714500" y="4724400"/>
            <a:ext cx="3200400" cy="2286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30" name="Rectangle 31"/>
          <p:cNvSpPr>
            <a:spLocks noChangeArrowheads="1"/>
          </p:cNvSpPr>
          <p:nvPr/>
        </p:nvSpPr>
        <p:spPr bwMode="auto">
          <a:xfrm>
            <a:off x="33147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de-DE" sz="2000">
                <a:latin typeface="Calibri"/>
                <a:cs typeface="Calibri"/>
              </a:rPr>
              <a:t>1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1231" name="Rectangle 32"/>
          <p:cNvSpPr>
            <a:spLocks noChangeArrowheads="1"/>
          </p:cNvSpPr>
          <p:nvPr/>
        </p:nvSpPr>
        <p:spPr bwMode="auto">
          <a:xfrm>
            <a:off x="17145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de-DE" sz="2000">
                <a:latin typeface="Calibri"/>
                <a:cs typeface="Calibri"/>
              </a:rPr>
              <a:t>0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1232" name="Rectangle 33"/>
          <p:cNvSpPr>
            <a:spLocks noChangeArrowheads="1"/>
          </p:cNvSpPr>
          <p:nvPr/>
        </p:nvSpPr>
        <p:spPr bwMode="auto">
          <a:xfrm>
            <a:off x="571500" y="4953000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de-DE" sz="2000">
                <a:latin typeface="Calibri"/>
                <a:cs typeface="Calibri"/>
              </a:rPr>
              <a:t>Prob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1233" name="Oval 34"/>
          <p:cNvSpPr>
            <a:spLocks noChangeArrowheads="1"/>
          </p:cNvSpPr>
          <p:nvPr/>
        </p:nvSpPr>
        <p:spPr bwMode="auto">
          <a:xfrm>
            <a:off x="2589610" y="2238375"/>
            <a:ext cx="28575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34" name="Line 35"/>
          <p:cNvSpPr>
            <a:spLocks noChangeShapeType="1"/>
          </p:cNvSpPr>
          <p:nvPr/>
        </p:nvSpPr>
        <p:spPr bwMode="auto">
          <a:xfrm flipV="1">
            <a:off x="2736056" y="1905000"/>
            <a:ext cx="0" cy="30480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35" name="Line 36"/>
          <p:cNvSpPr>
            <a:spLocks noChangeShapeType="1"/>
          </p:cNvSpPr>
          <p:nvPr/>
        </p:nvSpPr>
        <p:spPr bwMode="auto">
          <a:xfrm>
            <a:off x="2732485" y="2614614"/>
            <a:ext cx="0" cy="257175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1236" name="Line 37"/>
          <p:cNvSpPr>
            <a:spLocks noChangeShapeType="1"/>
          </p:cNvSpPr>
          <p:nvPr/>
        </p:nvSpPr>
        <p:spPr bwMode="auto">
          <a:xfrm flipH="1">
            <a:off x="2400300" y="2428875"/>
            <a:ext cx="182166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1201190" name="AutoShape 38"/>
          <p:cNvSpPr>
            <a:spLocks noChangeArrowheads="1"/>
          </p:cNvSpPr>
          <p:nvPr/>
        </p:nvSpPr>
        <p:spPr bwMode="auto">
          <a:xfrm>
            <a:off x="2875360" y="2305050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350" y="2057401"/>
            <a:ext cx="2652140" cy="22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488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119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alibri"/>
                <a:ea typeface="ＭＳ Ｐゴシック" pitchFamily="34" charset="-128"/>
                <a:cs typeface="Calibri"/>
              </a:rPr>
              <a:t>Example: Robot Localization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471488" y="5767388"/>
            <a:ext cx="5829300" cy="914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mtClean="0">
                <a:latin typeface="Calibri"/>
                <a:ea typeface="ＭＳ Ｐゴシック" pitchFamily="34" charset="-128"/>
                <a:cs typeface="Calibri"/>
              </a:rPr>
              <a:t>t=3</a:t>
            </a:r>
          </a:p>
        </p:txBody>
      </p:sp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171450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2114550" y="2133600"/>
            <a:ext cx="400050" cy="53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53" name="Rectangle 6"/>
          <p:cNvSpPr>
            <a:spLocks noChangeArrowheads="1"/>
          </p:cNvSpPr>
          <p:nvPr/>
        </p:nvSpPr>
        <p:spPr bwMode="auto">
          <a:xfrm>
            <a:off x="2514600" y="21336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54" name="Rectangle 7"/>
          <p:cNvSpPr>
            <a:spLocks noChangeArrowheads="1"/>
          </p:cNvSpPr>
          <p:nvPr/>
        </p:nvSpPr>
        <p:spPr bwMode="auto">
          <a:xfrm>
            <a:off x="2914650" y="2133600"/>
            <a:ext cx="400050" cy="5334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55" name="Rectangle 8"/>
          <p:cNvSpPr>
            <a:spLocks noChangeArrowheads="1"/>
          </p:cNvSpPr>
          <p:nvPr/>
        </p:nvSpPr>
        <p:spPr bwMode="auto">
          <a:xfrm>
            <a:off x="3314700" y="2133600"/>
            <a:ext cx="400050" cy="5334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56" name="Rectangle 9"/>
          <p:cNvSpPr>
            <a:spLocks noChangeArrowheads="1"/>
          </p:cNvSpPr>
          <p:nvPr/>
        </p:nvSpPr>
        <p:spPr bwMode="auto">
          <a:xfrm>
            <a:off x="3714750" y="21336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57" name="Rectangle 10"/>
          <p:cNvSpPr>
            <a:spLocks noChangeArrowheads="1"/>
          </p:cNvSpPr>
          <p:nvPr/>
        </p:nvSpPr>
        <p:spPr bwMode="auto">
          <a:xfrm>
            <a:off x="4114800" y="2133600"/>
            <a:ext cx="400050" cy="53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58" name="Rectangle 11"/>
          <p:cNvSpPr>
            <a:spLocks noChangeArrowheads="1"/>
          </p:cNvSpPr>
          <p:nvPr/>
        </p:nvSpPr>
        <p:spPr bwMode="auto">
          <a:xfrm>
            <a:off x="451485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59" name="Rectangle 12"/>
          <p:cNvSpPr>
            <a:spLocks noChangeArrowheads="1"/>
          </p:cNvSpPr>
          <p:nvPr/>
        </p:nvSpPr>
        <p:spPr bwMode="auto">
          <a:xfrm>
            <a:off x="171450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60" name="Rectangle 13"/>
          <p:cNvSpPr>
            <a:spLocks noChangeArrowheads="1"/>
          </p:cNvSpPr>
          <p:nvPr/>
        </p:nvSpPr>
        <p:spPr bwMode="auto">
          <a:xfrm>
            <a:off x="371475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61" name="Rectangle 14"/>
          <p:cNvSpPr>
            <a:spLocks noChangeArrowheads="1"/>
          </p:cNvSpPr>
          <p:nvPr/>
        </p:nvSpPr>
        <p:spPr bwMode="auto">
          <a:xfrm>
            <a:off x="451485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62" name="Rectangle 15"/>
          <p:cNvSpPr>
            <a:spLocks noChangeArrowheads="1"/>
          </p:cNvSpPr>
          <p:nvPr/>
        </p:nvSpPr>
        <p:spPr bwMode="auto">
          <a:xfrm>
            <a:off x="171450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63" name="Rectangle 16"/>
          <p:cNvSpPr>
            <a:spLocks noChangeArrowheads="1"/>
          </p:cNvSpPr>
          <p:nvPr/>
        </p:nvSpPr>
        <p:spPr bwMode="auto">
          <a:xfrm>
            <a:off x="371475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64" name="Rectangle 17"/>
          <p:cNvSpPr>
            <a:spLocks noChangeArrowheads="1"/>
          </p:cNvSpPr>
          <p:nvPr/>
        </p:nvSpPr>
        <p:spPr bwMode="auto">
          <a:xfrm>
            <a:off x="451485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65" name="Rectangle 18"/>
          <p:cNvSpPr>
            <a:spLocks noChangeArrowheads="1"/>
          </p:cNvSpPr>
          <p:nvPr/>
        </p:nvSpPr>
        <p:spPr bwMode="auto">
          <a:xfrm>
            <a:off x="171450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66" name="Rectangle 19"/>
          <p:cNvSpPr>
            <a:spLocks noChangeArrowheads="1"/>
          </p:cNvSpPr>
          <p:nvPr/>
        </p:nvSpPr>
        <p:spPr bwMode="auto">
          <a:xfrm>
            <a:off x="2114550" y="3733800"/>
            <a:ext cx="400050" cy="53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67" name="Rectangle 20"/>
          <p:cNvSpPr>
            <a:spLocks noChangeArrowheads="1"/>
          </p:cNvSpPr>
          <p:nvPr/>
        </p:nvSpPr>
        <p:spPr bwMode="auto">
          <a:xfrm>
            <a:off x="2514600" y="37338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68" name="Rectangle 21"/>
          <p:cNvSpPr>
            <a:spLocks noChangeArrowheads="1"/>
          </p:cNvSpPr>
          <p:nvPr/>
        </p:nvSpPr>
        <p:spPr bwMode="auto">
          <a:xfrm>
            <a:off x="2914650" y="3733800"/>
            <a:ext cx="400050" cy="5334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69" name="Rectangle 22"/>
          <p:cNvSpPr>
            <a:spLocks noChangeArrowheads="1"/>
          </p:cNvSpPr>
          <p:nvPr/>
        </p:nvSpPr>
        <p:spPr bwMode="auto">
          <a:xfrm>
            <a:off x="3314700" y="3733800"/>
            <a:ext cx="400050" cy="5334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70" name="Rectangle 23"/>
          <p:cNvSpPr>
            <a:spLocks noChangeArrowheads="1"/>
          </p:cNvSpPr>
          <p:nvPr/>
        </p:nvSpPr>
        <p:spPr bwMode="auto">
          <a:xfrm>
            <a:off x="3714750" y="37338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71" name="Rectangle 24"/>
          <p:cNvSpPr>
            <a:spLocks noChangeArrowheads="1"/>
          </p:cNvSpPr>
          <p:nvPr/>
        </p:nvSpPr>
        <p:spPr bwMode="auto">
          <a:xfrm>
            <a:off x="4114800" y="3733800"/>
            <a:ext cx="400050" cy="53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72" name="Rectangle 25"/>
          <p:cNvSpPr>
            <a:spLocks noChangeArrowheads="1"/>
          </p:cNvSpPr>
          <p:nvPr/>
        </p:nvSpPr>
        <p:spPr bwMode="auto">
          <a:xfrm>
            <a:off x="451485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73" name="Rectangle 26"/>
          <p:cNvSpPr>
            <a:spLocks noChangeArrowheads="1"/>
          </p:cNvSpPr>
          <p:nvPr/>
        </p:nvSpPr>
        <p:spPr bwMode="auto">
          <a:xfrm>
            <a:off x="2114550" y="2667000"/>
            <a:ext cx="1600200" cy="1066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74" name="Rectangle 27"/>
          <p:cNvSpPr>
            <a:spLocks noChangeArrowheads="1"/>
          </p:cNvSpPr>
          <p:nvPr/>
        </p:nvSpPr>
        <p:spPr bwMode="auto">
          <a:xfrm>
            <a:off x="1714500" y="2133600"/>
            <a:ext cx="3200400" cy="2133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75" name="Rectangle 28"/>
          <p:cNvSpPr>
            <a:spLocks noChangeArrowheads="1"/>
          </p:cNvSpPr>
          <p:nvPr/>
        </p:nvSpPr>
        <p:spPr bwMode="auto">
          <a:xfrm>
            <a:off x="4114800" y="2667000"/>
            <a:ext cx="40005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76" name="Line 29"/>
          <p:cNvSpPr>
            <a:spLocks noChangeShapeType="1"/>
          </p:cNvSpPr>
          <p:nvPr/>
        </p:nvSpPr>
        <p:spPr bwMode="auto">
          <a:xfrm>
            <a:off x="3282553" y="2428875"/>
            <a:ext cx="20359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77" name="Rectangle 30"/>
          <p:cNvSpPr>
            <a:spLocks noChangeArrowheads="1"/>
          </p:cNvSpPr>
          <p:nvPr/>
        </p:nvSpPr>
        <p:spPr bwMode="auto">
          <a:xfrm>
            <a:off x="1714500" y="4724400"/>
            <a:ext cx="3200400" cy="2286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78" name="Rectangle 31"/>
          <p:cNvSpPr>
            <a:spLocks noChangeArrowheads="1"/>
          </p:cNvSpPr>
          <p:nvPr/>
        </p:nvSpPr>
        <p:spPr bwMode="auto">
          <a:xfrm>
            <a:off x="33147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de-DE" sz="2000">
                <a:latin typeface="Calibri"/>
                <a:cs typeface="Calibri"/>
              </a:rPr>
              <a:t>1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3279" name="Rectangle 32"/>
          <p:cNvSpPr>
            <a:spLocks noChangeArrowheads="1"/>
          </p:cNvSpPr>
          <p:nvPr/>
        </p:nvSpPr>
        <p:spPr bwMode="auto">
          <a:xfrm>
            <a:off x="17145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de-DE" sz="2000">
                <a:latin typeface="Calibri"/>
                <a:cs typeface="Calibri"/>
              </a:rPr>
              <a:t>0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3280" name="Rectangle 33"/>
          <p:cNvSpPr>
            <a:spLocks noChangeArrowheads="1"/>
          </p:cNvSpPr>
          <p:nvPr/>
        </p:nvSpPr>
        <p:spPr bwMode="auto">
          <a:xfrm>
            <a:off x="571500" y="4953000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de-DE" sz="2000">
                <a:latin typeface="Calibri"/>
                <a:cs typeface="Calibri"/>
              </a:rPr>
              <a:t>Prob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3281" name="Oval 34"/>
          <p:cNvSpPr>
            <a:spLocks noChangeArrowheads="1"/>
          </p:cNvSpPr>
          <p:nvPr/>
        </p:nvSpPr>
        <p:spPr bwMode="auto">
          <a:xfrm>
            <a:off x="2989660" y="2238375"/>
            <a:ext cx="28575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82" name="Line 35"/>
          <p:cNvSpPr>
            <a:spLocks noChangeShapeType="1"/>
          </p:cNvSpPr>
          <p:nvPr/>
        </p:nvSpPr>
        <p:spPr bwMode="auto">
          <a:xfrm flipV="1">
            <a:off x="3136106" y="1905000"/>
            <a:ext cx="0" cy="30480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83" name="Line 36"/>
          <p:cNvSpPr>
            <a:spLocks noChangeShapeType="1"/>
          </p:cNvSpPr>
          <p:nvPr/>
        </p:nvSpPr>
        <p:spPr bwMode="auto">
          <a:xfrm>
            <a:off x="3132535" y="2614614"/>
            <a:ext cx="0" cy="257175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3284" name="Line 37"/>
          <p:cNvSpPr>
            <a:spLocks noChangeShapeType="1"/>
          </p:cNvSpPr>
          <p:nvPr/>
        </p:nvSpPr>
        <p:spPr bwMode="auto">
          <a:xfrm flipH="1">
            <a:off x="2800350" y="2428875"/>
            <a:ext cx="182166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1203238" name="AutoShape 38"/>
          <p:cNvSpPr>
            <a:spLocks noChangeArrowheads="1"/>
          </p:cNvSpPr>
          <p:nvPr/>
        </p:nvSpPr>
        <p:spPr bwMode="auto">
          <a:xfrm>
            <a:off x="3271838" y="2309813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350" y="2057401"/>
            <a:ext cx="2652140" cy="22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67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32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Calibri"/>
                <a:ea typeface="ＭＳ Ｐゴシック" pitchFamily="34" charset="-128"/>
                <a:cs typeface="Calibri"/>
              </a:rPr>
              <a:t>Example: Robot Localization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>
          <a:xfrm>
            <a:off x="471488" y="5767388"/>
            <a:ext cx="5829300" cy="914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mtClean="0">
                <a:latin typeface="Calibri"/>
                <a:ea typeface="ＭＳ Ｐゴシック" pitchFamily="34" charset="-128"/>
                <a:cs typeface="Calibri"/>
              </a:rPr>
              <a:t>t=4</a:t>
            </a:r>
          </a:p>
        </p:txBody>
      </p:sp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171450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2114550" y="2133600"/>
            <a:ext cx="400050" cy="5334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01" name="Rectangle 6"/>
          <p:cNvSpPr>
            <a:spLocks noChangeArrowheads="1"/>
          </p:cNvSpPr>
          <p:nvPr/>
        </p:nvSpPr>
        <p:spPr bwMode="auto">
          <a:xfrm>
            <a:off x="2514600" y="2133600"/>
            <a:ext cx="400050" cy="53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02" name="Rectangle 7"/>
          <p:cNvSpPr>
            <a:spLocks noChangeArrowheads="1"/>
          </p:cNvSpPr>
          <p:nvPr/>
        </p:nvSpPr>
        <p:spPr bwMode="auto">
          <a:xfrm>
            <a:off x="2914650" y="21336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03" name="Rectangle 8"/>
          <p:cNvSpPr>
            <a:spLocks noChangeArrowheads="1"/>
          </p:cNvSpPr>
          <p:nvPr/>
        </p:nvSpPr>
        <p:spPr bwMode="auto">
          <a:xfrm>
            <a:off x="3314700" y="2133600"/>
            <a:ext cx="400050" cy="533400"/>
          </a:xfrm>
          <a:prstGeom prst="rect">
            <a:avLst/>
          </a:prstGeom>
          <a:solidFill>
            <a:srgbClr val="1C1C1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04" name="Rectangle 9"/>
          <p:cNvSpPr>
            <a:spLocks noChangeArrowheads="1"/>
          </p:cNvSpPr>
          <p:nvPr/>
        </p:nvSpPr>
        <p:spPr bwMode="auto">
          <a:xfrm>
            <a:off x="3714750" y="21336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05" name="Rectangle 10"/>
          <p:cNvSpPr>
            <a:spLocks noChangeArrowheads="1"/>
          </p:cNvSpPr>
          <p:nvPr/>
        </p:nvSpPr>
        <p:spPr bwMode="auto">
          <a:xfrm>
            <a:off x="4114800" y="2133600"/>
            <a:ext cx="400050" cy="53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06" name="Rectangle 11"/>
          <p:cNvSpPr>
            <a:spLocks noChangeArrowheads="1"/>
          </p:cNvSpPr>
          <p:nvPr/>
        </p:nvSpPr>
        <p:spPr bwMode="auto">
          <a:xfrm>
            <a:off x="451485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07" name="Rectangle 12"/>
          <p:cNvSpPr>
            <a:spLocks noChangeArrowheads="1"/>
          </p:cNvSpPr>
          <p:nvPr/>
        </p:nvSpPr>
        <p:spPr bwMode="auto">
          <a:xfrm>
            <a:off x="171450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08" name="Rectangle 13"/>
          <p:cNvSpPr>
            <a:spLocks noChangeArrowheads="1"/>
          </p:cNvSpPr>
          <p:nvPr/>
        </p:nvSpPr>
        <p:spPr bwMode="auto">
          <a:xfrm>
            <a:off x="371475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09" name="Rectangle 14"/>
          <p:cNvSpPr>
            <a:spLocks noChangeArrowheads="1"/>
          </p:cNvSpPr>
          <p:nvPr/>
        </p:nvSpPr>
        <p:spPr bwMode="auto">
          <a:xfrm>
            <a:off x="451485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10" name="Rectangle 15"/>
          <p:cNvSpPr>
            <a:spLocks noChangeArrowheads="1"/>
          </p:cNvSpPr>
          <p:nvPr/>
        </p:nvSpPr>
        <p:spPr bwMode="auto">
          <a:xfrm>
            <a:off x="171450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11" name="Rectangle 16"/>
          <p:cNvSpPr>
            <a:spLocks noChangeArrowheads="1"/>
          </p:cNvSpPr>
          <p:nvPr/>
        </p:nvSpPr>
        <p:spPr bwMode="auto">
          <a:xfrm>
            <a:off x="371475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12" name="Rectangle 17"/>
          <p:cNvSpPr>
            <a:spLocks noChangeArrowheads="1"/>
          </p:cNvSpPr>
          <p:nvPr/>
        </p:nvSpPr>
        <p:spPr bwMode="auto">
          <a:xfrm>
            <a:off x="451485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13" name="Rectangle 18"/>
          <p:cNvSpPr>
            <a:spLocks noChangeArrowheads="1"/>
          </p:cNvSpPr>
          <p:nvPr/>
        </p:nvSpPr>
        <p:spPr bwMode="auto">
          <a:xfrm>
            <a:off x="171450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14" name="Rectangle 19"/>
          <p:cNvSpPr>
            <a:spLocks noChangeArrowheads="1"/>
          </p:cNvSpPr>
          <p:nvPr/>
        </p:nvSpPr>
        <p:spPr bwMode="auto">
          <a:xfrm>
            <a:off x="2114550" y="3733800"/>
            <a:ext cx="400050" cy="5334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15" name="Rectangle 20"/>
          <p:cNvSpPr>
            <a:spLocks noChangeArrowheads="1"/>
          </p:cNvSpPr>
          <p:nvPr/>
        </p:nvSpPr>
        <p:spPr bwMode="auto">
          <a:xfrm>
            <a:off x="2514600" y="3733800"/>
            <a:ext cx="400050" cy="53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16" name="Rectangle 21"/>
          <p:cNvSpPr>
            <a:spLocks noChangeArrowheads="1"/>
          </p:cNvSpPr>
          <p:nvPr/>
        </p:nvSpPr>
        <p:spPr bwMode="auto">
          <a:xfrm>
            <a:off x="2914650" y="37338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17" name="Rectangle 22"/>
          <p:cNvSpPr>
            <a:spLocks noChangeArrowheads="1"/>
          </p:cNvSpPr>
          <p:nvPr/>
        </p:nvSpPr>
        <p:spPr bwMode="auto">
          <a:xfrm>
            <a:off x="3314700" y="3733800"/>
            <a:ext cx="400050" cy="533400"/>
          </a:xfrm>
          <a:prstGeom prst="rect">
            <a:avLst/>
          </a:prstGeom>
          <a:solidFill>
            <a:srgbClr val="1C1C1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18" name="Rectangle 23"/>
          <p:cNvSpPr>
            <a:spLocks noChangeArrowheads="1"/>
          </p:cNvSpPr>
          <p:nvPr/>
        </p:nvSpPr>
        <p:spPr bwMode="auto">
          <a:xfrm>
            <a:off x="3714750" y="3733800"/>
            <a:ext cx="400050" cy="533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19" name="Rectangle 24"/>
          <p:cNvSpPr>
            <a:spLocks noChangeArrowheads="1"/>
          </p:cNvSpPr>
          <p:nvPr/>
        </p:nvSpPr>
        <p:spPr bwMode="auto">
          <a:xfrm>
            <a:off x="4114800" y="3733800"/>
            <a:ext cx="400050" cy="53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20" name="Rectangle 25"/>
          <p:cNvSpPr>
            <a:spLocks noChangeArrowheads="1"/>
          </p:cNvSpPr>
          <p:nvPr/>
        </p:nvSpPr>
        <p:spPr bwMode="auto">
          <a:xfrm>
            <a:off x="451485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21" name="Rectangle 26"/>
          <p:cNvSpPr>
            <a:spLocks noChangeArrowheads="1"/>
          </p:cNvSpPr>
          <p:nvPr/>
        </p:nvSpPr>
        <p:spPr bwMode="auto">
          <a:xfrm>
            <a:off x="2114550" y="2667000"/>
            <a:ext cx="1600200" cy="1066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22" name="Rectangle 27"/>
          <p:cNvSpPr>
            <a:spLocks noChangeArrowheads="1"/>
          </p:cNvSpPr>
          <p:nvPr/>
        </p:nvSpPr>
        <p:spPr bwMode="auto">
          <a:xfrm>
            <a:off x="1714500" y="2133600"/>
            <a:ext cx="3200400" cy="2133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23" name="Rectangle 28"/>
          <p:cNvSpPr>
            <a:spLocks noChangeArrowheads="1"/>
          </p:cNvSpPr>
          <p:nvPr/>
        </p:nvSpPr>
        <p:spPr bwMode="auto">
          <a:xfrm>
            <a:off x="4114800" y="2667000"/>
            <a:ext cx="40005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24" name="Line 29"/>
          <p:cNvSpPr>
            <a:spLocks noChangeShapeType="1"/>
          </p:cNvSpPr>
          <p:nvPr/>
        </p:nvSpPr>
        <p:spPr bwMode="auto">
          <a:xfrm>
            <a:off x="3664744" y="2400300"/>
            <a:ext cx="20359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25" name="Rectangle 30"/>
          <p:cNvSpPr>
            <a:spLocks noChangeArrowheads="1"/>
          </p:cNvSpPr>
          <p:nvPr/>
        </p:nvSpPr>
        <p:spPr bwMode="auto">
          <a:xfrm>
            <a:off x="1714500" y="4724400"/>
            <a:ext cx="3200400" cy="2286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26" name="Rectangle 31"/>
          <p:cNvSpPr>
            <a:spLocks noChangeArrowheads="1"/>
          </p:cNvSpPr>
          <p:nvPr/>
        </p:nvSpPr>
        <p:spPr bwMode="auto">
          <a:xfrm>
            <a:off x="33147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de-DE" sz="2000">
                <a:latin typeface="Calibri"/>
                <a:cs typeface="Calibri"/>
              </a:rPr>
              <a:t>1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5327" name="Rectangle 32"/>
          <p:cNvSpPr>
            <a:spLocks noChangeArrowheads="1"/>
          </p:cNvSpPr>
          <p:nvPr/>
        </p:nvSpPr>
        <p:spPr bwMode="auto">
          <a:xfrm>
            <a:off x="17145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de-DE" sz="2000">
                <a:latin typeface="Calibri"/>
                <a:cs typeface="Calibri"/>
              </a:rPr>
              <a:t>0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5328" name="Rectangle 33"/>
          <p:cNvSpPr>
            <a:spLocks noChangeArrowheads="1"/>
          </p:cNvSpPr>
          <p:nvPr/>
        </p:nvSpPr>
        <p:spPr bwMode="auto">
          <a:xfrm>
            <a:off x="571500" y="4953000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de-DE" sz="2000">
                <a:latin typeface="Calibri"/>
                <a:cs typeface="Calibri"/>
              </a:rPr>
              <a:t>Prob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5329" name="Oval 34"/>
          <p:cNvSpPr>
            <a:spLocks noChangeArrowheads="1"/>
          </p:cNvSpPr>
          <p:nvPr/>
        </p:nvSpPr>
        <p:spPr bwMode="auto">
          <a:xfrm>
            <a:off x="3371850" y="2209800"/>
            <a:ext cx="28575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30" name="Line 35"/>
          <p:cNvSpPr>
            <a:spLocks noChangeShapeType="1"/>
          </p:cNvSpPr>
          <p:nvPr/>
        </p:nvSpPr>
        <p:spPr bwMode="auto">
          <a:xfrm flipV="1">
            <a:off x="3518297" y="1876425"/>
            <a:ext cx="0" cy="30480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31" name="Line 36"/>
          <p:cNvSpPr>
            <a:spLocks noChangeShapeType="1"/>
          </p:cNvSpPr>
          <p:nvPr/>
        </p:nvSpPr>
        <p:spPr bwMode="auto">
          <a:xfrm>
            <a:off x="3514725" y="2586039"/>
            <a:ext cx="0" cy="257175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5332" name="Line 37"/>
          <p:cNvSpPr>
            <a:spLocks noChangeShapeType="1"/>
          </p:cNvSpPr>
          <p:nvPr/>
        </p:nvSpPr>
        <p:spPr bwMode="auto">
          <a:xfrm flipH="1">
            <a:off x="3182542" y="2400300"/>
            <a:ext cx="18216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1205286" name="AutoShape 38"/>
          <p:cNvSpPr>
            <a:spLocks noChangeArrowheads="1"/>
          </p:cNvSpPr>
          <p:nvPr/>
        </p:nvSpPr>
        <p:spPr bwMode="auto">
          <a:xfrm>
            <a:off x="3654029" y="2281238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350" y="2057401"/>
            <a:ext cx="2652140" cy="22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080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528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alibri"/>
                <a:ea typeface="ＭＳ Ｐゴシック" pitchFamily="34" charset="-128"/>
                <a:cs typeface="Calibri"/>
              </a:rPr>
              <a:t>Example: Robot Localization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471488" y="5767388"/>
            <a:ext cx="5829300" cy="914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mtClean="0">
                <a:latin typeface="Calibri"/>
                <a:ea typeface="ＭＳ Ｐゴシック" pitchFamily="34" charset="-128"/>
                <a:cs typeface="Calibri"/>
              </a:rPr>
              <a:t>t=5</a:t>
            </a:r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171450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48" name="Rectangle 5"/>
          <p:cNvSpPr>
            <a:spLocks noChangeArrowheads="1"/>
          </p:cNvSpPr>
          <p:nvPr/>
        </p:nvSpPr>
        <p:spPr bwMode="auto">
          <a:xfrm>
            <a:off x="211455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49" name="Rectangle 6"/>
          <p:cNvSpPr>
            <a:spLocks noChangeArrowheads="1"/>
          </p:cNvSpPr>
          <p:nvPr/>
        </p:nvSpPr>
        <p:spPr bwMode="auto">
          <a:xfrm>
            <a:off x="251460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50" name="Rectangle 7"/>
          <p:cNvSpPr>
            <a:spLocks noChangeArrowheads="1"/>
          </p:cNvSpPr>
          <p:nvPr/>
        </p:nvSpPr>
        <p:spPr bwMode="auto">
          <a:xfrm>
            <a:off x="2914650" y="21336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51" name="Rectangle 8"/>
          <p:cNvSpPr>
            <a:spLocks noChangeArrowheads="1"/>
          </p:cNvSpPr>
          <p:nvPr/>
        </p:nvSpPr>
        <p:spPr bwMode="auto">
          <a:xfrm>
            <a:off x="3314700" y="2133600"/>
            <a:ext cx="400050" cy="53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52" name="Rectangle 9"/>
          <p:cNvSpPr>
            <a:spLocks noChangeArrowheads="1"/>
          </p:cNvSpPr>
          <p:nvPr/>
        </p:nvSpPr>
        <p:spPr bwMode="auto">
          <a:xfrm>
            <a:off x="3714750" y="2133600"/>
            <a:ext cx="400050" cy="533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53" name="Rectangle 10"/>
          <p:cNvSpPr>
            <a:spLocks noChangeArrowheads="1"/>
          </p:cNvSpPr>
          <p:nvPr/>
        </p:nvSpPr>
        <p:spPr bwMode="auto">
          <a:xfrm>
            <a:off x="4114800" y="2133600"/>
            <a:ext cx="400050" cy="53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54" name="Rectangle 11"/>
          <p:cNvSpPr>
            <a:spLocks noChangeArrowheads="1"/>
          </p:cNvSpPr>
          <p:nvPr/>
        </p:nvSpPr>
        <p:spPr bwMode="auto">
          <a:xfrm>
            <a:off x="4514850" y="2133600"/>
            <a:ext cx="400050" cy="5334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55" name="Rectangle 12"/>
          <p:cNvSpPr>
            <a:spLocks noChangeArrowheads="1"/>
          </p:cNvSpPr>
          <p:nvPr/>
        </p:nvSpPr>
        <p:spPr bwMode="auto">
          <a:xfrm>
            <a:off x="171450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56" name="Rectangle 13"/>
          <p:cNvSpPr>
            <a:spLocks noChangeArrowheads="1"/>
          </p:cNvSpPr>
          <p:nvPr/>
        </p:nvSpPr>
        <p:spPr bwMode="auto">
          <a:xfrm>
            <a:off x="371475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57" name="Rectangle 14"/>
          <p:cNvSpPr>
            <a:spLocks noChangeArrowheads="1"/>
          </p:cNvSpPr>
          <p:nvPr/>
        </p:nvSpPr>
        <p:spPr bwMode="auto">
          <a:xfrm>
            <a:off x="4514850" y="26670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58" name="Rectangle 15"/>
          <p:cNvSpPr>
            <a:spLocks noChangeArrowheads="1"/>
          </p:cNvSpPr>
          <p:nvPr/>
        </p:nvSpPr>
        <p:spPr bwMode="auto">
          <a:xfrm>
            <a:off x="171450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59" name="Rectangle 16"/>
          <p:cNvSpPr>
            <a:spLocks noChangeArrowheads="1"/>
          </p:cNvSpPr>
          <p:nvPr/>
        </p:nvSpPr>
        <p:spPr bwMode="auto">
          <a:xfrm>
            <a:off x="371475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60" name="Rectangle 17"/>
          <p:cNvSpPr>
            <a:spLocks noChangeArrowheads="1"/>
          </p:cNvSpPr>
          <p:nvPr/>
        </p:nvSpPr>
        <p:spPr bwMode="auto">
          <a:xfrm>
            <a:off x="4514850" y="32004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61" name="Rectangle 18"/>
          <p:cNvSpPr>
            <a:spLocks noChangeArrowheads="1"/>
          </p:cNvSpPr>
          <p:nvPr/>
        </p:nvSpPr>
        <p:spPr bwMode="auto">
          <a:xfrm>
            <a:off x="171450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62" name="Rectangle 19"/>
          <p:cNvSpPr>
            <a:spLocks noChangeArrowheads="1"/>
          </p:cNvSpPr>
          <p:nvPr/>
        </p:nvSpPr>
        <p:spPr bwMode="auto">
          <a:xfrm>
            <a:off x="211455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63" name="Rectangle 20"/>
          <p:cNvSpPr>
            <a:spLocks noChangeArrowheads="1"/>
          </p:cNvSpPr>
          <p:nvPr/>
        </p:nvSpPr>
        <p:spPr bwMode="auto">
          <a:xfrm>
            <a:off x="251460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64" name="Rectangle 21"/>
          <p:cNvSpPr>
            <a:spLocks noChangeArrowheads="1"/>
          </p:cNvSpPr>
          <p:nvPr/>
        </p:nvSpPr>
        <p:spPr bwMode="auto">
          <a:xfrm>
            <a:off x="291465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65" name="Rectangle 22"/>
          <p:cNvSpPr>
            <a:spLocks noChangeArrowheads="1"/>
          </p:cNvSpPr>
          <p:nvPr/>
        </p:nvSpPr>
        <p:spPr bwMode="auto">
          <a:xfrm>
            <a:off x="3314700" y="3733800"/>
            <a:ext cx="400050" cy="5334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66" name="Rectangle 23"/>
          <p:cNvSpPr>
            <a:spLocks noChangeArrowheads="1"/>
          </p:cNvSpPr>
          <p:nvPr/>
        </p:nvSpPr>
        <p:spPr bwMode="auto">
          <a:xfrm>
            <a:off x="4114800" y="3733800"/>
            <a:ext cx="400050" cy="5334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67" name="Rectangle 24"/>
          <p:cNvSpPr>
            <a:spLocks noChangeArrowheads="1"/>
          </p:cNvSpPr>
          <p:nvPr/>
        </p:nvSpPr>
        <p:spPr bwMode="auto">
          <a:xfrm>
            <a:off x="451485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68" name="Rectangle 25"/>
          <p:cNvSpPr>
            <a:spLocks noChangeArrowheads="1"/>
          </p:cNvSpPr>
          <p:nvPr/>
        </p:nvSpPr>
        <p:spPr bwMode="auto">
          <a:xfrm>
            <a:off x="2114550" y="2667000"/>
            <a:ext cx="1600200" cy="1066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69" name="Rectangle 26"/>
          <p:cNvSpPr>
            <a:spLocks noChangeArrowheads="1"/>
          </p:cNvSpPr>
          <p:nvPr/>
        </p:nvSpPr>
        <p:spPr bwMode="auto">
          <a:xfrm>
            <a:off x="1714500" y="2133600"/>
            <a:ext cx="3200400" cy="2133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70" name="Rectangle 27"/>
          <p:cNvSpPr>
            <a:spLocks noChangeArrowheads="1"/>
          </p:cNvSpPr>
          <p:nvPr/>
        </p:nvSpPr>
        <p:spPr bwMode="auto">
          <a:xfrm>
            <a:off x="4114800" y="2667000"/>
            <a:ext cx="400050" cy="1066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71" name="Line 28"/>
          <p:cNvSpPr>
            <a:spLocks noChangeShapeType="1"/>
          </p:cNvSpPr>
          <p:nvPr/>
        </p:nvSpPr>
        <p:spPr bwMode="auto">
          <a:xfrm>
            <a:off x="3664744" y="2400300"/>
            <a:ext cx="20359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72" name="Rectangle 29"/>
          <p:cNvSpPr>
            <a:spLocks noChangeArrowheads="1"/>
          </p:cNvSpPr>
          <p:nvPr/>
        </p:nvSpPr>
        <p:spPr bwMode="auto">
          <a:xfrm>
            <a:off x="1714500" y="4724400"/>
            <a:ext cx="3200400" cy="2286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73" name="Rectangle 30"/>
          <p:cNvSpPr>
            <a:spLocks noChangeArrowheads="1"/>
          </p:cNvSpPr>
          <p:nvPr/>
        </p:nvSpPr>
        <p:spPr bwMode="auto">
          <a:xfrm>
            <a:off x="33147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de-DE" sz="2000">
                <a:latin typeface="Calibri"/>
                <a:cs typeface="Calibri"/>
              </a:rPr>
              <a:t>1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7374" name="Rectangle 31"/>
          <p:cNvSpPr>
            <a:spLocks noChangeArrowheads="1"/>
          </p:cNvSpPr>
          <p:nvPr/>
        </p:nvSpPr>
        <p:spPr bwMode="auto">
          <a:xfrm>
            <a:off x="1714500" y="49530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de-DE" sz="2000">
                <a:latin typeface="Calibri"/>
                <a:cs typeface="Calibri"/>
              </a:rPr>
              <a:t>0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7375" name="Rectangle 32"/>
          <p:cNvSpPr>
            <a:spLocks noChangeArrowheads="1"/>
          </p:cNvSpPr>
          <p:nvPr/>
        </p:nvSpPr>
        <p:spPr bwMode="auto">
          <a:xfrm>
            <a:off x="571500" y="4953000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de-DE" sz="2000">
                <a:latin typeface="Calibri"/>
                <a:cs typeface="Calibri"/>
              </a:rPr>
              <a:t>Prob</a:t>
            </a:r>
            <a:endParaRPr lang="en-US" sz="2000">
              <a:latin typeface="Calibri"/>
              <a:cs typeface="Calibri"/>
            </a:endParaRPr>
          </a:p>
        </p:txBody>
      </p:sp>
      <p:sp>
        <p:nvSpPr>
          <p:cNvPr id="57376" name="Oval 33"/>
          <p:cNvSpPr>
            <a:spLocks noChangeArrowheads="1"/>
          </p:cNvSpPr>
          <p:nvPr/>
        </p:nvSpPr>
        <p:spPr bwMode="auto">
          <a:xfrm>
            <a:off x="3771900" y="2209800"/>
            <a:ext cx="28575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77" name="Line 34"/>
          <p:cNvSpPr>
            <a:spLocks noChangeShapeType="1"/>
          </p:cNvSpPr>
          <p:nvPr/>
        </p:nvSpPr>
        <p:spPr bwMode="auto">
          <a:xfrm flipV="1">
            <a:off x="3918347" y="1876425"/>
            <a:ext cx="0" cy="30480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78" name="Line 35"/>
          <p:cNvSpPr>
            <a:spLocks noChangeShapeType="1"/>
          </p:cNvSpPr>
          <p:nvPr/>
        </p:nvSpPr>
        <p:spPr bwMode="auto">
          <a:xfrm>
            <a:off x="3914775" y="2586039"/>
            <a:ext cx="0" cy="2571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79" name="Line 36"/>
          <p:cNvSpPr>
            <a:spLocks noChangeShapeType="1"/>
          </p:cNvSpPr>
          <p:nvPr/>
        </p:nvSpPr>
        <p:spPr bwMode="auto">
          <a:xfrm>
            <a:off x="4061223" y="2400300"/>
            <a:ext cx="182165" cy="15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80" name="Line 37"/>
          <p:cNvSpPr>
            <a:spLocks noChangeShapeType="1"/>
          </p:cNvSpPr>
          <p:nvPr/>
        </p:nvSpPr>
        <p:spPr bwMode="auto">
          <a:xfrm flipH="1">
            <a:off x="3582592" y="2400300"/>
            <a:ext cx="18216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57381" name="Rectangle 38"/>
          <p:cNvSpPr>
            <a:spLocks noChangeArrowheads="1"/>
          </p:cNvSpPr>
          <p:nvPr/>
        </p:nvSpPr>
        <p:spPr bwMode="auto">
          <a:xfrm>
            <a:off x="3714750" y="3733800"/>
            <a:ext cx="4000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/>
              <a:cs typeface="Calibri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350" y="2057401"/>
            <a:ext cx="2652140" cy="22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383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118</Words>
  <Application>Microsoft Macintosh PowerPoint</Application>
  <PresentationFormat>On-screen Show (4:3)</PresentationFormat>
  <Paragraphs>40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Example: Robot Localization</vt:lpstr>
      <vt:lpstr>Example: Robot Localization</vt:lpstr>
      <vt:lpstr>Example: Robot Localization</vt:lpstr>
      <vt:lpstr>Example: Robot Localization</vt:lpstr>
      <vt:lpstr>Example: Robot Localization</vt:lpstr>
      <vt:lpstr>Example: Robot Localization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Example: Robot Localization</dc:title>
  <dc:creator>Marc Liberatore</dc:creator>
  <cp:lastModifiedBy>Marc Liberatore</cp:lastModifiedBy>
  <cp:revision>1</cp:revision>
  <dcterms:created xsi:type="dcterms:W3CDTF">2014-11-20T14:24:51Z</dcterms:created>
  <dcterms:modified xsi:type="dcterms:W3CDTF">2014-11-20T14:26:05Z</dcterms:modified>
</cp:coreProperties>
</file>