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75" r:id="rId2"/>
    <p:sldId id="257" r:id="rId3"/>
    <p:sldId id="258" r:id="rId4"/>
    <p:sldId id="274" r:id="rId5"/>
    <p:sldId id="259" r:id="rId6"/>
    <p:sldId id="260" r:id="rId7"/>
    <p:sldId id="261" r:id="rId8"/>
    <p:sldId id="276" r:id="rId9"/>
    <p:sldId id="262" r:id="rId10"/>
    <p:sldId id="263" r:id="rId11"/>
    <p:sldId id="264" r:id="rId12"/>
    <p:sldId id="277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61" d="100"/>
          <a:sy n="161" d="100"/>
        </p:scale>
        <p:origin x="-173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9EFE27-64E6-5F47-B826-AD55681419C1}" type="datetimeFigureOut">
              <a:rPr lang="en-US" smtClean="0"/>
              <a:t>9/23/14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A1FD79-CDAC-014A-B92A-C375923A2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18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21 September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081CD2-427B-F64A-B345-E9D62B433A1A}" type="slidenum">
              <a:rPr lang="en-US"/>
              <a:pPr/>
              <a:t>2</a:t>
            </a:fld>
            <a:endParaRPr lang="en-US"/>
          </a:p>
        </p:txBody>
      </p:sp>
      <p:sp>
        <p:nvSpPr>
          <p:cNvPr id="1039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39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21 September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513CAA-18DD-CF4E-A8F1-771CC72D718A}" type="slidenum">
              <a:rPr lang="en-US"/>
              <a:pPr/>
              <a:t>14</a:t>
            </a:fld>
            <a:endParaRPr lang="en-US"/>
          </a:p>
        </p:txBody>
      </p:sp>
      <p:sp>
        <p:nvSpPr>
          <p:cNvPr id="1059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59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21 September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FF5633-1DC4-EF4E-8B9F-46A79E7F1575}" type="slidenum">
              <a:rPr lang="en-US"/>
              <a:pPr/>
              <a:t>15</a:t>
            </a:fld>
            <a:endParaRPr lang="en-US"/>
          </a:p>
        </p:txBody>
      </p:sp>
      <p:sp>
        <p:nvSpPr>
          <p:cNvPr id="1060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60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21 September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8F400E-DAD6-D640-98DF-CFD8308B5579}" type="slidenum">
              <a:rPr lang="en-US"/>
              <a:pPr/>
              <a:t>16</a:t>
            </a:fld>
            <a:endParaRPr lang="en-US"/>
          </a:p>
        </p:txBody>
      </p:sp>
      <p:sp>
        <p:nvSpPr>
          <p:cNvPr id="1061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61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21 September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34FEE3-7C20-3945-B21B-B8F99F7F12A7}" type="slidenum">
              <a:rPr lang="en-US"/>
              <a:pPr/>
              <a:t>17</a:t>
            </a:fld>
            <a:endParaRPr lang="en-US"/>
          </a:p>
        </p:txBody>
      </p:sp>
      <p:sp>
        <p:nvSpPr>
          <p:cNvPr id="1074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74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21 September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B4684C-CC27-C445-AC2C-B558FD1C64B1}" type="slidenum">
              <a:rPr lang="en-US"/>
              <a:pPr/>
              <a:t>18</a:t>
            </a:fld>
            <a:endParaRPr lang="en-US"/>
          </a:p>
        </p:txBody>
      </p:sp>
      <p:sp>
        <p:nvSpPr>
          <p:cNvPr id="1075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75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21 September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BCCB5C-DA5D-7446-8B7D-7105310FAD4E}" type="slidenum">
              <a:rPr lang="en-US"/>
              <a:pPr/>
              <a:t>19</a:t>
            </a:fld>
            <a:endParaRPr lang="en-US"/>
          </a:p>
        </p:txBody>
      </p:sp>
      <p:sp>
        <p:nvSpPr>
          <p:cNvPr id="1076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7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21 September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0C0399-A1FF-BE4C-B29F-2956BF84AA59}" type="slidenum">
              <a:rPr lang="en-US"/>
              <a:pPr/>
              <a:t>20</a:t>
            </a:fld>
            <a:endParaRPr lang="en-US"/>
          </a:p>
        </p:txBody>
      </p:sp>
      <p:sp>
        <p:nvSpPr>
          <p:cNvPr id="1077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77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21 September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791D13-DBAC-714E-A3ED-A4ACE9221301}" type="slidenum">
              <a:rPr lang="en-US"/>
              <a:pPr/>
              <a:t>21</a:t>
            </a:fld>
            <a:endParaRPr lang="en-US"/>
          </a:p>
        </p:txBody>
      </p:sp>
      <p:sp>
        <p:nvSpPr>
          <p:cNvPr id="1078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78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21 September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FFFA01-A41D-AF4D-9C8D-2D2759B88EC6}" type="slidenum">
              <a:rPr lang="en-US"/>
              <a:pPr/>
              <a:t>3</a:t>
            </a:fld>
            <a:endParaRPr lang="en-US"/>
          </a:p>
        </p:txBody>
      </p:sp>
      <p:sp>
        <p:nvSpPr>
          <p:cNvPr id="104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21 September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C2B15A-B17F-A748-9871-DE790662567B}" type="slidenum">
              <a:rPr lang="en-US"/>
              <a:pPr/>
              <a:t>5</a:t>
            </a:fld>
            <a:endParaRPr lang="en-US"/>
          </a:p>
        </p:txBody>
      </p:sp>
      <p:sp>
        <p:nvSpPr>
          <p:cNvPr id="1051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51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21 September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3F7515-2262-3A4A-ADF3-648FFBEA6460}" type="slidenum">
              <a:rPr lang="en-US"/>
              <a:pPr/>
              <a:t>6</a:t>
            </a:fld>
            <a:endParaRPr lang="en-US"/>
          </a:p>
        </p:txBody>
      </p:sp>
      <p:sp>
        <p:nvSpPr>
          <p:cNvPr id="1052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5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21 September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5040ED-3EC1-8B4A-A39A-8CB9DD788DA8}" type="slidenum">
              <a:rPr lang="en-US"/>
              <a:pPr/>
              <a:t>7</a:t>
            </a:fld>
            <a:endParaRPr lang="en-US"/>
          </a:p>
        </p:txBody>
      </p:sp>
      <p:sp>
        <p:nvSpPr>
          <p:cNvPr id="1053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53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21 September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056D23-3159-464E-A155-A384B3CF30C0}" type="slidenum">
              <a:rPr lang="en-US"/>
              <a:pPr/>
              <a:t>9</a:t>
            </a:fld>
            <a:endParaRPr lang="en-US"/>
          </a:p>
        </p:txBody>
      </p:sp>
      <p:sp>
        <p:nvSpPr>
          <p:cNvPr id="1055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55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21 September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F81805-D41A-E14A-9220-4294F04A56B9}" type="slidenum">
              <a:rPr lang="en-US"/>
              <a:pPr/>
              <a:t>10</a:t>
            </a:fld>
            <a:endParaRPr lang="en-US"/>
          </a:p>
        </p:txBody>
      </p:sp>
      <p:sp>
        <p:nvSpPr>
          <p:cNvPr id="1056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56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21 September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2AB244-FB70-4B43-BBC3-94E4AC852F74}" type="slidenum">
              <a:rPr lang="en-US"/>
              <a:pPr/>
              <a:t>11</a:t>
            </a:fld>
            <a:endParaRPr lang="en-US"/>
          </a:p>
        </p:txBody>
      </p:sp>
      <p:sp>
        <p:nvSpPr>
          <p:cNvPr id="1057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57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21 September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7CCD7D-72F0-B94C-B25D-93B46053C745}" type="slidenum">
              <a:rPr lang="en-US"/>
              <a:pPr/>
              <a:t>13</a:t>
            </a:fld>
            <a:endParaRPr lang="en-US"/>
          </a:p>
        </p:txBody>
      </p:sp>
      <p:sp>
        <p:nvSpPr>
          <p:cNvPr id="1058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58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06FC-C854-4545-B64C-F4236CF968F3}" type="datetimeFigureOut">
              <a:rPr lang="en-US" smtClean="0"/>
              <a:t>9/23/14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87E3E-66FD-7949-B2EF-582D24E86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600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06FC-C854-4545-B64C-F4236CF968F3}" type="datetimeFigureOut">
              <a:rPr lang="en-US" smtClean="0"/>
              <a:t>9/23/14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87E3E-66FD-7949-B2EF-582D24E86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74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06FC-C854-4545-B64C-F4236CF968F3}" type="datetimeFigureOut">
              <a:rPr lang="en-US" smtClean="0"/>
              <a:t>9/23/14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87E3E-66FD-7949-B2EF-582D24E86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664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913" y="381000"/>
            <a:ext cx="77724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7772400" cy="236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962400"/>
            <a:ext cx="7772400" cy="236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056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06FC-C854-4545-B64C-F4236CF968F3}" type="datetimeFigureOut">
              <a:rPr lang="en-US" smtClean="0"/>
              <a:t>9/23/14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87E3E-66FD-7949-B2EF-582D24E86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465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06FC-C854-4545-B64C-F4236CF968F3}" type="datetimeFigureOut">
              <a:rPr lang="en-US" smtClean="0"/>
              <a:t>9/23/14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87E3E-66FD-7949-B2EF-582D24E86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860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06FC-C854-4545-B64C-F4236CF968F3}" type="datetimeFigureOut">
              <a:rPr lang="en-US" smtClean="0"/>
              <a:t>9/23/14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87E3E-66FD-7949-B2EF-582D24E86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875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06FC-C854-4545-B64C-F4236CF968F3}" type="datetimeFigureOut">
              <a:rPr lang="en-US" smtClean="0"/>
              <a:t>9/23/14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87E3E-66FD-7949-B2EF-582D24E86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994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06FC-C854-4545-B64C-F4236CF968F3}" type="datetimeFigureOut">
              <a:rPr lang="en-US" smtClean="0"/>
              <a:t>9/23/14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87E3E-66FD-7949-B2EF-582D24E86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011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06FC-C854-4545-B64C-F4236CF968F3}" type="datetimeFigureOut">
              <a:rPr lang="en-US" smtClean="0"/>
              <a:t>9/23/14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87E3E-66FD-7949-B2EF-582D24E86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9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06FC-C854-4545-B64C-F4236CF968F3}" type="datetimeFigureOut">
              <a:rPr lang="en-US" smtClean="0"/>
              <a:t>9/23/14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87E3E-66FD-7949-B2EF-582D24E86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195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06FC-C854-4545-B64C-F4236CF968F3}" type="datetimeFigureOut">
              <a:rPr lang="en-US" smtClean="0"/>
              <a:t>9/23/14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87E3E-66FD-7949-B2EF-582D24E86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582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B606FC-C854-4545-B64C-F4236CF968F3}" type="datetimeFigureOut">
              <a:rPr lang="en-US" smtClean="0"/>
              <a:t>9/23/14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87E3E-66FD-7949-B2EF-582D24E86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512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map coloring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455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Degree heuristic</a:t>
            </a:r>
          </a:p>
        </p:txBody>
      </p:sp>
      <p:pic>
        <p:nvPicPr>
          <p:cNvPr id="990212" name="Picture 4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20"/>
          <a:stretch>
            <a:fillRect/>
          </a:stretch>
        </p:blipFill>
        <p:spPr>
          <a:xfrm>
            <a:off x="533400" y="1752600"/>
            <a:ext cx="7696200" cy="1711325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9902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3581400"/>
            <a:ext cx="7772400" cy="3124200"/>
          </a:xfrm>
        </p:spPr>
        <p:txBody>
          <a:bodyPr/>
          <a:lstStyle/>
          <a:p>
            <a:r>
              <a:rPr lang="en-US"/>
              <a:t>Select the variable that is involved in the largest number of constraints with other unassigned variables</a:t>
            </a:r>
          </a:p>
          <a:p>
            <a:r>
              <a:rPr lang="en-US"/>
              <a:t>A useful tie breaker.</a:t>
            </a:r>
          </a:p>
          <a:p>
            <a:r>
              <a:rPr lang="en-US"/>
              <a:t>In what order should its values be tried?</a:t>
            </a:r>
          </a:p>
        </p:txBody>
      </p:sp>
    </p:spTree>
    <p:extLst>
      <p:ext uri="{BB962C8B-B14F-4D97-AF65-F5344CB8AC3E}">
        <p14:creationId xmlns:p14="http://schemas.microsoft.com/office/powerpoint/2010/main" val="41928348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1236" name="Picture 4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509"/>
          <a:stretch>
            <a:fillRect/>
          </a:stretch>
        </p:blipFill>
        <p:spPr>
          <a:xfrm>
            <a:off x="838200" y="1295400"/>
            <a:ext cx="7391400" cy="2428875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991237" name="Rectangle 5"/>
          <p:cNvSpPr>
            <a:spLocks noChangeArrowheads="1"/>
          </p:cNvSpPr>
          <p:nvPr/>
        </p:nvSpPr>
        <p:spPr bwMode="auto">
          <a:xfrm>
            <a:off x="6400800" y="3657600"/>
            <a:ext cx="20780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 i="1"/>
              <a:t>Allows 0 value for SA</a:t>
            </a:r>
          </a:p>
        </p:txBody>
      </p:sp>
      <p:sp>
        <p:nvSpPr>
          <p:cNvPr id="991238" name="Rectangle 6"/>
          <p:cNvSpPr>
            <a:spLocks noChangeArrowheads="1"/>
          </p:cNvSpPr>
          <p:nvPr/>
        </p:nvSpPr>
        <p:spPr bwMode="auto">
          <a:xfrm>
            <a:off x="6248400" y="1219200"/>
            <a:ext cx="20780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 i="1"/>
              <a:t>Allows 1 value for SA</a:t>
            </a:r>
          </a:p>
        </p:txBody>
      </p:sp>
      <p:sp>
        <p:nvSpPr>
          <p:cNvPr id="99123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Least constraining value</a:t>
            </a:r>
          </a:p>
        </p:txBody>
      </p:sp>
      <p:sp>
        <p:nvSpPr>
          <p:cNvPr id="9912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533400" y="4267200"/>
            <a:ext cx="7772400" cy="2286000"/>
          </a:xfrm>
        </p:spPr>
        <p:txBody>
          <a:bodyPr/>
          <a:lstStyle/>
          <a:p>
            <a:r>
              <a:rPr lang="en-US"/>
              <a:t>Given a variable, choose the </a:t>
            </a:r>
            <a:r>
              <a:rPr lang="en-US" i="1"/>
              <a:t>least constraining value </a:t>
            </a:r>
            <a:r>
              <a:rPr lang="en-US"/>
              <a:t>— the value that leaves the maximum flexibility for subsequent variable assignments.</a:t>
            </a:r>
          </a:p>
        </p:txBody>
      </p:sp>
    </p:spTree>
    <p:extLst>
      <p:ext uri="{BB962C8B-B14F-4D97-AF65-F5344CB8AC3E}">
        <p14:creationId xmlns:p14="http://schemas.microsoft.com/office/powerpoint/2010/main" val="166724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Propagating information through constraints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00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2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Forward checking</a:t>
            </a:r>
          </a:p>
        </p:txBody>
      </p:sp>
      <p:sp>
        <p:nvSpPr>
          <p:cNvPr id="99225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3981450"/>
            <a:ext cx="7772400" cy="23431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Can we detect inevitable failure early?</a:t>
            </a:r>
          </a:p>
          <a:p>
            <a:pPr lvl="1">
              <a:lnSpc>
                <a:spcPct val="90000"/>
              </a:lnSpc>
            </a:pPr>
            <a:r>
              <a:rPr lang="en-US" sz="2100" i="1"/>
              <a:t>And avoid it later?</a:t>
            </a:r>
          </a:p>
          <a:p>
            <a:pPr>
              <a:lnSpc>
                <a:spcPct val="90000"/>
              </a:lnSpc>
            </a:pPr>
            <a:r>
              <a:rPr lang="en-US" sz="2400"/>
              <a:t>Yes — track remaining legal values for unassigned variables</a:t>
            </a:r>
          </a:p>
          <a:p>
            <a:pPr>
              <a:lnSpc>
                <a:spcPct val="90000"/>
              </a:lnSpc>
            </a:pPr>
            <a:r>
              <a:rPr lang="en-US" sz="2400"/>
              <a:t>Terminate search when any variable has no legal values.</a:t>
            </a:r>
            <a:endParaRPr lang="en-US" sz="2400" i="1"/>
          </a:p>
        </p:txBody>
      </p:sp>
      <p:pic>
        <p:nvPicPr>
          <p:cNvPr id="992260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09800" y="1447800"/>
            <a:ext cx="4670425" cy="1752600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2166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Forward checking</a:t>
            </a:r>
          </a:p>
        </p:txBody>
      </p:sp>
      <p:sp>
        <p:nvSpPr>
          <p:cNvPr id="99328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3981450"/>
            <a:ext cx="7772400" cy="2343150"/>
          </a:xfrm>
        </p:spPr>
        <p:txBody>
          <a:bodyPr/>
          <a:lstStyle/>
          <a:p>
            <a:r>
              <a:rPr lang="en-US" sz="2400"/>
              <a:t>Assign</a:t>
            </a:r>
            <a:r>
              <a:rPr lang="en-US" sz="2400" i="1"/>
              <a:t> {WA=red}</a:t>
            </a:r>
          </a:p>
          <a:p>
            <a:r>
              <a:rPr lang="en-US" sz="2400"/>
              <a:t>Effects on other variables connected by constraints with WA</a:t>
            </a:r>
          </a:p>
          <a:p>
            <a:pPr lvl="1"/>
            <a:r>
              <a:rPr lang="en-US" sz="2100" i="1"/>
              <a:t>NT can no longer be red</a:t>
            </a:r>
          </a:p>
          <a:p>
            <a:pPr lvl="1"/>
            <a:r>
              <a:rPr lang="en-US" sz="2100" i="1"/>
              <a:t>SA can no longer be red</a:t>
            </a:r>
          </a:p>
        </p:txBody>
      </p:sp>
      <p:pic>
        <p:nvPicPr>
          <p:cNvPr id="993284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09800" y="1447800"/>
            <a:ext cx="4652963" cy="1828800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9337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3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Forward checking</a:t>
            </a:r>
          </a:p>
        </p:txBody>
      </p:sp>
      <p:sp>
        <p:nvSpPr>
          <p:cNvPr id="99430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3981450"/>
            <a:ext cx="7772400" cy="2343150"/>
          </a:xfrm>
        </p:spPr>
        <p:txBody>
          <a:bodyPr/>
          <a:lstStyle/>
          <a:p>
            <a:r>
              <a:rPr lang="en-US" sz="2400"/>
              <a:t>Assign</a:t>
            </a:r>
            <a:r>
              <a:rPr lang="en-US" sz="2400" i="1"/>
              <a:t> {Q=green}</a:t>
            </a:r>
          </a:p>
          <a:p>
            <a:r>
              <a:rPr lang="en-US" sz="2400"/>
              <a:t>Effects on other variables connected by constraints with WA</a:t>
            </a:r>
          </a:p>
          <a:p>
            <a:pPr lvl="1"/>
            <a:r>
              <a:rPr lang="en-US" sz="1900" i="1"/>
              <a:t>NT can no longer be green</a:t>
            </a:r>
          </a:p>
          <a:p>
            <a:pPr lvl="1"/>
            <a:r>
              <a:rPr lang="en-US" sz="1900" i="1"/>
              <a:t>NSW can no longer be green</a:t>
            </a:r>
          </a:p>
          <a:p>
            <a:pPr lvl="1"/>
            <a:r>
              <a:rPr lang="en-US" sz="1900" i="1"/>
              <a:t>SA can no longer be green</a:t>
            </a:r>
            <a:endParaRPr lang="en-US" sz="2000"/>
          </a:p>
        </p:txBody>
      </p:sp>
      <p:pic>
        <p:nvPicPr>
          <p:cNvPr id="994308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89150" y="1447800"/>
            <a:ext cx="4845050" cy="2036763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539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53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Forward checking</a:t>
            </a:r>
          </a:p>
        </p:txBody>
      </p:sp>
      <p:sp>
        <p:nvSpPr>
          <p:cNvPr id="99533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3981450"/>
            <a:ext cx="7772400" cy="23431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If </a:t>
            </a:r>
            <a:r>
              <a:rPr lang="en-US" sz="2400" i="1" dirty="0"/>
              <a:t>V</a:t>
            </a:r>
            <a:r>
              <a:rPr lang="en-US" sz="2400" dirty="0"/>
              <a:t> is assigned</a:t>
            </a:r>
            <a:r>
              <a:rPr lang="en-US" sz="2400" i="1" dirty="0"/>
              <a:t> blue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Effects on other variables connected to WA</a:t>
            </a:r>
          </a:p>
          <a:p>
            <a:pPr lvl="1">
              <a:lnSpc>
                <a:spcPct val="90000"/>
              </a:lnSpc>
            </a:pPr>
            <a:r>
              <a:rPr lang="en-US" sz="1900" i="1" dirty="0" smtClean="0"/>
              <a:t>NSW </a:t>
            </a:r>
            <a:r>
              <a:rPr lang="en-US" sz="1900" i="1" dirty="0"/>
              <a:t>can no longer be </a:t>
            </a:r>
            <a:r>
              <a:rPr lang="en-US" sz="1900" i="1" dirty="0" smtClean="0"/>
              <a:t>blue</a:t>
            </a:r>
          </a:p>
          <a:p>
            <a:pPr lvl="1">
              <a:lnSpc>
                <a:spcPct val="90000"/>
              </a:lnSpc>
            </a:pPr>
            <a:r>
              <a:rPr lang="en-US" sz="1900" i="1" dirty="0" smtClean="0"/>
              <a:t>SA is empty (no valid assignment is possible)</a:t>
            </a:r>
            <a:endParaRPr lang="en-US" sz="1900" i="1" dirty="0"/>
          </a:p>
          <a:p>
            <a:pPr>
              <a:lnSpc>
                <a:spcPct val="90000"/>
              </a:lnSpc>
            </a:pPr>
            <a:r>
              <a:rPr lang="en-US" sz="2400" dirty="0"/>
              <a:t>FC has detected a partial assignment that is </a:t>
            </a:r>
            <a:r>
              <a:rPr lang="en-US" sz="2400" i="1" dirty="0"/>
              <a:t>inconsistent</a:t>
            </a:r>
            <a:r>
              <a:rPr lang="en-US" sz="2400" dirty="0"/>
              <a:t> with the constraints.</a:t>
            </a:r>
          </a:p>
        </p:txBody>
      </p:sp>
      <p:pic>
        <p:nvPicPr>
          <p:cNvPr id="995332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33600" y="1550988"/>
            <a:ext cx="4735513" cy="2259012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5493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6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Forward checking</a:t>
            </a:r>
          </a:p>
        </p:txBody>
      </p:sp>
      <p:sp>
        <p:nvSpPr>
          <p:cNvPr id="100966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3981450"/>
            <a:ext cx="7772400" cy="2343150"/>
          </a:xfrm>
        </p:spPr>
        <p:txBody>
          <a:bodyPr/>
          <a:lstStyle/>
          <a:p>
            <a:r>
              <a:rPr lang="en-US" sz="1800" dirty="0"/>
              <a:t>Solving CSPs with </a:t>
            </a:r>
            <a:r>
              <a:rPr lang="en-US" sz="1800" dirty="0" smtClean="0"/>
              <a:t>heuristics + forward </a:t>
            </a:r>
            <a:r>
              <a:rPr lang="en-US" sz="1800" dirty="0"/>
              <a:t>checking is more efficient than either approach </a:t>
            </a:r>
            <a:r>
              <a:rPr lang="en-US" sz="1800" dirty="0" smtClean="0"/>
              <a:t>alone</a:t>
            </a:r>
            <a:endParaRPr lang="en-US" sz="1800" dirty="0"/>
          </a:p>
          <a:p>
            <a:r>
              <a:rPr lang="en-US" sz="1800" dirty="0"/>
              <a:t>FC checking propagates information from assigned to unassigned variables but does not provide detection for all failures.</a:t>
            </a:r>
          </a:p>
          <a:p>
            <a:pPr lvl="1"/>
            <a:r>
              <a:rPr lang="en-US" sz="1700" dirty="0" smtClean="0"/>
              <a:t>FC misses the fact that NT </a:t>
            </a:r>
            <a:r>
              <a:rPr lang="en-US" sz="1700" dirty="0"/>
              <a:t>and SA cannot be </a:t>
            </a:r>
            <a:r>
              <a:rPr lang="en-US" sz="1700" dirty="0" smtClean="0"/>
              <a:t>blue</a:t>
            </a:r>
            <a:endParaRPr lang="en-US" sz="1700" dirty="0"/>
          </a:p>
          <a:p>
            <a:r>
              <a:rPr lang="en-US" sz="1800" dirty="0" smtClean="0"/>
              <a:t>We need constraint </a:t>
            </a:r>
            <a:r>
              <a:rPr lang="en-US" sz="1800" dirty="0"/>
              <a:t>propagation </a:t>
            </a:r>
            <a:r>
              <a:rPr lang="en-US" sz="1800" dirty="0" smtClean="0"/>
              <a:t>to enforce </a:t>
            </a:r>
            <a:r>
              <a:rPr lang="en-US" sz="1800" dirty="0"/>
              <a:t>constraints </a:t>
            </a:r>
            <a:r>
              <a:rPr lang="en-US" sz="1800" dirty="0" smtClean="0"/>
              <a:t>locally</a:t>
            </a:r>
            <a:endParaRPr lang="en-US" sz="1800" dirty="0"/>
          </a:p>
        </p:txBody>
      </p:sp>
      <p:pic>
        <p:nvPicPr>
          <p:cNvPr id="1009668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51038" y="1447800"/>
            <a:ext cx="5135562" cy="2343150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61672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6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Arc consistency</a:t>
            </a:r>
          </a:p>
        </p:txBody>
      </p:sp>
      <p:sp>
        <p:nvSpPr>
          <p:cNvPr id="101069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3981450"/>
            <a:ext cx="7772400" cy="2343150"/>
          </a:xfrm>
        </p:spPr>
        <p:txBody>
          <a:bodyPr/>
          <a:lstStyle/>
          <a:p>
            <a:r>
              <a:rPr lang="en-US" sz="2000" i="1" dirty="0"/>
              <a:t>X </a:t>
            </a:r>
            <a:r>
              <a:rPr lang="en-US" sz="2000" i="1" dirty="0">
                <a:sym typeface="Symbol" charset="0"/>
              </a:rPr>
              <a:t> </a:t>
            </a:r>
            <a:r>
              <a:rPr lang="en-US" sz="2000" i="1" dirty="0"/>
              <a:t>Y</a:t>
            </a:r>
            <a:r>
              <a:rPr lang="en-US" sz="2000" dirty="0"/>
              <a:t> is consistent </a:t>
            </a:r>
            <a:r>
              <a:rPr lang="en-US" sz="2000" dirty="0" err="1"/>
              <a:t>iff</a:t>
            </a:r>
            <a:endParaRPr lang="en-US" sz="2000" dirty="0"/>
          </a:p>
          <a:p>
            <a:pPr>
              <a:buFont typeface="Times" charset="0"/>
              <a:buNone/>
            </a:pPr>
            <a:r>
              <a:rPr lang="en-US" sz="2000" dirty="0"/>
              <a:t>		for </a:t>
            </a:r>
            <a:r>
              <a:rPr lang="en-US" sz="2000" i="1" dirty="0"/>
              <a:t>every</a:t>
            </a:r>
            <a:r>
              <a:rPr lang="en-US" sz="2000" dirty="0"/>
              <a:t> value </a:t>
            </a:r>
            <a:r>
              <a:rPr lang="en-US" sz="2000" i="1" dirty="0"/>
              <a:t>x</a:t>
            </a:r>
            <a:r>
              <a:rPr lang="en-US" sz="2000" dirty="0"/>
              <a:t> of </a:t>
            </a:r>
            <a:r>
              <a:rPr lang="en-US" sz="2000" i="1" dirty="0"/>
              <a:t>X</a:t>
            </a:r>
            <a:r>
              <a:rPr lang="en-US" sz="2000" dirty="0"/>
              <a:t> there is some allowed </a:t>
            </a:r>
            <a:r>
              <a:rPr lang="en-US" sz="2000" i="1" dirty="0"/>
              <a:t>y</a:t>
            </a:r>
            <a:endParaRPr lang="en-US" sz="2000" dirty="0"/>
          </a:p>
          <a:p>
            <a:r>
              <a:rPr lang="en-US" sz="2000" i="1" dirty="0" smtClean="0"/>
              <a:t>SA </a:t>
            </a:r>
            <a:r>
              <a:rPr lang="en-US" sz="2000" i="1" dirty="0" smtClean="0">
                <a:sym typeface="Symbol" charset="0"/>
              </a:rPr>
              <a:t> </a:t>
            </a:r>
            <a:r>
              <a:rPr lang="en-US" sz="2000" i="1" dirty="0" smtClean="0"/>
              <a:t>NSW</a:t>
            </a:r>
            <a:r>
              <a:rPr lang="en-US" sz="2000" dirty="0" smtClean="0"/>
              <a:t> is consistent </a:t>
            </a:r>
            <a:r>
              <a:rPr lang="en-US" sz="2000" dirty="0" err="1" smtClean="0"/>
              <a:t>iff</a:t>
            </a:r>
            <a:endParaRPr lang="en-US" sz="2000" dirty="0" smtClean="0"/>
          </a:p>
          <a:p>
            <a:pPr>
              <a:buFont typeface="Times" charset="0"/>
              <a:buNone/>
            </a:pPr>
            <a:r>
              <a:rPr lang="en-US" sz="2000" dirty="0" smtClean="0"/>
              <a:t>		</a:t>
            </a:r>
            <a:r>
              <a:rPr lang="en-US" sz="2000" i="1" dirty="0" smtClean="0"/>
              <a:t>SA=blue</a:t>
            </a:r>
            <a:r>
              <a:rPr lang="en-US" sz="2000" dirty="0" smtClean="0"/>
              <a:t> and </a:t>
            </a:r>
            <a:r>
              <a:rPr lang="en-US" sz="2000" i="1" dirty="0" smtClean="0"/>
              <a:t>NSW=red</a:t>
            </a:r>
          </a:p>
          <a:p>
            <a:pPr>
              <a:buFont typeface="Times" charset="0"/>
              <a:buNone/>
            </a:pPr>
            <a:r>
              <a:rPr lang="en-US" sz="2000" dirty="0" smtClean="0"/>
              <a:t>What about the other direction </a:t>
            </a:r>
            <a:r>
              <a:rPr lang="en-US" sz="2000" i="1" dirty="0" smtClean="0"/>
              <a:t>NSW</a:t>
            </a:r>
            <a:r>
              <a:rPr lang="en-US" sz="2000" dirty="0" smtClean="0"/>
              <a:t> </a:t>
            </a:r>
            <a:r>
              <a:rPr lang="en-US" sz="2000" i="1" dirty="0" smtClean="0">
                <a:sym typeface="Symbol" charset="0"/>
              </a:rPr>
              <a:t> SA</a:t>
            </a:r>
            <a:r>
              <a:rPr lang="en-US" sz="2000" dirty="0" smtClean="0"/>
              <a:t>? </a:t>
            </a:r>
          </a:p>
          <a:p>
            <a:pPr>
              <a:buFont typeface="Times" charset="0"/>
              <a:buNone/>
            </a:pPr>
            <a:endParaRPr lang="en-US" sz="2000" dirty="0"/>
          </a:p>
        </p:txBody>
      </p:sp>
      <p:pic>
        <p:nvPicPr>
          <p:cNvPr id="1010692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79575" y="1408113"/>
            <a:ext cx="5711825" cy="2181225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916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7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Arc consistency</a:t>
            </a:r>
          </a:p>
        </p:txBody>
      </p:sp>
      <p:sp>
        <p:nvSpPr>
          <p:cNvPr id="101171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3981450"/>
            <a:ext cx="7772400" cy="2343150"/>
          </a:xfrm>
        </p:spPr>
        <p:txBody>
          <a:bodyPr/>
          <a:lstStyle/>
          <a:p>
            <a:r>
              <a:rPr lang="en-US" sz="2000" i="1"/>
              <a:t>X </a:t>
            </a:r>
            <a:r>
              <a:rPr lang="en-US" sz="2000" i="1">
                <a:sym typeface="Symbol" charset="0"/>
              </a:rPr>
              <a:t> </a:t>
            </a:r>
            <a:r>
              <a:rPr lang="en-US" sz="2000" i="1"/>
              <a:t>Y</a:t>
            </a:r>
            <a:r>
              <a:rPr lang="en-US" sz="2000"/>
              <a:t> is consistent iff</a:t>
            </a:r>
          </a:p>
          <a:p>
            <a:pPr>
              <a:buFont typeface="Times" charset="0"/>
              <a:buNone/>
            </a:pPr>
            <a:r>
              <a:rPr lang="en-US" sz="2000"/>
              <a:t>		for </a:t>
            </a:r>
            <a:r>
              <a:rPr lang="en-US" sz="2000" i="1"/>
              <a:t>every</a:t>
            </a:r>
            <a:r>
              <a:rPr lang="en-US" sz="2000"/>
              <a:t> value </a:t>
            </a:r>
            <a:r>
              <a:rPr lang="en-US" sz="2000" i="1"/>
              <a:t>x</a:t>
            </a:r>
            <a:r>
              <a:rPr lang="en-US" sz="2000"/>
              <a:t> of </a:t>
            </a:r>
            <a:r>
              <a:rPr lang="en-US" sz="2000" i="1"/>
              <a:t>X</a:t>
            </a:r>
            <a:r>
              <a:rPr lang="en-US" sz="2000"/>
              <a:t> there is some allowed </a:t>
            </a:r>
            <a:r>
              <a:rPr lang="en-US" sz="2000" i="1"/>
              <a:t>y</a:t>
            </a:r>
            <a:endParaRPr lang="en-US" sz="2000"/>
          </a:p>
          <a:p>
            <a:r>
              <a:rPr lang="en-US" sz="2000" i="1"/>
              <a:t>NSW </a:t>
            </a:r>
            <a:r>
              <a:rPr lang="en-US" sz="2000" i="1">
                <a:sym typeface="Symbol" charset="0"/>
              </a:rPr>
              <a:t> </a:t>
            </a:r>
            <a:r>
              <a:rPr lang="en-US" sz="2000" i="1"/>
              <a:t>SA</a:t>
            </a:r>
            <a:r>
              <a:rPr lang="en-US" sz="2000"/>
              <a:t> is consistent iff</a:t>
            </a:r>
          </a:p>
          <a:p>
            <a:pPr>
              <a:buFont typeface="Times" charset="0"/>
              <a:buNone/>
            </a:pPr>
            <a:r>
              <a:rPr lang="en-US" sz="2000"/>
              <a:t>		</a:t>
            </a:r>
            <a:r>
              <a:rPr lang="en-US" sz="2000" i="1"/>
              <a:t>NSW=red</a:t>
            </a:r>
            <a:r>
              <a:rPr lang="en-US" sz="2000"/>
              <a:t> and </a:t>
            </a:r>
            <a:r>
              <a:rPr lang="en-US" sz="2000" i="1"/>
              <a:t>SA=blue</a:t>
            </a:r>
          </a:p>
          <a:p>
            <a:pPr>
              <a:buFont typeface="Times" charset="0"/>
              <a:buNone/>
            </a:pPr>
            <a:r>
              <a:rPr lang="en-US" sz="2000" i="1"/>
              <a:t>		NSW=blue and SA=???</a:t>
            </a:r>
          </a:p>
          <a:p>
            <a:pPr>
              <a:buFont typeface="Times" charset="0"/>
              <a:buNone/>
            </a:pPr>
            <a:r>
              <a:rPr lang="en-US" sz="2000"/>
              <a:t>Arc can be made consistent by removing </a:t>
            </a:r>
            <a:r>
              <a:rPr lang="en-US" sz="2000" i="1"/>
              <a:t>blue</a:t>
            </a:r>
            <a:r>
              <a:rPr lang="en-US" sz="2000"/>
              <a:t> from </a:t>
            </a:r>
            <a:r>
              <a:rPr lang="en-US" sz="2000" i="1"/>
              <a:t>NSW</a:t>
            </a:r>
            <a:endParaRPr lang="en-US" sz="2000"/>
          </a:p>
        </p:txBody>
      </p:sp>
      <p:pic>
        <p:nvPicPr>
          <p:cNvPr id="1011716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1371600"/>
            <a:ext cx="5749925" cy="2139950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1224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Example: Map coloring</a:t>
            </a:r>
          </a:p>
        </p:txBody>
      </p:sp>
      <p:pic>
        <p:nvPicPr>
          <p:cNvPr id="972804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09800" y="1219200"/>
            <a:ext cx="4343400" cy="3627438"/>
          </a:xfrm>
        </p:spPr>
      </p:pic>
      <p:sp>
        <p:nvSpPr>
          <p:cNvPr id="97280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4267200"/>
            <a:ext cx="8229600" cy="18669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000" dirty="0"/>
              <a:t>Variables — </a:t>
            </a:r>
            <a:br>
              <a:rPr lang="en-US" sz="2000" dirty="0"/>
            </a:br>
            <a:r>
              <a:rPr lang="en-US" sz="2000" i="1" dirty="0"/>
              <a:t>WA, NT, Q, NSW, V, SA, T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Domains — </a:t>
            </a:r>
            <a:r>
              <a:rPr lang="en-US" sz="2000" i="1" dirty="0"/>
              <a:t>D</a:t>
            </a:r>
            <a:r>
              <a:rPr lang="en-US" sz="2000" i="1" baseline="-25000" dirty="0"/>
              <a:t>i</a:t>
            </a:r>
            <a:r>
              <a:rPr lang="en-US" sz="2000" i="1" dirty="0"/>
              <a:t>={</a:t>
            </a:r>
            <a:r>
              <a:rPr lang="en-US" sz="2000" i="1" dirty="0" err="1"/>
              <a:t>red,green,blue</a:t>
            </a:r>
            <a:r>
              <a:rPr lang="en-US" sz="2000" i="1" dirty="0"/>
              <a:t>}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/>
              <a:t>Constraints — adjacent regions must have different colors.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E.g. </a:t>
            </a:r>
            <a:r>
              <a:rPr lang="en-US" sz="1600" i="1" dirty="0"/>
              <a:t>WA </a:t>
            </a:r>
            <a:r>
              <a:rPr lang="en-US" sz="1600" i="1" dirty="0">
                <a:sym typeface="Symbol" charset="0"/>
              </a:rPr>
              <a:t></a:t>
            </a:r>
            <a:r>
              <a:rPr lang="en-US" sz="1600" i="1" dirty="0"/>
              <a:t> NT</a:t>
            </a:r>
            <a:r>
              <a:rPr lang="en-US" sz="1600" dirty="0"/>
              <a:t> (if the language allows this)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E.g. </a:t>
            </a:r>
            <a:r>
              <a:rPr lang="en-US" sz="1600" i="1" dirty="0"/>
              <a:t>(WA,NT</a:t>
            </a:r>
            <a:r>
              <a:rPr lang="en-US" sz="1600" i="1" dirty="0" smtClean="0"/>
              <a:t>) </a:t>
            </a:r>
            <a:r>
              <a:rPr lang="en-US" sz="1600" i="1" dirty="0" smtClean="0">
                <a:sym typeface="Symbol" charset="0"/>
              </a:rPr>
              <a:t>in</a:t>
            </a:r>
            <a:r>
              <a:rPr lang="en-US" sz="1600" i="1" dirty="0" smtClean="0"/>
              <a:t> </a:t>
            </a:r>
            <a:r>
              <a:rPr lang="en-US" sz="1600" i="1" dirty="0"/>
              <a:t>{(</a:t>
            </a:r>
            <a:r>
              <a:rPr lang="en-US" sz="1600" i="1" dirty="0" err="1"/>
              <a:t>red,green</a:t>
            </a:r>
            <a:r>
              <a:rPr lang="en-US" sz="1600" i="1" dirty="0"/>
              <a:t>),(</a:t>
            </a:r>
            <a:r>
              <a:rPr lang="en-US" sz="1600" i="1" dirty="0" err="1"/>
              <a:t>red,blue</a:t>
            </a:r>
            <a:r>
              <a:rPr lang="en-US" sz="1600" i="1" dirty="0"/>
              <a:t>),(</a:t>
            </a:r>
            <a:r>
              <a:rPr lang="en-US" sz="1600" i="1" dirty="0" err="1"/>
              <a:t>green,red</a:t>
            </a:r>
            <a:r>
              <a:rPr lang="en-US" sz="1600" i="1" dirty="0"/>
              <a:t>),…</a:t>
            </a:r>
            <a:r>
              <a:rPr lang="en-US" sz="1600" i="1" dirty="0" smtClean="0"/>
              <a:t>}</a:t>
            </a:r>
            <a:r>
              <a:rPr lang="en-US" sz="1600" dirty="0"/>
              <a:t> </a:t>
            </a:r>
            <a:endParaRPr lang="en-US" sz="1600" dirty="0" smtClean="0"/>
          </a:p>
          <a:p>
            <a:pPr lvl="2">
              <a:lnSpc>
                <a:spcPct val="90000"/>
              </a:lnSpc>
            </a:pPr>
            <a:r>
              <a:rPr lang="en-US" sz="1600" dirty="0" smtClean="0"/>
              <a:t>E.g</a:t>
            </a:r>
            <a:r>
              <a:rPr lang="en-US" sz="1600" dirty="0"/>
              <a:t>. </a:t>
            </a:r>
            <a:r>
              <a:rPr lang="en-US" sz="1600" i="1" dirty="0"/>
              <a:t>(WA,NT) </a:t>
            </a:r>
            <a:r>
              <a:rPr lang="en-US" sz="1600" i="1" dirty="0" smtClean="0"/>
              <a:t>not </a:t>
            </a:r>
            <a:r>
              <a:rPr lang="en-US" sz="1600" i="1" dirty="0" smtClean="0">
                <a:sym typeface="Symbol" charset="0"/>
              </a:rPr>
              <a:t>in</a:t>
            </a:r>
            <a:r>
              <a:rPr lang="en-US" sz="1600" i="1" dirty="0" smtClean="0"/>
              <a:t> </a:t>
            </a:r>
            <a:r>
              <a:rPr lang="en-US" sz="1600" i="1" dirty="0"/>
              <a:t>{(</a:t>
            </a:r>
            <a:r>
              <a:rPr lang="en-US" sz="1600" i="1" dirty="0" err="1"/>
              <a:t>red</a:t>
            </a:r>
            <a:r>
              <a:rPr lang="en-US" sz="1600" i="1" dirty="0" err="1" smtClean="0"/>
              <a:t>,red</a:t>
            </a:r>
            <a:r>
              <a:rPr lang="en-US" sz="1600" i="1" dirty="0" smtClean="0"/>
              <a:t>)</a:t>
            </a:r>
            <a:r>
              <a:rPr lang="en-US" sz="1600" i="1" dirty="0"/>
              <a:t>,</a:t>
            </a:r>
            <a:r>
              <a:rPr lang="en-US" sz="1600" i="1" dirty="0" smtClean="0"/>
              <a:t>(</a:t>
            </a:r>
            <a:r>
              <a:rPr lang="en-US" sz="1600" i="1" dirty="0" err="1" smtClean="0"/>
              <a:t>blue,</a:t>
            </a:r>
            <a:r>
              <a:rPr lang="en-US" sz="1600" i="1" dirty="0" err="1"/>
              <a:t>blue</a:t>
            </a:r>
            <a:r>
              <a:rPr lang="en-US" sz="1600" i="1" dirty="0"/>
              <a:t>),(</a:t>
            </a:r>
            <a:r>
              <a:rPr lang="en-US" sz="1600" i="1" dirty="0" err="1"/>
              <a:t>green</a:t>
            </a:r>
            <a:r>
              <a:rPr lang="en-US" sz="1600" i="1" dirty="0" err="1" smtClean="0"/>
              <a:t>,green</a:t>
            </a:r>
            <a:r>
              <a:rPr lang="en-US" sz="1600" i="1" dirty="0" smtClean="0"/>
              <a:t>)}</a:t>
            </a:r>
            <a:endParaRPr lang="en-US" sz="1600" i="1" dirty="0"/>
          </a:p>
          <a:p>
            <a:pPr lvl="2">
              <a:lnSpc>
                <a:spcPct val="90000"/>
              </a:lnSpc>
            </a:pP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963553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7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Arc consistency</a:t>
            </a:r>
          </a:p>
        </p:txBody>
      </p:sp>
      <p:sp>
        <p:nvSpPr>
          <p:cNvPr id="101273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3981450"/>
            <a:ext cx="7772400" cy="23431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/>
              <a:t>Arc can be made consistent by removing </a:t>
            </a:r>
            <a:r>
              <a:rPr lang="en-US" sz="1900" i="1"/>
              <a:t>blue</a:t>
            </a:r>
            <a:r>
              <a:rPr lang="en-US" sz="1900"/>
              <a:t> from </a:t>
            </a:r>
            <a:r>
              <a:rPr lang="en-US" sz="1900" i="1"/>
              <a:t>NSW</a:t>
            </a:r>
            <a:endParaRPr lang="en-US" sz="1900"/>
          </a:p>
          <a:p>
            <a:pPr>
              <a:lnSpc>
                <a:spcPct val="90000"/>
              </a:lnSpc>
            </a:pPr>
            <a:r>
              <a:rPr lang="en-US" sz="1900"/>
              <a:t>Recheck </a:t>
            </a:r>
            <a:r>
              <a:rPr lang="en-US" sz="1900" i="1"/>
              <a:t>neighbours</a:t>
            </a:r>
            <a:endParaRPr lang="en-US" sz="1900"/>
          </a:p>
          <a:p>
            <a:pPr lvl="1">
              <a:lnSpc>
                <a:spcPct val="90000"/>
              </a:lnSpc>
            </a:pPr>
            <a:r>
              <a:rPr lang="en-US" sz="1800"/>
              <a:t>Remove red from </a:t>
            </a:r>
            <a:r>
              <a:rPr lang="en-US" sz="1800" i="1"/>
              <a:t>V</a:t>
            </a:r>
            <a:endParaRPr lang="en-US" sz="1800"/>
          </a:p>
        </p:txBody>
      </p:sp>
      <p:pic>
        <p:nvPicPr>
          <p:cNvPr id="1012740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89075" y="1371600"/>
            <a:ext cx="6207125" cy="2343150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1568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Arc consistency</a:t>
            </a:r>
          </a:p>
        </p:txBody>
      </p:sp>
      <p:sp>
        <p:nvSpPr>
          <p:cNvPr id="101376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3981450"/>
            <a:ext cx="7772400" cy="23431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Arc can be made consistent by removing </a:t>
            </a:r>
            <a:r>
              <a:rPr lang="en-US" sz="2000" i="1"/>
              <a:t>blue</a:t>
            </a:r>
            <a:r>
              <a:rPr lang="en-US" sz="2000"/>
              <a:t> from </a:t>
            </a:r>
            <a:r>
              <a:rPr lang="en-US" sz="2000" i="1"/>
              <a:t>NSW</a:t>
            </a:r>
            <a:endParaRPr lang="en-US" sz="2000"/>
          </a:p>
          <a:p>
            <a:pPr>
              <a:lnSpc>
                <a:spcPct val="90000"/>
              </a:lnSpc>
            </a:pPr>
            <a:r>
              <a:rPr lang="en-US" sz="2000"/>
              <a:t>Recheck </a:t>
            </a:r>
            <a:r>
              <a:rPr lang="en-US" sz="2000" i="1"/>
              <a:t>neighbours</a:t>
            </a:r>
            <a:endParaRPr lang="en-US" sz="2000"/>
          </a:p>
          <a:p>
            <a:pPr lvl="1">
              <a:lnSpc>
                <a:spcPct val="90000"/>
              </a:lnSpc>
            </a:pPr>
            <a:r>
              <a:rPr lang="en-US" sz="1800"/>
              <a:t>Remove red from </a:t>
            </a:r>
            <a:r>
              <a:rPr lang="en-US" sz="1800" i="1"/>
              <a:t>V</a:t>
            </a:r>
          </a:p>
          <a:p>
            <a:pPr>
              <a:lnSpc>
                <a:spcPct val="90000"/>
              </a:lnSpc>
            </a:pPr>
            <a:r>
              <a:rPr lang="en-US" sz="2100"/>
              <a:t>Arc consistency detects failure earlier than forward checking</a:t>
            </a:r>
          </a:p>
          <a:p>
            <a:pPr>
              <a:lnSpc>
                <a:spcPct val="90000"/>
              </a:lnSpc>
            </a:pPr>
            <a:r>
              <a:rPr lang="en-US" sz="2100"/>
              <a:t>Can be run as a preprocessor or after each assignment.</a:t>
            </a:r>
          </a:p>
          <a:p>
            <a:pPr lvl="1">
              <a:lnSpc>
                <a:spcPct val="90000"/>
              </a:lnSpc>
            </a:pPr>
            <a:r>
              <a:rPr lang="en-US" sz="1900"/>
              <a:t>Repeated until no inconsistency remains</a:t>
            </a:r>
          </a:p>
        </p:txBody>
      </p:sp>
      <p:pic>
        <p:nvPicPr>
          <p:cNvPr id="1013764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76400" y="1390650"/>
            <a:ext cx="5638800" cy="2095500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1589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8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Example: Map coloring</a:t>
            </a:r>
          </a:p>
        </p:txBody>
      </p:sp>
      <p:pic>
        <p:nvPicPr>
          <p:cNvPr id="973828" name="Picture 4"/>
          <p:cNvPicPr preferRelativeResize="0">
            <a:picLocks noGrp="1" noChangeArrowheads="1"/>
          </p:cNvPicPr>
          <p:nvPr>
            <p:ph sz="half" idx="1"/>
          </p:nvPr>
        </p:nvPicPr>
        <p:blipFill>
          <a:blip r:embed="rId3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1295400"/>
            <a:ext cx="6096000" cy="3810000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97382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4572000"/>
            <a:ext cx="8229600" cy="129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Solutions are assignments </a:t>
            </a:r>
            <a:br>
              <a:rPr lang="en-US" sz="2000"/>
            </a:br>
            <a:r>
              <a:rPr lang="en-US" sz="2000"/>
              <a:t>satisfying all constraints, e.g.</a:t>
            </a:r>
          </a:p>
          <a:p>
            <a:pPr>
              <a:lnSpc>
                <a:spcPct val="90000"/>
              </a:lnSpc>
              <a:buFont typeface="Times" charset="0"/>
              <a:buNone/>
            </a:pPr>
            <a:r>
              <a:rPr lang="en-US" sz="2000"/>
              <a:t>	</a:t>
            </a:r>
            <a:r>
              <a:rPr lang="en-US" sz="2000" i="1"/>
              <a:t>{WA=red,NT=green,Q=red,NSW=green,V=red,SA=blue,T=green}</a:t>
            </a:r>
          </a:p>
        </p:txBody>
      </p:sp>
    </p:spTree>
    <p:extLst>
      <p:ext uri="{BB962C8B-B14F-4D97-AF65-F5344CB8AC3E}">
        <p14:creationId xmlns:p14="http://schemas.microsoft.com/office/powerpoint/2010/main" val="28097999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DFS on Australia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26797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Search example</a:t>
            </a:r>
          </a:p>
        </p:txBody>
      </p:sp>
      <p:pic>
        <p:nvPicPr>
          <p:cNvPr id="98509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47850" y="1412875"/>
            <a:ext cx="4552950" cy="1939925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8157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Search example</a:t>
            </a:r>
          </a:p>
        </p:txBody>
      </p:sp>
      <p:pic>
        <p:nvPicPr>
          <p:cNvPr id="98611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52600" y="1371600"/>
            <a:ext cx="4724400" cy="3473450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2191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7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Search example</a:t>
            </a:r>
          </a:p>
        </p:txBody>
      </p:sp>
      <p:pic>
        <p:nvPicPr>
          <p:cNvPr id="98713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1433513"/>
            <a:ext cx="5943600" cy="4967287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8194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DFS node ordering heuristics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1370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1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Minimum remaining values heuristic</a:t>
            </a:r>
          </a:p>
        </p:txBody>
      </p:sp>
      <p:pic>
        <p:nvPicPr>
          <p:cNvPr id="989188" name="Picture 4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1600200"/>
            <a:ext cx="7772400" cy="1939925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9891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62000" y="3733800"/>
            <a:ext cx="7772400" cy="2438400"/>
          </a:xfrm>
        </p:spPr>
        <p:txBody>
          <a:bodyPr/>
          <a:lstStyle/>
          <a:p>
            <a:r>
              <a:rPr lang="en-US"/>
              <a:t>Select the </a:t>
            </a:r>
            <a:r>
              <a:rPr lang="en-US" i="1"/>
              <a:t>most constrained </a:t>
            </a:r>
            <a:r>
              <a:rPr lang="en-US"/>
              <a:t>variable </a:t>
            </a:r>
            <a:br>
              <a:rPr lang="en-US"/>
            </a:br>
            <a:r>
              <a:rPr lang="en-US"/>
              <a:t>(the variable with the smallest number </a:t>
            </a:r>
            <a:br>
              <a:rPr lang="en-US"/>
            </a:br>
            <a:r>
              <a:rPr lang="en-US"/>
              <a:t>of remaining values)</a:t>
            </a:r>
          </a:p>
        </p:txBody>
      </p:sp>
    </p:spTree>
    <p:extLst>
      <p:ext uri="{BB962C8B-B14F-4D97-AF65-F5344CB8AC3E}">
        <p14:creationId xmlns:p14="http://schemas.microsoft.com/office/powerpoint/2010/main" val="35188807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600</Words>
  <Application>Microsoft Macintosh PowerPoint</Application>
  <PresentationFormat>On-screen Show (4:3)</PresentationFormat>
  <Paragraphs>146</Paragraphs>
  <Slides>21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Example: map coloring</vt:lpstr>
      <vt:lpstr>Example: Map coloring</vt:lpstr>
      <vt:lpstr>Example: Map coloring</vt:lpstr>
      <vt:lpstr>DFS on Australia </vt:lpstr>
      <vt:lpstr>Search example</vt:lpstr>
      <vt:lpstr>Search example</vt:lpstr>
      <vt:lpstr>Search example</vt:lpstr>
      <vt:lpstr>DFS node ordering heuristics</vt:lpstr>
      <vt:lpstr>Minimum remaining values heuristic</vt:lpstr>
      <vt:lpstr>Degree heuristic</vt:lpstr>
      <vt:lpstr>Least constraining value</vt:lpstr>
      <vt:lpstr>Propagating information through constraints</vt:lpstr>
      <vt:lpstr>Forward checking</vt:lpstr>
      <vt:lpstr>Forward checking</vt:lpstr>
      <vt:lpstr>Forward checking</vt:lpstr>
      <vt:lpstr>Forward checking</vt:lpstr>
      <vt:lpstr>Forward checking</vt:lpstr>
      <vt:lpstr>Arc consistency</vt:lpstr>
      <vt:lpstr>Arc consistency</vt:lpstr>
      <vt:lpstr>Arc consistency</vt:lpstr>
      <vt:lpstr>Arc consistency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 Liberatore</dc:creator>
  <cp:lastModifiedBy>Marc Liberatore</cp:lastModifiedBy>
  <cp:revision>6</cp:revision>
  <dcterms:created xsi:type="dcterms:W3CDTF">2014-09-17T18:24:06Z</dcterms:created>
  <dcterms:modified xsi:type="dcterms:W3CDTF">2014-09-23T13:25:58Z</dcterms:modified>
</cp:coreProperties>
</file>