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Microsoft_Equation1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57" r:id="rId2"/>
    <p:sldId id="260" r:id="rId3"/>
    <p:sldId id="261" r:id="rId4"/>
    <p:sldId id="263" r:id="rId5"/>
    <p:sldId id="262" r:id="rId6"/>
    <p:sldId id="264" r:id="rId7"/>
    <p:sldId id="265" r:id="rId8"/>
    <p:sldId id="266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35" d="100"/>
          <a:sy n="135" d="100"/>
        </p:scale>
        <p:origin x="-1688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4" Type="http://schemas.openxmlformats.org/officeDocument/2006/relationships/image" Target="../media/image7.emf"/><Relationship Id="rId1" Type="http://schemas.openxmlformats.org/officeDocument/2006/relationships/image" Target="../media/image4.emf"/><Relationship Id="rId2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3B534-680F-4D4A-AD5E-35EBAB547BFD}" type="datetimeFigureOut">
              <a:rPr lang="en-US" smtClean="0"/>
              <a:t>9/10/14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B3F0CF-209E-F842-BFDD-F1C591064FF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70298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CMPSCI 383 - Artificial Intelligence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19 September 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Prof. David Jensen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D7F7B4-14E3-6341-B486-04A8EA634F08}" type="slidenum">
              <a:rPr lang="en-US"/>
              <a:pPr/>
              <a:t>6</a:t>
            </a:fld>
            <a:endParaRPr lang="en-US"/>
          </a:p>
        </p:txBody>
      </p:sp>
      <p:sp>
        <p:nvSpPr>
          <p:cNvPr id="984066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4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CMPSCI 383 - Artificial Intelligence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19 September 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Prof. David Jensen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8AC82A0-C050-DD43-825E-806BC8FCDF92}" type="slidenum">
              <a:rPr lang="en-US"/>
              <a:pPr/>
              <a:t>7</a:t>
            </a:fld>
            <a:endParaRPr lang="en-US"/>
          </a:p>
        </p:txBody>
      </p:sp>
      <p:sp>
        <p:nvSpPr>
          <p:cNvPr id="985090" name="Rectangle 2"/>
          <p:cNvSpPr>
            <a:spLocks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Grp="1" noChangeArrowheads="1"/>
          </p:cNvSpPr>
          <p:nvPr>
            <p:ph type="hdr" sz="quarter"/>
          </p:nvPr>
        </p:nvSpPr>
        <p:spPr>
          <a:ln/>
        </p:spPr>
        <p:txBody>
          <a:bodyPr/>
          <a:lstStyle/>
          <a:p>
            <a:r>
              <a:rPr lang="en-US"/>
              <a:t>CMPSCI 383 - Artificial Intelligence</a:t>
            </a:r>
          </a:p>
        </p:txBody>
      </p:sp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en-US"/>
              <a:t>19 September 2006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en-US"/>
              <a:t>Prof. David Jensen</a:t>
            </a:r>
          </a:p>
        </p:txBody>
      </p:sp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376096-4CA0-8440-8648-7BCE82F7B7D9}" type="slidenum">
              <a:rPr lang="en-US"/>
              <a:pPr/>
              <a:t>8</a:t>
            </a:fld>
            <a:endParaRPr lang="en-US"/>
          </a:p>
        </p:txBody>
      </p:sp>
      <p:sp>
        <p:nvSpPr>
          <p:cNvPr id="921602" name="Rectangle 2"/>
          <p:cNvSpPr>
            <a:spLocks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03" name="Rectangle 3"/>
          <p:cNvSpPr>
            <a:spLocks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/>
              <a:t>Each node aims to minimize expected path length to target</a:t>
            </a:r>
          </a:p>
          <a:p>
            <a:r>
              <a:rPr lang="en-US"/>
              <a:t>This is difficult to compute.</a:t>
            </a:r>
          </a:p>
          <a:p>
            <a:r>
              <a:rPr lang="en-US"/>
              <a:t>We approximate …</a:t>
            </a:r>
          </a:p>
          <a:p>
            <a:r>
              <a:rPr lang="en-US"/>
              <a:t>Works because 1) need only relative values, 2) terms are correlated with each other (even without homophily)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0810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64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72054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6913" y="381000"/>
            <a:ext cx="7772400" cy="685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47800"/>
            <a:ext cx="381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447800"/>
            <a:ext cx="3810000" cy="4876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2132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383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77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71963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4200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2616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70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7268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6489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B859AB-3E94-DE43-80C1-CF7AC5DE6571}" type="datetimeFigureOut">
              <a:rPr lang="en-US" smtClean="0"/>
              <a:t>9/10/14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BC63DC-E8DB-684F-BCE9-972BE2407B0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66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em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emf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Microsoft_Equation1.bin"/><Relationship Id="rId12" Type="http://schemas.openxmlformats.org/officeDocument/2006/relationships/image" Target="../media/image7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12.xml"/><Relationship Id="rId3" Type="http://schemas.openxmlformats.org/officeDocument/2006/relationships/notesSlide" Target="../notesSlides/notesSlide3.xml"/><Relationship Id="rId4" Type="http://schemas.openxmlformats.org/officeDocument/2006/relationships/image" Target="../media/image8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4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5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03 at 12.39.26 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38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2572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03 at 12.39.26 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380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22055" y="1512846"/>
            <a:ext cx="196093" cy="19609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903600" y="6278492"/>
            <a:ext cx="196093" cy="1960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05770" y="1400783"/>
            <a:ext cx="8777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6694" y="6172785"/>
            <a:ext cx="84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</a:t>
            </a:r>
          </a:p>
        </p:txBody>
      </p:sp>
    </p:spTree>
    <p:extLst>
      <p:ext uri="{BB962C8B-B14F-4D97-AF65-F5344CB8AC3E}">
        <p14:creationId xmlns:p14="http://schemas.microsoft.com/office/powerpoint/2010/main" val="258181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03 at 12.39.26 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380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22055" y="1512846"/>
            <a:ext cx="196093" cy="19609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903600" y="6278492"/>
            <a:ext cx="196093" cy="1960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05770" y="1400783"/>
            <a:ext cx="700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6694" y="6172785"/>
            <a:ext cx="84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</a:t>
            </a:r>
          </a:p>
        </p:txBody>
      </p:sp>
      <p:sp>
        <p:nvSpPr>
          <p:cNvPr id="8" name="Oval 7"/>
          <p:cNvSpPr/>
          <p:nvPr/>
        </p:nvSpPr>
        <p:spPr>
          <a:xfrm>
            <a:off x="2181690" y="790405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25416" y="986498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677868" y="2642422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40994" y="2779095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22369" y="2352926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1905" y="3305459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530183" y="3809740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725416" y="422063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490252" y="479962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145615" y="4995720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59754" y="3907786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70053" y="361364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06774" y="422063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4" idx="7"/>
            <a:endCxn id="8" idx="3"/>
          </p:cNvCxnSpPr>
          <p:nvPr/>
        </p:nvCxnSpPr>
        <p:spPr>
          <a:xfrm flipV="1">
            <a:off x="1689431" y="957781"/>
            <a:ext cx="520976" cy="58378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6"/>
            <a:endCxn id="9" idx="2"/>
          </p:cNvCxnSpPr>
          <p:nvPr/>
        </p:nvCxnSpPr>
        <p:spPr>
          <a:xfrm>
            <a:off x="2377783" y="888452"/>
            <a:ext cx="1347633" cy="19609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4" idx="4"/>
            <a:endCxn id="11" idx="1"/>
          </p:cNvCxnSpPr>
          <p:nvPr/>
        </p:nvCxnSpPr>
        <p:spPr>
          <a:xfrm>
            <a:off x="1620102" y="1708939"/>
            <a:ext cx="549609" cy="109887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4" idx="5"/>
            <a:endCxn id="9" idx="3"/>
          </p:cNvCxnSpPr>
          <p:nvPr/>
        </p:nvCxnSpPr>
        <p:spPr>
          <a:xfrm flipV="1">
            <a:off x="1689431" y="1153874"/>
            <a:ext cx="2064702" cy="5263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2" idx="7"/>
            <a:endCxn id="9" idx="3"/>
          </p:cNvCxnSpPr>
          <p:nvPr/>
        </p:nvCxnSpPr>
        <p:spPr>
          <a:xfrm flipV="1">
            <a:off x="3089745" y="1153874"/>
            <a:ext cx="664388" cy="12277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0" idx="0"/>
            <a:endCxn id="9" idx="4"/>
          </p:cNvCxnSpPr>
          <p:nvPr/>
        </p:nvCxnSpPr>
        <p:spPr>
          <a:xfrm flipH="1" flipV="1">
            <a:off x="3823463" y="1182591"/>
            <a:ext cx="952452" cy="145983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1" idx="7"/>
            <a:endCxn id="12" idx="3"/>
          </p:cNvCxnSpPr>
          <p:nvPr/>
        </p:nvCxnSpPr>
        <p:spPr>
          <a:xfrm flipV="1">
            <a:off x="2308370" y="2520302"/>
            <a:ext cx="642716" cy="2875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1" idx="4"/>
            <a:endCxn id="14" idx="1"/>
          </p:cNvCxnSpPr>
          <p:nvPr/>
        </p:nvCxnSpPr>
        <p:spPr>
          <a:xfrm>
            <a:off x="2239041" y="2975188"/>
            <a:ext cx="319859" cy="8632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3" idx="1"/>
            <a:endCxn id="12" idx="5"/>
          </p:cNvCxnSpPr>
          <p:nvPr/>
        </p:nvCxnSpPr>
        <p:spPr>
          <a:xfrm flipH="1" flipV="1">
            <a:off x="3089745" y="2520302"/>
            <a:ext cx="290877" cy="8138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4" idx="7"/>
            <a:endCxn id="13" idx="2"/>
          </p:cNvCxnSpPr>
          <p:nvPr/>
        </p:nvCxnSpPr>
        <p:spPr>
          <a:xfrm flipV="1">
            <a:off x="2697559" y="3403506"/>
            <a:ext cx="654346" cy="4349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3" idx="7"/>
            <a:endCxn id="10" idx="3"/>
          </p:cNvCxnSpPr>
          <p:nvPr/>
        </p:nvCxnSpPr>
        <p:spPr>
          <a:xfrm flipV="1">
            <a:off x="3519281" y="2809798"/>
            <a:ext cx="1187304" cy="5243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15" idx="0"/>
            <a:endCxn id="13" idx="4"/>
          </p:cNvCxnSpPr>
          <p:nvPr/>
        </p:nvCxnSpPr>
        <p:spPr>
          <a:xfrm flipH="1" flipV="1">
            <a:off x="3449952" y="3501552"/>
            <a:ext cx="373511" cy="7190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15" idx="7"/>
            <a:endCxn id="18" idx="2"/>
          </p:cNvCxnSpPr>
          <p:nvPr/>
        </p:nvCxnSpPr>
        <p:spPr>
          <a:xfrm flipV="1">
            <a:off x="3892792" y="4005833"/>
            <a:ext cx="566962" cy="2435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9" idx="0"/>
            <a:endCxn id="10" idx="5"/>
          </p:cNvCxnSpPr>
          <p:nvPr/>
        </p:nvCxnSpPr>
        <p:spPr>
          <a:xfrm flipH="1" flipV="1">
            <a:off x="4845244" y="2809798"/>
            <a:ext cx="322856" cy="8038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18" idx="7"/>
            <a:endCxn id="19" idx="3"/>
          </p:cNvCxnSpPr>
          <p:nvPr/>
        </p:nvCxnSpPr>
        <p:spPr>
          <a:xfrm flipV="1">
            <a:off x="4627130" y="3781023"/>
            <a:ext cx="471640" cy="1554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5" idx="4"/>
            <a:endCxn id="17" idx="1"/>
          </p:cNvCxnSpPr>
          <p:nvPr/>
        </p:nvCxnSpPr>
        <p:spPr>
          <a:xfrm>
            <a:off x="3823463" y="4416730"/>
            <a:ext cx="350869" cy="6077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7" idx="7"/>
            <a:endCxn id="16" idx="2"/>
          </p:cNvCxnSpPr>
          <p:nvPr/>
        </p:nvCxnSpPr>
        <p:spPr>
          <a:xfrm flipV="1">
            <a:off x="4312991" y="4897674"/>
            <a:ext cx="1177261" cy="1267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8" idx="5"/>
            <a:endCxn id="20" idx="1"/>
          </p:cNvCxnSpPr>
          <p:nvPr/>
        </p:nvCxnSpPr>
        <p:spPr>
          <a:xfrm>
            <a:off x="4627130" y="4075162"/>
            <a:ext cx="608361" cy="1741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20" idx="0"/>
            <a:endCxn id="19" idx="4"/>
          </p:cNvCxnSpPr>
          <p:nvPr/>
        </p:nvCxnSpPr>
        <p:spPr>
          <a:xfrm flipH="1" flipV="1">
            <a:off x="5168100" y="3809740"/>
            <a:ext cx="136721" cy="41089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16" idx="0"/>
            <a:endCxn id="20" idx="5"/>
          </p:cNvCxnSpPr>
          <p:nvPr/>
        </p:nvCxnSpPr>
        <p:spPr>
          <a:xfrm flipH="1" flipV="1">
            <a:off x="5374150" y="4388013"/>
            <a:ext cx="214149" cy="4116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5" idx="1"/>
            <a:endCxn id="16" idx="5"/>
          </p:cNvCxnSpPr>
          <p:nvPr/>
        </p:nvCxnSpPr>
        <p:spPr>
          <a:xfrm flipH="1" flipV="1">
            <a:off x="5657628" y="4967003"/>
            <a:ext cx="1274689" cy="13402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8444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03 at 12.39.26 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3804"/>
          </a:xfrm>
          <a:prstGeom prst="rect">
            <a:avLst/>
          </a:prstGeom>
        </p:spPr>
      </p:pic>
      <p:sp>
        <p:nvSpPr>
          <p:cNvPr id="4" name="Oval 3"/>
          <p:cNvSpPr/>
          <p:nvPr/>
        </p:nvSpPr>
        <p:spPr>
          <a:xfrm>
            <a:off x="1522055" y="1512846"/>
            <a:ext cx="196093" cy="196093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6903600" y="6278492"/>
            <a:ext cx="196093" cy="1960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905770" y="1400783"/>
            <a:ext cx="7003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Start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096694" y="6172785"/>
            <a:ext cx="84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</a:t>
            </a:r>
          </a:p>
        </p:txBody>
      </p:sp>
      <p:sp>
        <p:nvSpPr>
          <p:cNvPr id="8" name="Oval 7"/>
          <p:cNvSpPr/>
          <p:nvPr/>
        </p:nvSpPr>
        <p:spPr>
          <a:xfrm>
            <a:off x="2181690" y="790405"/>
            <a:ext cx="196093" cy="196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25416" y="986498"/>
            <a:ext cx="196093" cy="196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4677868" y="2642422"/>
            <a:ext cx="196093" cy="196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2140994" y="2779095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922369" y="2352926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3351905" y="3305459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2530183" y="3809740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725416" y="422063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490252" y="479962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4145615" y="4995720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4459754" y="3907786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5070053" y="361364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/>
          <p:cNvSpPr/>
          <p:nvPr/>
        </p:nvSpPr>
        <p:spPr>
          <a:xfrm>
            <a:off x="5206774" y="4220637"/>
            <a:ext cx="196093" cy="196093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>
            <a:stCxn id="4" idx="7"/>
            <a:endCxn id="8" idx="3"/>
          </p:cNvCxnSpPr>
          <p:nvPr/>
        </p:nvCxnSpPr>
        <p:spPr>
          <a:xfrm flipV="1">
            <a:off x="1689431" y="957781"/>
            <a:ext cx="520976" cy="583782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>
            <a:stCxn id="8" idx="6"/>
            <a:endCxn id="9" idx="2"/>
          </p:cNvCxnSpPr>
          <p:nvPr/>
        </p:nvCxnSpPr>
        <p:spPr>
          <a:xfrm>
            <a:off x="2377783" y="888452"/>
            <a:ext cx="1347633" cy="19609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4" idx="4"/>
            <a:endCxn id="11" idx="1"/>
          </p:cNvCxnSpPr>
          <p:nvPr/>
        </p:nvCxnSpPr>
        <p:spPr>
          <a:xfrm>
            <a:off x="1620102" y="1708939"/>
            <a:ext cx="549609" cy="109887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4" idx="5"/>
            <a:endCxn id="9" idx="3"/>
          </p:cNvCxnSpPr>
          <p:nvPr/>
        </p:nvCxnSpPr>
        <p:spPr>
          <a:xfrm flipV="1">
            <a:off x="1689431" y="1153874"/>
            <a:ext cx="2064702" cy="52634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12" idx="7"/>
            <a:endCxn id="9" idx="3"/>
          </p:cNvCxnSpPr>
          <p:nvPr/>
        </p:nvCxnSpPr>
        <p:spPr>
          <a:xfrm flipV="1">
            <a:off x="3089745" y="1153874"/>
            <a:ext cx="664388" cy="12277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0" idx="0"/>
            <a:endCxn id="9" idx="4"/>
          </p:cNvCxnSpPr>
          <p:nvPr/>
        </p:nvCxnSpPr>
        <p:spPr>
          <a:xfrm flipH="1" flipV="1">
            <a:off x="3823463" y="1182591"/>
            <a:ext cx="952452" cy="1459831"/>
          </a:xfrm>
          <a:prstGeom prst="line">
            <a:avLst/>
          </a:prstGeom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11" idx="7"/>
            <a:endCxn id="12" idx="3"/>
          </p:cNvCxnSpPr>
          <p:nvPr/>
        </p:nvCxnSpPr>
        <p:spPr>
          <a:xfrm flipV="1">
            <a:off x="2308370" y="2520302"/>
            <a:ext cx="642716" cy="28751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1" idx="4"/>
            <a:endCxn id="14" idx="1"/>
          </p:cNvCxnSpPr>
          <p:nvPr/>
        </p:nvCxnSpPr>
        <p:spPr>
          <a:xfrm>
            <a:off x="2239041" y="2975188"/>
            <a:ext cx="319859" cy="86326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8" name="Straight Connector 47"/>
          <p:cNvCxnSpPr>
            <a:stCxn id="13" idx="1"/>
            <a:endCxn id="12" idx="5"/>
          </p:cNvCxnSpPr>
          <p:nvPr/>
        </p:nvCxnSpPr>
        <p:spPr>
          <a:xfrm flipH="1" flipV="1">
            <a:off x="3089745" y="2520302"/>
            <a:ext cx="290877" cy="81387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14" idx="7"/>
            <a:endCxn id="13" idx="2"/>
          </p:cNvCxnSpPr>
          <p:nvPr/>
        </p:nvCxnSpPr>
        <p:spPr>
          <a:xfrm flipV="1">
            <a:off x="2697559" y="3403506"/>
            <a:ext cx="654346" cy="43495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13" idx="7"/>
            <a:endCxn id="10" idx="3"/>
          </p:cNvCxnSpPr>
          <p:nvPr/>
        </p:nvCxnSpPr>
        <p:spPr>
          <a:xfrm flipV="1">
            <a:off x="3519281" y="2809798"/>
            <a:ext cx="1187304" cy="52437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15" idx="0"/>
            <a:endCxn id="13" idx="4"/>
          </p:cNvCxnSpPr>
          <p:nvPr/>
        </p:nvCxnSpPr>
        <p:spPr>
          <a:xfrm flipH="1" flipV="1">
            <a:off x="3449952" y="3501552"/>
            <a:ext cx="373511" cy="71908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3" name="Straight Connector 62"/>
          <p:cNvCxnSpPr>
            <a:stCxn id="15" idx="7"/>
            <a:endCxn id="18" idx="2"/>
          </p:cNvCxnSpPr>
          <p:nvPr/>
        </p:nvCxnSpPr>
        <p:spPr>
          <a:xfrm flipV="1">
            <a:off x="3892792" y="4005833"/>
            <a:ext cx="566962" cy="243521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66" name="Straight Connector 65"/>
          <p:cNvCxnSpPr>
            <a:stCxn id="19" idx="0"/>
            <a:endCxn id="10" idx="5"/>
          </p:cNvCxnSpPr>
          <p:nvPr/>
        </p:nvCxnSpPr>
        <p:spPr>
          <a:xfrm flipH="1" flipV="1">
            <a:off x="4845244" y="2809798"/>
            <a:ext cx="322856" cy="803849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1" name="Straight Connector 70"/>
          <p:cNvCxnSpPr>
            <a:stCxn id="18" idx="7"/>
            <a:endCxn id="19" idx="3"/>
          </p:cNvCxnSpPr>
          <p:nvPr/>
        </p:nvCxnSpPr>
        <p:spPr>
          <a:xfrm flipV="1">
            <a:off x="4627130" y="3781023"/>
            <a:ext cx="471640" cy="15548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4" name="Straight Connector 73"/>
          <p:cNvCxnSpPr>
            <a:stCxn id="15" idx="4"/>
            <a:endCxn id="17" idx="1"/>
          </p:cNvCxnSpPr>
          <p:nvPr/>
        </p:nvCxnSpPr>
        <p:spPr>
          <a:xfrm>
            <a:off x="3823463" y="4416730"/>
            <a:ext cx="350869" cy="60770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7" name="Straight Connector 76"/>
          <p:cNvCxnSpPr>
            <a:stCxn id="17" idx="7"/>
            <a:endCxn id="16" idx="2"/>
          </p:cNvCxnSpPr>
          <p:nvPr/>
        </p:nvCxnSpPr>
        <p:spPr>
          <a:xfrm flipV="1">
            <a:off x="4312991" y="4897674"/>
            <a:ext cx="1177261" cy="126763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0" name="Straight Connector 79"/>
          <p:cNvCxnSpPr>
            <a:stCxn id="18" idx="5"/>
            <a:endCxn id="20" idx="1"/>
          </p:cNvCxnSpPr>
          <p:nvPr/>
        </p:nvCxnSpPr>
        <p:spPr>
          <a:xfrm>
            <a:off x="4627130" y="4075162"/>
            <a:ext cx="608361" cy="174192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3" name="Straight Connector 82"/>
          <p:cNvCxnSpPr>
            <a:stCxn id="20" idx="0"/>
            <a:endCxn id="19" idx="4"/>
          </p:cNvCxnSpPr>
          <p:nvPr/>
        </p:nvCxnSpPr>
        <p:spPr>
          <a:xfrm flipH="1" flipV="1">
            <a:off x="5168100" y="3809740"/>
            <a:ext cx="136721" cy="41089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86" name="Straight Connector 85"/>
          <p:cNvCxnSpPr>
            <a:stCxn id="16" idx="0"/>
            <a:endCxn id="20" idx="5"/>
          </p:cNvCxnSpPr>
          <p:nvPr/>
        </p:nvCxnSpPr>
        <p:spPr>
          <a:xfrm flipH="1" flipV="1">
            <a:off x="5374150" y="4388013"/>
            <a:ext cx="214149" cy="411614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5" idx="1"/>
            <a:endCxn id="16" idx="5"/>
          </p:cNvCxnSpPr>
          <p:nvPr/>
        </p:nvCxnSpPr>
        <p:spPr>
          <a:xfrm flipH="1" flipV="1">
            <a:off x="5657628" y="4967003"/>
            <a:ext cx="1274689" cy="134020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292213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9-03 at 12.39.26 .png"/>
          <p:cNvPicPr>
            <a:picLocks noChangeAspect="1"/>
          </p:cNvPicPr>
          <p:nvPr/>
        </p:nvPicPr>
        <p:blipFill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"/>
            <a:ext cx="9144000" cy="653380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03600" y="6278492"/>
            <a:ext cx="196093" cy="196093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7096694" y="6172785"/>
            <a:ext cx="8403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Goal</a:t>
            </a:r>
          </a:p>
        </p:txBody>
      </p:sp>
      <p:sp>
        <p:nvSpPr>
          <p:cNvPr id="10" name="Oval 9"/>
          <p:cNvSpPr/>
          <p:nvPr/>
        </p:nvSpPr>
        <p:spPr>
          <a:xfrm>
            <a:off x="4677868" y="2642422"/>
            <a:ext cx="196093" cy="19609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9992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09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607" b="13358"/>
          <a:stretch>
            <a:fillRect/>
          </a:stretch>
        </p:blipFill>
        <p:spPr bwMode="auto">
          <a:xfrm>
            <a:off x="1524000" y="1295400"/>
            <a:ext cx="5548313" cy="4719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80995" name="Rectangle 3"/>
          <p:cNvSpPr>
            <a:spLocks noChangeArrowheads="1"/>
          </p:cNvSpPr>
          <p:nvPr/>
        </p:nvSpPr>
        <p:spPr bwMode="auto">
          <a:xfrm>
            <a:off x="152400" y="6477000"/>
            <a:ext cx="3200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900">
                <a:latin typeface="Times" charset="0"/>
              </a:rPr>
              <a:t>From: http://classes.yale.edu/fractals/CA/GA/Fitness/Fitness.html</a:t>
            </a:r>
          </a:p>
        </p:txBody>
      </p:sp>
      <p:sp>
        <p:nvSpPr>
          <p:cNvPr id="980997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Fitness landscape</a:t>
            </a:r>
          </a:p>
        </p:txBody>
      </p:sp>
    </p:spTree>
    <p:extLst>
      <p:ext uri="{BB962C8B-B14F-4D97-AF65-F5344CB8AC3E}">
        <p14:creationId xmlns:p14="http://schemas.microsoft.com/office/powerpoint/2010/main" val="2128491901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6900" name="Picture 10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1752600"/>
            <a:ext cx="6756400" cy="429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976901" name="Rectangle 1029"/>
          <p:cNvSpPr>
            <a:spLocks noChangeArrowheads="1"/>
          </p:cNvSpPr>
          <p:nvPr/>
        </p:nvSpPr>
        <p:spPr bwMode="auto">
          <a:xfrm>
            <a:off x="228600" y="6477000"/>
            <a:ext cx="4924425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>
                <a:latin typeface="Times" charset="0"/>
              </a:rPr>
              <a:t>From: Richard </a:t>
            </a:r>
            <a:r>
              <a:rPr lang="en-US" sz="800" dirty="0" err="1">
                <a:latin typeface="Times" charset="0"/>
              </a:rPr>
              <a:t>Wein</a:t>
            </a:r>
            <a:r>
              <a:rPr lang="en-US" sz="800" dirty="0">
                <a:latin typeface="Times" charset="0"/>
              </a:rPr>
              <a:t> (2002). Not a Free Lunch But a Box of Chocolates.  http://</a:t>
            </a:r>
            <a:r>
              <a:rPr lang="en-US" sz="800" dirty="0" err="1">
                <a:latin typeface="Times" charset="0"/>
              </a:rPr>
              <a:t>www.talkorigins.org</a:t>
            </a:r>
            <a:r>
              <a:rPr lang="en-US" sz="800" dirty="0">
                <a:latin typeface="Times" charset="0"/>
              </a:rPr>
              <a:t>/design/</a:t>
            </a:r>
            <a:r>
              <a:rPr lang="en-US" sz="800" dirty="0" err="1">
                <a:latin typeface="Times" charset="0"/>
              </a:rPr>
              <a:t>faqs</a:t>
            </a:r>
            <a:r>
              <a:rPr lang="en-US" sz="800" dirty="0">
                <a:latin typeface="Times" charset="0"/>
              </a:rPr>
              <a:t>/</a:t>
            </a:r>
            <a:r>
              <a:rPr lang="en-US" sz="800" dirty="0" err="1">
                <a:latin typeface="Times" charset="0"/>
              </a:rPr>
              <a:t>nfl</a:t>
            </a:r>
            <a:r>
              <a:rPr lang="en-US" sz="800" dirty="0">
                <a:latin typeface="Times" charset="0"/>
              </a:rPr>
              <a:t>/</a:t>
            </a:r>
          </a:p>
        </p:txBody>
      </p:sp>
      <p:sp>
        <p:nvSpPr>
          <p:cNvPr id="976902" name="Rectangle 1030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Fitness landscape</a:t>
            </a:r>
          </a:p>
        </p:txBody>
      </p:sp>
    </p:spTree>
    <p:extLst>
      <p:ext uri="{BB962C8B-B14F-4D97-AF65-F5344CB8AC3E}">
        <p14:creationId xmlns:p14="http://schemas.microsoft.com/office/powerpoint/2010/main" val="3001464496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057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2763" y="1955800"/>
            <a:ext cx="3273425" cy="25257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20579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expected value navigation</a:t>
            </a:r>
            <a:endParaRPr lang="en-US" dirty="0"/>
          </a:p>
        </p:txBody>
      </p:sp>
      <p:sp>
        <p:nvSpPr>
          <p:cNvPr id="920580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887413" y="1682750"/>
            <a:ext cx="4243387" cy="1112838"/>
          </a:xfrm>
        </p:spPr>
        <p:txBody>
          <a:bodyPr/>
          <a:lstStyle/>
          <a:p>
            <a:pPr marL="0" indent="0">
              <a:lnSpc>
                <a:spcPct val="90000"/>
              </a:lnSpc>
              <a:buFont typeface="Times" charset="0"/>
              <a:buNone/>
            </a:pPr>
            <a:r>
              <a:rPr lang="en-US" sz="2000" dirty="0"/>
              <a:t>At each node, minimize expected path length to target:</a:t>
            </a:r>
          </a:p>
        </p:txBody>
      </p:sp>
      <p:graphicFrame>
        <p:nvGraphicFramePr>
          <p:cNvPr id="920581" name="Object 5"/>
          <p:cNvGraphicFramePr>
            <a:graphicFrameLocks noChangeAspect="1"/>
          </p:cNvGraphicFramePr>
          <p:nvPr/>
        </p:nvGraphicFramePr>
        <p:xfrm>
          <a:off x="2255838" y="3668713"/>
          <a:ext cx="35877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Equation" r:id="rId5" imgW="1930400" imgH="177800" progId="Equation.3">
                  <p:embed/>
                </p:oleObj>
              </mc:Choice>
              <mc:Fallback>
                <p:oleObj name="Equation" r:id="rId5" imgW="19304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55838" y="3668713"/>
                        <a:ext cx="35877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0582" name="Object 6"/>
          <p:cNvGraphicFramePr>
            <a:graphicFrameLocks noChangeAspect="1"/>
          </p:cNvGraphicFramePr>
          <p:nvPr>
            <p:ph sz="half" idx="1"/>
          </p:nvPr>
        </p:nvGraphicFramePr>
        <p:xfrm>
          <a:off x="1322388" y="2606675"/>
          <a:ext cx="2481262" cy="752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7" imgW="1320800" imgH="342900" progId="Equation.3">
                  <p:embed/>
                </p:oleObj>
              </mc:Choice>
              <mc:Fallback>
                <p:oleObj name="Equation" r:id="rId7" imgW="1320800" imgH="342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22388" y="2606675"/>
                        <a:ext cx="2481262" cy="752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0583" name="Line 7"/>
          <p:cNvSpPr>
            <a:spLocks noChangeShapeType="1"/>
          </p:cNvSpPr>
          <p:nvPr/>
        </p:nvSpPr>
        <p:spPr bwMode="auto">
          <a:xfrm flipV="1">
            <a:off x="2493963" y="4024313"/>
            <a:ext cx="1206500" cy="19050"/>
          </a:xfrm>
          <a:prstGeom prst="line">
            <a:avLst/>
          </a:prstGeom>
          <a:noFill/>
          <a:ln w="38100">
            <a:solidFill>
              <a:srgbClr val="C4003E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aphicFrame>
        <p:nvGraphicFramePr>
          <p:cNvPr id="920584" name="Object 8"/>
          <p:cNvGraphicFramePr>
            <a:graphicFrameLocks noChangeAspect="1"/>
          </p:cNvGraphicFramePr>
          <p:nvPr/>
        </p:nvGraphicFramePr>
        <p:xfrm>
          <a:off x="2447925" y="4854575"/>
          <a:ext cx="4273550" cy="330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9" imgW="2298700" imgH="177800" progId="Equation.3">
                  <p:embed/>
                </p:oleObj>
              </mc:Choice>
              <mc:Fallback>
                <p:oleObj name="Equation" r:id="rId9" imgW="22987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47925" y="4854575"/>
                        <a:ext cx="4273550" cy="330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0585" name="Rectangle 9"/>
          <p:cNvSpPr>
            <a:spLocks noChangeArrowheads="1"/>
          </p:cNvSpPr>
          <p:nvPr/>
        </p:nvSpPr>
        <p:spPr bwMode="auto">
          <a:xfrm>
            <a:off x="2386013" y="4079875"/>
            <a:ext cx="3749675" cy="560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lnSpc>
                <a:spcPct val="90000"/>
              </a:lnSpc>
              <a:spcBef>
                <a:spcPct val="20000"/>
              </a:spcBef>
              <a:buClr>
                <a:schemeClr val="tx2"/>
              </a:buClr>
              <a:buFont typeface="Wingdings" charset="0"/>
              <a:buNone/>
            </a:pPr>
            <a:r>
              <a:rPr lang="en-US" sz="1800">
                <a:solidFill>
                  <a:srgbClr val="C4003E"/>
                </a:solidFill>
              </a:rPr>
              <a:t>probability that </a:t>
            </a:r>
          </a:p>
          <a:p>
            <a:pPr eaLnBrk="1" hangingPunct="1">
              <a:lnSpc>
                <a:spcPct val="60000"/>
              </a:lnSpc>
              <a:spcBef>
                <a:spcPct val="20000"/>
              </a:spcBef>
              <a:buClr>
                <a:schemeClr val="tx2"/>
              </a:buClr>
              <a:buFont typeface="Wingdings" charset="0"/>
              <a:buNone/>
            </a:pPr>
            <a:r>
              <a:rPr lang="en-US" sz="1800">
                <a:solidFill>
                  <a:srgbClr val="C4003E"/>
                </a:solidFill>
              </a:rPr>
              <a:t>neighbor </a:t>
            </a:r>
            <a:r>
              <a:rPr lang="en-US" sz="1800" i="1">
                <a:solidFill>
                  <a:srgbClr val="C4003E"/>
                </a:solidFill>
              </a:rPr>
              <a:t>n</a:t>
            </a:r>
            <a:r>
              <a:rPr lang="en-US" sz="1800">
                <a:solidFill>
                  <a:srgbClr val="C4003E"/>
                </a:solidFill>
              </a:rPr>
              <a:t> links to target (</a:t>
            </a:r>
            <a:r>
              <a:rPr lang="en-US" sz="1800" i="1">
                <a:solidFill>
                  <a:srgbClr val="B02620"/>
                </a:solidFill>
                <a:latin typeface="Times" charset="0"/>
              </a:rPr>
              <a:t>p</a:t>
            </a:r>
            <a:r>
              <a:rPr lang="en-US" sz="1800" i="1" baseline="-25000">
                <a:solidFill>
                  <a:srgbClr val="B02620"/>
                </a:solidFill>
                <a:latin typeface="Times" charset="0"/>
              </a:rPr>
              <a:t>n</a:t>
            </a:r>
            <a:r>
              <a:rPr lang="en-US" sz="1800" i="1" baseline="-25000">
                <a:solidFill>
                  <a:srgbClr val="B02620"/>
                </a:solidFill>
                <a:latin typeface="Times" charset="0"/>
                <a:sym typeface="Symbol" charset="0"/>
              </a:rPr>
              <a:t></a:t>
            </a:r>
            <a:r>
              <a:rPr lang="en-US" sz="1800" i="1" baseline="-25000">
                <a:solidFill>
                  <a:srgbClr val="B02620"/>
                </a:solidFill>
                <a:latin typeface="Times" charset="0"/>
              </a:rPr>
              <a:t>t </a:t>
            </a:r>
            <a:r>
              <a:rPr lang="en-US" sz="1800">
                <a:solidFill>
                  <a:srgbClr val="C4003E"/>
                </a:solidFill>
              </a:rPr>
              <a:t>)</a:t>
            </a:r>
          </a:p>
        </p:txBody>
      </p:sp>
      <p:graphicFrame>
        <p:nvGraphicFramePr>
          <p:cNvPr id="920586" name="Object 10"/>
          <p:cNvGraphicFramePr>
            <a:graphicFrameLocks noChangeAspect="1"/>
          </p:cNvGraphicFramePr>
          <p:nvPr/>
        </p:nvGraphicFramePr>
        <p:xfrm>
          <a:off x="3032125" y="5445125"/>
          <a:ext cx="1535113" cy="376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8" name="Equation" r:id="rId11" imgW="825500" imgH="203200" progId="Equation.3">
                  <p:embed/>
                </p:oleObj>
              </mc:Choice>
              <mc:Fallback>
                <p:oleObj name="Equation" r:id="rId11" imgW="8255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32125" y="5445125"/>
                        <a:ext cx="1535113" cy="376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0587" name="Rectangle 11"/>
          <p:cNvSpPr>
            <a:spLocks noChangeArrowheads="1"/>
          </p:cNvSpPr>
          <p:nvPr/>
        </p:nvSpPr>
        <p:spPr bwMode="auto">
          <a:xfrm>
            <a:off x="4957763" y="5108575"/>
            <a:ext cx="842962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>
                <a:solidFill>
                  <a:schemeClr val="bg2"/>
                </a:solidFill>
              </a:rPr>
              <a:t>degree</a:t>
            </a:r>
            <a:endParaRPr lang="en-US" sz="1800"/>
          </a:p>
        </p:txBody>
      </p:sp>
      <p:sp>
        <p:nvSpPr>
          <p:cNvPr id="920588" name="Rectangle 12"/>
          <p:cNvSpPr>
            <a:spLocks noChangeArrowheads="1"/>
          </p:cNvSpPr>
          <p:nvPr/>
        </p:nvSpPr>
        <p:spPr bwMode="auto">
          <a:xfrm>
            <a:off x="4446588" y="5984875"/>
            <a:ext cx="254635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600">
                <a:solidFill>
                  <a:schemeClr val="bg2"/>
                </a:solidFill>
              </a:rPr>
              <a:t>probability that a single link from </a:t>
            </a:r>
            <a:r>
              <a:rPr lang="en-US" sz="1600" i="1">
                <a:solidFill>
                  <a:schemeClr val="bg2"/>
                </a:solidFill>
              </a:rPr>
              <a:t>n</a:t>
            </a:r>
            <a:r>
              <a:rPr lang="en-US" sz="1600">
                <a:solidFill>
                  <a:schemeClr val="bg2"/>
                </a:solidFill>
              </a:rPr>
              <a:t> ends at </a:t>
            </a:r>
            <a:r>
              <a:rPr lang="en-US" sz="1600" i="1">
                <a:solidFill>
                  <a:schemeClr val="bg2"/>
                </a:solidFill>
              </a:rPr>
              <a:t>t</a:t>
            </a:r>
            <a:endParaRPr lang="en-US" sz="1600">
              <a:solidFill>
                <a:schemeClr val="bg2"/>
              </a:solidFill>
            </a:endParaRPr>
          </a:p>
        </p:txBody>
      </p:sp>
      <p:sp>
        <p:nvSpPr>
          <p:cNvPr id="920589" name="Line 13"/>
          <p:cNvSpPr>
            <a:spLocks noChangeShapeType="1"/>
          </p:cNvSpPr>
          <p:nvPr/>
        </p:nvSpPr>
        <p:spPr bwMode="auto">
          <a:xfrm>
            <a:off x="4203700" y="5849938"/>
            <a:ext cx="304800" cy="258762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920590" name="Line 14"/>
          <p:cNvSpPr>
            <a:spLocks noChangeShapeType="1"/>
          </p:cNvSpPr>
          <p:nvPr/>
        </p:nvSpPr>
        <p:spPr bwMode="auto">
          <a:xfrm flipV="1">
            <a:off x="4584700" y="5346700"/>
            <a:ext cx="419100" cy="130175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6" name="Rectangle 1029"/>
          <p:cNvSpPr>
            <a:spLocks noChangeArrowheads="1"/>
          </p:cNvSpPr>
          <p:nvPr/>
        </p:nvSpPr>
        <p:spPr bwMode="auto">
          <a:xfrm>
            <a:off x="228600" y="6477000"/>
            <a:ext cx="2993127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800" dirty="0" smtClean="0">
                <a:latin typeface="Times" charset="0"/>
              </a:rPr>
              <a:t>from: https</a:t>
            </a:r>
            <a:r>
              <a:rPr lang="en-US" sz="800" dirty="0">
                <a:latin typeface="Times" charset="0"/>
              </a:rPr>
              <a:t>://</a:t>
            </a:r>
            <a:r>
              <a:rPr lang="en-US" sz="800" dirty="0" err="1">
                <a:latin typeface="Times" charset="0"/>
              </a:rPr>
              <a:t>kdl.cs.umass.edu</a:t>
            </a:r>
            <a:r>
              <a:rPr lang="en-US" sz="800" dirty="0">
                <a:latin typeface="Times" charset="0"/>
              </a:rPr>
              <a:t>/papers/</a:t>
            </a:r>
            <a:r>
              <a:rPr lang="en-US" sz="800" dirty="0" err="1">
                <a:latin typeface="Times" charset="0"/>
              </a:rPr>
              <a:t>simsek</a:t>
            </a:r>
            <a:r>
              <a:rPr lang="en-US" sz="800" dirty="0">
                <a:latin typeface="Times" charset="0"/>
              </a:rPr>
              <a:t>-</a:t>
            </a:r>
            <a:r>
              <a:rPr lang="en-US" sz="800" dirty="0" err="1">
                <a:latin typeface="Times" charset="0"/>
              </a:rPr>
              <a:t>jensen</a:t>
            </a:r>
            <a:r>
              <a:rPr lang="en-US" sz="800" dirty="0">
                <a:latin typeface="Times" charset="0"/>
              </a:rPr>
              <a:t>-in-</a:t>
            </a:r>
            <a:r>
              <a:rPr lang="en-US" sz="800" dirty="0" err="1">
                <a:latin typeface="Times" charset="0"/>
              </a:rPr>
              <a:t>progress.pdf</a:t>
            </a:r>
            <a:endParaRPr lang="en-US" sz="800" dirty="0">
              <a:latin typeface="Times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8627594"/>
      </p:ext>
    </p:extLst>
  </p:cSld>
  <p:clrMapOvr>
    <a:masterClrMapping/>
  </p:clrMapOvr>
  <p:transition xmlns:p14="http://schemas.microsoft.com/office/powerpoint/2010/main">
    <p:fade/>
  </p:transition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9205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20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205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9205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0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0583" grpId="0" animBg="1"/>
      <p:bldP spid="920585" grpId="0"/>
      <p:bldP spid="920587" grpId="0"/>
      <p:bldP spid="920588" grpId="0"/>
      <p:bldP spid="920589" grpId="0" animBg="1"/>
      <p:bldP spid="920590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314</TotalTime>
  <Words>192</Words>
  <Application>Microsoft Macintosh PowerPoint</Application>
  <PresentationFormat>On-screen Show (4:3)</PresentationFormat>
  <Paragraphs>34</Paragraphs>
  <Slides>8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Microsoft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Fitness landscape</vt:lpstr>
      <vt:lpstr>Fitness landscape</vt:lpstr>
      <vt:lpstr>expected value navigation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Liberatore</dc:creator>
  <cp:lastModifiedBy>Marc Liberatore</cp:lastModifiedBy>
  <cp:revision>14</cp:revision>
  <dcterms:created xsi:type="dcterms:W3CDTF">2014-09-03T16:40:46Z</dcterms:created>
  <dcterms:modified xsi:type="dcterms:W3CDTF">2014-09-10T20:54:33Z</dcterms:modified>
</cp:coreProperties>
</file>