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embeddings/oleObject3.bin" ContentType="application/vnd.openxmlformats-officedocument.oleObject"/>
  <Override PartName="/ppt/notesSlides/notesSlide6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7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8.xml" ContentType="application/vnd.openxmlformats-officedocument.presentationml.notesSlide+xml"/>
  <Override PartName="/ppt/embeddings/oleObject8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11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notesSlides/notesSlide12.xml" ContentType="application/vnd.openxmlformats-officedocument.presentationml.notesSlide+xml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13.xml" ContentType="application/vnd.openxmlformats-officedocument.presentationml.notesSlide+xml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notesSlides/notesSlide14.xml" ContentType="application/vnd.openxmlformats-officedocument.presentationml.notesSlide+xml"/>
  <Override PartName="/ppt/embeddings/oleObject41.bin" ContentType="application/vnd.openxmlformats-officedocument.oleObject"/>
  <Override PartName="/ppt/notesSlides/notesSlide15.xml" ContentType="application/vnd.openxmlformats-officedocument.presentationml.notesSlide+xml"/>
  <Override PartName="/ppt/embeddings/oleObject42.bin" ContentType="application/vnd.openxmlformats-officedocument.oleObject"/>
  <Override PartName="/ppt/notesSlides/notesSlide16.xml" ContentType="application/vnd.openxmlformats-officedocument.presentationml.notesSlide+xml"/>
  <Override PartName="/ppt/embeddings/oleObject43.bin" ContentType="application/vnd.openxmlformats-officedocument.oleObject"/>
  <Override PartName="/ppt/notesSlides/notesSlide17.xml" ContentType="application/vnd.openxmlformats-officedocument.presentationml.notesSlide+xml"/>
  <Override PartName="/ppt/embeddings/oleObject44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notesSlides/notesSlide20.xml" ContentType="application/vnd.openxmlformats-officedocument.presentationml.notesSlide+xml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notesSlides/notesSlide24.xml" ContentType="application/vnd.openxmlformats-officedocument.presentationml.notesSlide+xml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notesSlides/notesSlide25.xml" ContentType="application/vnd.openxmlformats-officedocument.presentationml.notesSlide+xml"/>
  <Override PartName="/ppt/embeddings/oleObject55.bin" ContentType="application/vnd.openxmlformats-officedocument.oleObject"/>
  <Override PartName="/ppt/notesSlides/notesSlide26.xml" ContentType="application/vnd.openxmlformats-officedocument.presentationml.notesSlide+xml"/>
  <Override PartName="/ppt/embeddings/oleObject56.bin" ContentType="application/vnd.openxmlformats-officedocument.oleObject"/>
  <Override PartName="/ppt/notesSlides/notesSlide27.xml" ContentType="application/vnd.openxmlformats-officedocument.presentationml.notesSlide+xml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notesSlides/notesSlide28.xml" ContentType="application/vnd.openxmlformats-officedocument.presentationml.notesSlide+xml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notesSlides/notesSlide29.xml" ContentType="application/vnd.openxmlformats-officedocument.presentationml.notesSlide+xml"/>
  <Override PartName="/ppt/embeddings/oleObject64.bin" ContentType="application/vnd.openxmlformats-officedocument.oleObject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oleObject71.bin" ContentType="application/vnd.openxmlformats-officedocument.oleObject"/>
  <Override PartName="/ppt/embeddings/Microsoft_Equation3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Microsoft_Equation4.bin" ContentType="application/vnd.openxmlformats-officedocument.oleObject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73" r:id="rId3"/>
    <p:sldId id="319" r:id="rId4"/>
    <p:sldId id="309" r:id="rId5"/>
    <p:sldId id="320" r:id="rId6"/>
    <p:sldId id="355" r:id="rId7"/>
    <p:sldId id="321" r:id="rId8"/>
    <p:sldId id="300" r:id="rId9"/>
    <p:sldId id="322" r:id="rId10"/>
    <p:sldId id="323" r:id="rId11"/>
    <p:sldId id="324" r:id="rId12"/>
    <p:sldId id="326" r:id="rId13"/>
    <p:sldId id="327" r:id="rId14"/>
    <p:sldId id="329" r:id="rId15"/>
    <p:sldId id="328" r:id="rId16"/>
    <p:sldId id="330" r:id="rId17"/>
    <p:sldId id="331" r:id="rId18"/>
    <p:sldId id="332" r:id="rId19"/>
    <p:sldId id="333" r:id="rId20"/>
    <p:sldId id="334" r:id="rId21"/>
    <p:sldId id="335" r:id="rId22"/>
    <p:sldId id="337" r:id="rId23"/>
    <p:sldId id="338" r:id="rId24"/>
    <p:sldId id="339" r:id="rId25"/>
    <p:sldId id="340" r:id="rId26"/>
    <p:sldId id="356" r:id="rId27"/>
    <p:sldId id="357" r:id="rId28"/>
    <p:sldId id="343" r:id="rId29"/>
    <p:sldId id="344" r:id="rId30"/>
    <p:sldId id="345" r:id="rId31"/>
    <p:sldId id="348" r:id="rId32"/>
    <p:sldId id="350" r:id="rId33"/>
    <p:sldId id="336" r:id="rId34"/>
    <p:sldId id="351" r:id="rId35"/>
    <p:sldId id="349" r:id="rId36"/>
    <p:sldId id="352" r:id="rId37"/>
    <p:sldId id="353" r:id="rId38"/>
    <p:sldId id="354" r:id="rId39"/>
    <p:sldId id="34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403208-FAEF-4941-A897-CAC7E258E45B}">
          <p14:sldIdLst>
            <p14:sldId id="256"/>
            <p14:sldId id="273"/>
            <p14:sldId id="319"/>
            <p14:sldId id="309"/>
            <p14:sldId id="320"/>
            <p14:sldId id="355"/>
            <p14:sldId id="321"/>
            <p14:sldId id="300"/>
            <p14:sldId id="322"/>
            <p14:sldId id="323"/>
            <p14:sldId id="324"/>
            <p14:sldId id="326"/>
            <p14:sldId id="327"/>
            <p14:sldId id="329"/>
            <p14:sldId id="328"/>
            <p14:sldId id="330"/>
            <p14:sldId id="331"/>
            <p14:sldId id="332"/>
            <p14:sldId id="333"/>
            <p14:sldId id="334"/>
            <p14:sldId id="335"/>
            <p14:sldId id="337"/>
            <p14:sldId id="338"/>
            <p14:sldId id="339"/>
            <p14:sldId id="340"/>
            <p14:sldId id="356"/>
            <p14:sldId id="357"/>
            <p14:sldId id="343"/>
            <p14:sldId id="344"/>
            <p14:sldId id="345"/>
            <p14:sldId id="348"/>
            <p14:sldId id="350"/>
            <p14:sldId id="336"/>
            <p14:sldId id="351"/>
            <p14:sldId id="349"/>
            <p14:sldId id="352"/>
            <p14:sldId id="353"/>
            <p14:sldId id="354"/>
            <p14:sldId id="34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40"/>
    <a:srgbClr val="84A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2" autoAdjust="0"/>
    <p:restoredTop sz="94023" autoAdjust="0"/>
  </p:normalViewPr>
  <p:slideViewPr>
    <p:cSldViewPr snapToGrid="0" snapToObjects="1">
      <p:cViewPr>
        <p:scale>
          <a:sx n="75" d="100"/>
          <a:sy n="75" d="100"/>
        </p:scale>
        <p:origin x="-1384" y="-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Relationship Id="rId2" Type="http://schemas.openxmlformats.org/officeDocument/2006/relationships/image" Target="../media/image5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5" Type="http://schemas.openxmlformats.org/officeDocument/2006/relationships/image" Target="../media/image62.emf"/><Relationship Id="rId6" Type="http://schemas.openxmlformats.org/officeDocument/2006/relationships/image" Target="../media/image63.emf"/><Relationship Id="rId1" Type="http://schemas.openxmlformats.org/officeDocument/2006/relationships/image" Target="../media/image58.emf"/><Relationship Id="rId2" Type="http://schemas.openxmlformats.org/officeDocument/2006/relationships/image" Target="../media/image59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4" Type="http://schemas.openxmlformats.org/officeDocument/2006/relationships/image" Target="../media/image67.emf"/><Relationship Id="rId5" Type="http://schemas.openxmlformats.org/officeDocument/2006/relationships/image" Target="../media/image68.emf"/><Relationship Id="rId6" Type="http://schemas.openxmlformats.org/officeDocument/2006/relationships/image" Target="../media/image69.emf"/><Relationship Id="rId7" Type="http://schemas.openxmlformats.org/officeDocument/2006/relationships/image" Target="../media/image70.emf"/><Relationship Id="rId1" Type="http://schemas.openxmlformats.org/officeDocument/2006/relationships/image" Target="../media/image64.emf"/><Relationship Id="rId2" Type="http://schemas.openxmlformats.org/officeDocument/2006/relationships/image" Target="../media/image6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3.emf"/><Relationship Id="rId8" Type="http://schemas.openxmlformats.org/officeDocument/2006/relationships/image" Target="../media/image24.emf"/><Relationship Id="rId9" Type="http://schemas.openxmlformats.org/officeDocument/2006/relationships/image" Target="../media/image25.emf"/><Relationship Id="rId10" Type="http://schemas.openxmlformats.org/officeDocument/2006/relationships/image" Target="../media/image26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6661C-6E4C-8446-BFFD-94721950ECE1}" type="datetimeFigureOut">
              <a:rPr lang="en-US" smtClean="0"/>
              <a:t>4/1/15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E80BF-D902-4B40-BDC6-D86516905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69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E80BF-D902-4B40-BDC6-D865169058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12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E80BF-D902-4B40-BDC6-D865169058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4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E80BF-D902-4B40-BDC6-D865169058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4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E80BF-D902-4B40-BDC6-D865169058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4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E80BF-D902-4B40-BDC6-D865169058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4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E80BF-D902-4B40-BDC6-D865169058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4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E80BF-D902-4B40-BDC6-D865169058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4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E80BF-D902-4B40-BDC6-D865169058A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4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E80BF-D902-4B40-BDC6-D865169058A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4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E80BF-D902-4B40-BDC6-D865169058A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4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E80BF-D902-4B40-BDC6-D865169058A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4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E80BF-D902-4B40-BDC6-D865169058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42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E80BF-D902-4B40-BDC6-D865169058A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42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E80BF-D902-4B40-BDC6-D865169058A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4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E80BF-D902-4B40-BDC6-D865169058A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42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E80BF-D902-4B40-BDC6-D865169058A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42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E80BF-D902-4B40-BDC6-D865169058A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42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E80BF-D902-4B40-BDC6-D865169058A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42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E80BF-D902-4B40-BDC6-D865169058A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42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E80BF-D902-4B40-BDC6-D865169058A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42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E80BF-D902-4B40-BDC6-D865169058A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42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E80BF-D902-4B40-BDC6-D865169058A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4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E80BF-D902-4B40-BDC6-D865169058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42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E80BF-D902-4B40-BDC6-D865169058A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42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E80BF-D902-4B40-BDC6-D865169058A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42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E80BF-D902-4B40-BDC6-D865169058A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42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E80BF-D902-4B40-BDC6-D865169058A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42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E80BF-D902-4B40-BDC6-D865169058A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42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E80BF-D902-4B40-BDC6-D865169058A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42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E80BF-D902-4B40-BDC6-D865169058A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4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E80BF-D902-4B40-BDC6-D865169058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4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E80BF-D902-4B40-BDC6-D865169058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4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E80BF-D902-4B40-BDC6-D865169058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4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E80BF-D902-4B40-BDC6-D865169058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4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E80BF-D902-4B40-BDC6-D865169058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4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E80BF-D902-4B40-BDC6-D865169058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4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4/1/15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4/1/15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4/1/15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4/1/15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4/1/15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4/1/15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.bin"/><Relationship Id="rId20" Type="http://schemas.openxmlformats.org/officeDocument/2006/relationships/oleObject" Target="../embeddings/oleObject20.bin"/><Relationship Id="rId10" Type="http://schemas.openxmlformats.org/officeDocument/2006/relationships/oleObject" Target="../embeddings/oleObject13.bin"/><Relationship Id="rId11" Type="http://schemas.openxmlformats.org/officeDocument/2006/relationships/image" Target="../media/image14.emf"/><Relationship Id="rId12" Type="http://schemas.openxmlformats.org/officeDocument/2006/relationships/oleObject" Target="../embeddings/oleObject14.bin"/><Relationship Id="rId13" Type="http://schemas.openxmlformats.org/officeDocument/2006/relationships/image" Target="../media/image15.emf"/><Relationship Id="rId14" Type="http://schemas.openxmlformats.org/officeDocument/2006/relationships/oleObject" Target="../embeddings/oleObject15.bin"/><Relationship Id="rId15" Type="http://schemas.openxmlformats.org/officeDocument/2006/relationships/image" Target="../media/image16.emf"/><Relationship Id="rId16" Type="http://schemas.openxmlformats.org/officeDocument/2006/relationships/oleObject" Target="../embeddings/oleObject16.bin"/><Relationship Id="rId17" Type="http://schemas.openxmlformats.org/officeDocument/2006/relationships/oleObject" Target="../embeddings/oleObject17.bin"/><Relationship Id="rId18" Type="http://schemas.openxmlformats.org/officeDocument/2006/relationships/oleObject" Target="../embeddings/oleObject18.bin"/><Relationship Id="rId19" Type="http://schemas.openxmlformats.org/officeDocument/2006/relationships/oleObject" Target="../embeddings/oleObject19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10.bin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4.bin"/><Relationship Id="rId20" Type="http://schemas.openxmlformats.org/officeDocument/2006/relationships/image" Target="../media/image24.emf"/><Relationship Id="rId21" Type="http://schemas.openxmlformats.org/officeDocument/2006/relationships/oleObject" Target="../embeddings/oleObject30.bin"/><Relationship Id="rId22" Type="http://schemas.openxmlformats.org/officeDocument/2006/relationships/image" Target="../media/image25.emf"/><Relationship Id="rId23" Type="http://schemas.openxmlformats.org/officeDocument/2006/relationships/oleObject" Target="../embeddings/oleObject31.bin"/><Relationship Id="rId24" Type="http://schemas.openxmlformats.org/officeDocument/2006/relationships/image" Target="../media/image26.emf"/><Relationship Id="rId25" Type="http://schemas.openxmlformats.org/officeDocument/2006/relationships/oleObject" Target="../embeddings/oleObject32.bin"/><Relationship Id="rId26" Type="http://schemas.openxmlformats.org/officeDocument/2006/relationships/oleObject" Target="../embeddings/oleObject33.bin"/><Relationship Id="rId10" Type="http://schemas.openxmlformats.org/officeDocument/2006/relationships/image" Target="../media/image19.emf"/><Relationship Id="rId11" Type="http://schemas.openxmlformats.org/officeDocument/2006/relationships/oleObject" Target="../embeddings/oleObject25.bin"/><Relationship Id="rId12" Type="http://schemas.openxmlformats.org/officeDocument/2006/relationships/image" Target="../media/image20.emf"/><Relationship Id="rId13" Type="http://schemas.openxmlformats.org/officeDocument/2006/relationships/oleObject" Target="../embeddings/oleObject26.bin"/><Relationship Id="rId14" Type="http://schemas.openxmlformats.org/officeDocument/2006/relationships/image" Target="../media/image21.emf"/><Relationship Id="rId15" Type="http://schemas.openxmlformats.org/officeDocument/2006/relationships/oleObject" Target="../embeddings/oleObject27.bin"/><Relationship Id="rId16" Type="http://schemas.openxmlformats.org/officeDocument/2006/relationships/image" Target="../media/image22.emf"/><Relationship Id="rId17" Type="http://schemas.openxmlformats.org/officeDocument/2006/relationships/oleObject" Target="../embeddings/oleObject28.bin"/><Relationship Id="rId18" Type="http://schemas.openxmlformats.org/officeDocument/2006/relationships/image" Target="../media/image23.emf"/><Relationship Id="rId19" Type="http://schemas.openxmlformats.org/officeDocument/2006/relationships/oleObject" Target="../embeddings/oleObject29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18.emf"/><Relationship Id="rId8" Type="http://schemas.openxmlformats.org/officeDocument/2006/relationships/oleObject" Target="../embeddings/oleObject2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34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35.bin"/><Relationship Id="rId7" Type="http://schemas.openxmlformats.org/officeDocument/2006/relationships/image" Target="../media/image27.emf"/><Relationship Id="rId8" Type="http://schemas.openxmlformats.org/officeDocument/2006/relationships/oleObject" Target="../embeddings/oleObject36.bin"/><Relationship Id="rId9" Type="http://schemas.openxmlformats.org/officeDocument/2006/relationships/image" Target="../media/image2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29.e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30.emf"/><Relationship Id="rId8" Type="http://schemas.openxmlformats.org/officeDocument/2006/relationships/oleObject" Target="../embeddings/oleObject39.bin"/><Relationship Id="rId9" Type="http://schemas.openxmlformats.org/officeDocument/2006/relationships/image" Target="../media/image31.emf"/><Relationship Id="rId10" Type="http://schemas.openxmlformats.org/officeDocument/2006/relationships/oleObject" Target="../embeddings/oleObject40.bin"/><Relationship Id="rId11" Type="http://schemas.openxmlformats.org/officeDocument/2006/relationships/image" Target="../media/image32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41.bin"/><Relationship Id="rId5" Type="http://schemas.openxmlformats.org/officeDocument/2006/relationships/image" Target="../media/image3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42.bin"/><Relationship Id="rId5" Type="http://schemas.openxmlformats.org/officeDocument/2006/relationships/image" Target="../media/image30.emf"/><Relationship Id="rId6" Type="http://schemas.openxmlformats.org/officeDocument/2006/relationships/image" Target="../media/image33.jpg"/><Relationship Id="rId7" Type="http://schemas.openxmlformats.org/officeDocument/2006/relationships/image" Target="../media/image34.jpg"/><Relationship Id="rId8" Type="http://schemas.openxmlformats.org/officeDocument/2006/relationships/image" Target="../media/image35.jp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43.bin"/><Relationship Id="rId5" Type="http://schemas.openxmlformats.org/officeDocument/2006/relationships/image" Target="../media/image30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44.bin"/><Relationship Id="rId5" Type="http://schemas.openxmlformats.org/officeDocument/2006/relationships/image" Target="../media/image30.emf"/><Relationship Id="rId6" Type="http://schemas.openxmlformats.org/officeDocument/2006/relationships/image" Target="../media/image36.jp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45.bin"/><Relationship Id="rId5" Type="http://schemas.openxmlformats.org/officeDocument/2006/relationships/image" Target="../media/image37.emf"/><Relationship Id="rId6" Type="http://schemas.openxmlformats.org/officeDocument/2006/relationships/oleObject" Target="../embeddings/oleObject46.bin"/><Relationship Id="rId7" Type="http://schemas.openxmlformats.org/officeDocument/2006/relationships/image" Target="../media/image38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47.bin"/><Relationship Id="rId5" Type="http://schemas.openxmlformats.org/officeDocument/2006/relationships/image" Target="../media/image39.emf"/><Relationship Id="rId6" Type="http://schemas.openxmlformats.org/officeDocument/2006/relationships/oleObject" Target="../embeddings/oleObject48.bin"/><Relationship Id="rId7" Type="http://schemas.openxmlformats.org/officeDocument/2006/relationships/image" Target="../media/image40.emf"/><Relationship Id="rId8" Type="http://schemas.openxmlformats.org/officeDocument/2006/relationships/oleObject" Target="../embeddings/oleObject49.bin"/><Relationship Id="rId9" Type="http://schemas.openxmlformats.org/officeDocument/2006/relationships/image" Target="../media/image41.emf"/><Relationship Id="rId10" Type="http://schemas.openxmlformats.org/officeDocument/2006/relationships/oleObject" Target="../embeddings/oleObject50.bin"/><Relationship Id="rId11" Type="http://schemas.openxmlformats.org/officeDocument/2006/relationships/image" Target="../media/image42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51.bin"/><Relationship Id="rId5" Type="http://schemas.openxmlformats.org/officeDocument/2006/relationships/image" Target="../media/image45.emf"/><Relationship Id="rId6" Type="http://schemas.openxmlformats.org/officeDocument/2006/relationships/oleObject" Target="../embeddings/oleObject52.bin"/><Relationship Id="rId7" Type="http://schemas.openxmlformats.org/officeDocument/2006/relationships/image" Target="../media/image46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53.bin"/><Relationship Id="rId5" Type="http://schemas.openxmlformats.org/officeDocument/2006/relationships/image" Target="../media/image47.emf"/><Relationship Id="rId6" Type="http://schemas.openxmlformats.org/officeDocument/2006/relationships/oleObject" Target="../embeddings/oleObject54.bin"/><Relationship Id="rId7" Type="http://schemas.openxmlformats.org/officeDocument/2006/relationships/image" Target="../media/image48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55.bin"/><Relationship Id="rId5" Type="http://schemas.openxmlformats.org/officeDocument/2006/relationships/image" Target="../media/image49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56.bin"/><Relationship Id="rId5" Type="http://schemas.openxmlformats.org/officeDocument/2006/relationships/image" Target="../media/image50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emf"/><Relationship Id="rId12" Type="http://schemas.openxmlformats.org/officeDocument/2006/relationships/oleObject" Target="../embeddings/oleObject61.bin"/><Relationship Id="rId13" Type="http://schemas.openxmlformats.org/officeDocument/2006/relationships/image" Target="../media/image54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57.bin"/><Relationship Id="rId5" Type="http://schemas.openxmlformats.org/officeDocument/2006/relationships/image" Target="../media/image50.emf"/><Relationship Id="rId6" Type="http://schemas.openxmlformats.org/officeDocument/2006/relationships/oleObject" Target="../embeddings/oleObject58.bin"/><Relationship Id="rId7" Type="http://schemas.openxmlformats.org/officeDocument/2006/relationships/image" Target="../media/image51.emf"/><Relationship Id="rId8" Type="http://schemas.openxmlformats.org/officeDocument/2006/relationships/oleObject" Target="../embeddings/oleObject59.bin"/><Relationship Id="rId9" Type="http://schemas.openxmlformats.org/officeDocument/2006/relationships/image" Target="../media/image52.emf"/><Relationship Id="rId10" Type="http://schemas.openxmlformats.org/officeDocument/2006/relationships/oleObject" Target="../embeddings/oleObject6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62.bin"/><Relationship Id="rId5" Type="http://schemas.openxmlformats.org/officeDocument/2006/relationships/image" Target="../media/image55.emf"/><Relationship Id="rId6" Type="http://schemas.openxmlformats.org/officeDocument/2006/relationships/oleObject" Target="../embeddings/oleObject63.bin"/><Relationship Id="rId7" Type="http://schemas.openxmlformats.org/officeDocument/2006/relationships/image" Target="../media/image56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64.bin"/><Relationship Id="rId5" Type="http://schemas.openxmlformats.org/officeDocument/2006/relationships/image" Target="../media/image57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1.emf"/><Relationship Id="rId12" Type="http://schemas.openxmlformats.org/officeDocument/2006/relationships/oleObject" Target="../embeddings/oleObject69.bin"/><Relationship Id="rId13" Type="http://schemas.openxmlformats.org/officeDocument/2006/relationships/image" Target="../media/image62.emf"/><Relationship Id="rId14" Type="http://schemas.openxmlformats.org/officeDocument/2006/relationships/oleObject" Target="../embeddings/oleObject70.bin"/><Relationship Id="rId15" Type="http://schemas.openxmlformats.org/officeDocument/2006/relationships/image" Target="../media/image63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65.bin"/><Relationship Id="rId5" Type="http://schemas.openxmlformats.org/officeDocument/2006/relationships/image" Target="../media/image58.emf"/><Relationship Id="rId6" Type="http://schemas.openxmlformats.org/officeDocument/2006/relationships/oleObject" Target="../embeddings/oleObject66.bin"/><Relationship Id="rId7" Type="http://schemas.openxmlformats.org/officeDocument/2006/relationships/image" Target="../media/image59.emf"/><Relationship Id="rId8" Type="http://schemas.openxmlformats.org/officeDocument/2006/relationships/oleObject" Target="../embeddings/oleObject67.bin"/><Relationship Id="rId9" Type="http://schemas.openxmlformats.org/officeDocument/2006/relationships/image" Target="../media/image60.emf"/><Relationship Id="rId10" Type="http://schemas.openxmlformats.org/officeDocument/2006/relationships/oleObject" Target="../embeddings/oleObject68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7.emf"/><Relationship Id="rId12" Type="http://schemas.openxmlformats.org/officeDocument/2006/relationships/oleObject" Target="../embeddings/oleObject72.bin"/><Relationship Id="rId13" Type="http://schemas.openxmlformats.org/officeDocument/2006/relationships/image" Target="../media/image68.emf"/><Relationship Id="rId14" Type="http://schemas.openxmlformats.org/officeDocument/2006/relationships/oleObject" Target="../embeddings/oleObject73.bin"/><Relationship Id="rId15" Type="http://schemas.openxmlformats.org/officeDocument/2006/relationships/image" Target="../media/image69.emf"/><Relationship Id="rId16" Type="http://schemas.openxmlformats.org/officeDocument/2006/relationships/oleObject" Target="../embeddings/Microsoft_Equation4.bin"/><Relationship Id="rId17" Type="http://schemas.openxmlformats.org/officeDocument/2006/relationships/image" Target="../media/image70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64.emf"/><Relationship Id="rId6" Type="http://schemas.openxmlformats.org/officeDocument/2006/relationships/oleObject" Target="../embeddings/Microsoft_Equation2.bin"/><Relationship Id="rId7" Type="http://schemas.openxmlformats.org/officeDocument/2006/relationships/image" Target="../media/image65.emf"/><Relationship Id="rId8" Type="http://schemas.openxmlformats.org/officeDocument/2006/relationships/oleObject" Target="../embeddings/oleObject71.bin"/><Relationship Id="rId9" Type="http://schemas.openxmlformats.org/officeDocument/2006/relationships/image" Target="../media/image66.emf"/><Relationship Id="rId10" Type="http://schemas.openxmlformats.org/officeDocument/2006/relationships/oleObject" Target="../embeddings/Microsoft_Equation3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443" y="4038600"/>
            <a:ext cx="8317577" cy="18288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Helvetica Neue"/>
                <a:cs typeface="Helvetica Neue"/>
              </a:rPr>
              <a:t>Dimensionality Reduction For </a:t>
            </a:r>
            <a:r>
              <a:rPr lang="en-US" sz="2800" dirty="0" smtClean="0">
                <a:latin typeface="Helvetica Neue"/>
                <a:cs typeface="Helvetica Neue"/>
              </a:rPr>
              <a:t>k-means </a:t>
            </a:r>
            <a:r>
              <a:rPr lang="en-US" sz="2800" dirty="0">
                <a:latin typeface="Helvetica Neue"/>
                <a:cs typeface="Helvetica Neue"/>
              </a:rPr>
              <a:t>Clustering and Low Rank Approximation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latin typeface="Helvetica Neue"/>
                <a:cs typeface="Helvetica Neue"/>
              </a:rPr>
              <a:t>Michael Cohen, Sam Elder, </a:t>
            </a:r>
            <a:r>
              <a:rPr lang="en-US" sz="2000" dirty="0" smtClean="0">
                <a:solidFill>
                  <a:schemeClr val="bg2"/>
                </a:solidFill>
                <a:latin typeface="Helvetica Neue"/>
                <a:cs typeface="Helvetica Neue"/>
              </a:rPr>
              <a:t>Cameron </a:t>
            </a:r>
            <a:r>
              <a:rPr lang="en-US" sz="2000" dirty="0" err="1" smtClean="0">
                <a:solidFill>
                  <a:schemeClr val="bg2"/>
                </a:solidFill>
                <a:latin typeface="Helvetica Neue"/>
                <a:cs typeface="Helvetica Neue"/>
              </a:rPr>
              <a:t>Musco</a:t>
            </a:r>
            <a:r>
              <a:rPr lang="en-US" sz="2000" dirty="0" smtClean="0">
                <a:latin typeface="Helvetica Neue"/>
                <a:cs typeface="Helvetica Neue"/>
              </a:rPr>
              <a:t>, </a:t>
            </a:r>
            <a:r>
              <a:rPr lang="en-US" sz="2000" dirty="0">
                <a:latin typeface="Helvetica Neue"/>
                <a:cs typeface="Helvetica Neue"/>
              </a:rPr>
              <a:t>Christopher </a:t>
            </a:r>
            <a:r>
              <a:rPr lang="en-US" sz="2000" dirty="0" err="1">
                <a:latin typeface="Helvetica Neue"/>
                <a:cs typeface="Helvetica Neue"/>
              </a:rPr>
              <a:t>Musco</a:t>
            </a:r>
            <a:r>
              <a:rPr lang="en-US" sz="2000" dirty="0">
                <a:latin typeface="Helvetica Neue"/>
                <a:cs typeface="Helvetica Neue"/>
              </a:rPr>
              <a:t>, </a:t>
            </a:r>
            <a:r>
              <a:rPr lang="en-US" sz="2000" dirty="0" smtClean="0">
                <a:latin typeface="Helvetica Neue"/>
                <a:cs typeface="Helvetica Neue"/>
              </a:rPr>
              <a:t>and </a:t>
            </a:r>
            <a:r>
              <a:rPr lang="en-US" sz="2000" dirty="0" err="1" smtClean="0">
                <a:latin typeface="Helvetica Neue"/>
                <a:cs typeface="Helvetica Neue"/>
              </a:rPr>
              <a:t>Madalina</a:t>
            </a:r>
            <a:r>
              <a:rPr lang="en-US" sz="2000" dirty="0" smtClean="0">
                <a:latin typeface="Helvetica Neue"/>
                <a:cs typeface="Helvetica Neue"/>
              </a:rPr>
              <a:t> </a:t>
            </a:r>
            <a:r>
              <a:rPr lang="en-US" sz="2000" dirty="0" err="1" smtClean="0">
                <a:latin typeface="Helvetica Neue"/>
                <a:cs typeface="Helvetica Neue"/>
              </a:rPr>
              <a:t>Persu</a:t>
            </a:r>
            <a:endParaRPr lang="en-US" sz="20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13383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1"/>
          <p:cNvGrpSpPr/>
          <p:nvPr/>
        </p:nvGrpSpPr>
        <p:grpSpPr>
          <a:xfrm>
            <a:off x="5285944" y="3308127"/>
            <a:ext cx="1491450" cy="3241412"/>
            <a:chOff x="1524000" y="3285067"/>
            <a:chExt cx="1491450" cy="3241412"/>
          </a:xfrm>
        </p:grpSpPr>
        <p:sp>
          <p:nvSpPr>
            <p:cNvPr id="123" name="Rectangle 122"/>
            <p:cNvSpPr/>
            <p:nvPr/>
          </p:nvSpPr>
          <p:spPr>
            <a:xfrm>
              <a:off x="1524000" y="3355754"/>
              <a:ext cx="1475913" cy="3170725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783710" y="4636873"/>
              <a:ext cx="108669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Helvetica Neue"/>
                  <a:cs typeface="Helvetica Neue"/>
                </a:rPr>
                <a:t>C(A)</a:t>
              </a:r>
              <a:endParaRPr lang="en-US" sz="3200" b="1" dirty="0">
                <a:latin typeface="Helvetica Neue"/>
                <a:cs typeface="Helvetica Neue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1524000" y="3355754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1524000" y="3666453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1524000" y="4001053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1524000" y="6191880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1539537" y="5873214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 rot="5400000">
              <a:off x="2117940" y="5296521"/>
              <a:ext cx="557666" cy="338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 Neue"/>
                  <a:cs typeface="Helvetica Neue"/>
                </a:rPr>
                <a:t>...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118766" y="3285067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a</a:t>
              </a:r>
              <a:r>
                <a:rPr lang="en-US" b="1" baseline="-25000" dirty="0">
                  <a:latin typeface="Helvetica Neue"/>
                  <a:cs typeface="Helvetica Neue"/>
                </a:rPr>
                <a:t>1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118766" y="3630805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a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2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123168" y="3974819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a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3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042550" y="5793548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Helvetica Neue"/>
                  <a:cs typeface="Helvetica Neue"/>
                </a:rPr>
                <a:t>a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n-1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118766" y="6178958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a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n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Helvetica Neue"/>
                <a:cs typeface="Helvetica Neue"/>
              </a:rPr>
              <a:t>Observation: k-Means Clustering </a:t>
            </a:r>
            <a:r>
              <a:rPr lang="en-US" sz="4000" i="1" dirty="0">
                <a:latin typeface="Helvetica Neue"/>
                <a:cs typeface="Helvetica Neue"/>
              </a:rPr>
              <a:t>is</a:t>
            </a:r>
            <a:r>
              <a:rPr lang="en-US" sz="4000" dirty="0">
                <a:latin typeface="Helvetica Neue"/>
                <a:cs typeface="Helvetica Neue"/>
              </a:rPr>
              <a:t> Low Rank Approximation </a:t>
            </a: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259732"/>
              </p:ext>
            </p:extLst>
          </p:nvPr>
        </p:nvGraphicFramePr>
        <p:xfrm>
          <a:off x="1580465" y="1751013"/>
          <a:ext cx="6361112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51" name="Equation" r:id="rId4" imgW="2476500" imgH="457200" progId="Equation.3">
                  <p:embed/>
                </p:oleObj>
              </mc:Choice>
              <mc:Fallback>
                <p:oleObj name="Equation" r:id="rId4" imgW="2476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0465" y="1751013"/>
                        <a:ext cx="6361112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2048923" y="3285067"/>
            <a:ext cx="1491450" cy="3241412"/>
            <a:chOff x="1524000" y="3285067"/>
            <a:chExt cx="1491450" cy="3241412"/>
          </a:xfrm>
        </p:grpSpPr>
        <p:sp>
          <p:nvSpPr>
            <p:cNvPr id="5" name="Rectangle 4"/>
            <p:cNvSpPr/>
            <p:nvPr/>
          </p:nvSpPr>
          <p:spPr>
            <a:xfrm>
              <a:off x="1524000" y="3355754"/>
              <a:ext cx="1475913" cy="3170725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4133" y="4653806"/>
              <a:ext cx="543758" cy="550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Helvetica Neue"/>
                  <a:cs typeface="Helvetica Neue"/>
                </a:rPr>
                <a:t>A</a:t>
              </a:r>
              <a:endParaRPr lang="en-US" sz="3200" b="1" dirty="0">
                <a:latin typeface="Helvetica Neue"/>
                <a:cs typeface="Helvetica Neue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0" y="3355754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524000" y="3666453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524000" y="4001053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524000" y="6191880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539537" y="5873214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5400000">
              <a:off x="2117940" y="5262655"/>
              <a:ext cx="557666" cy="338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 Neue"/>
                  <a:cs typeface="Helvetica Neue"/>
                </a:rPr>
                <a:t>...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18766" y="3285067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a</a:t>
              </a:r>
              <a:r>
                <a:rPr lang="en-US" b="1" baseline="-25000" dirty="0">
                  <a:latin typeface="Helvetica Neue"/>
                  <a:cs typeface="Helvetica Neue"/>
                </a:rPr>
                <a:t>1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118766" y="3630805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a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2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123168" y="3974819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a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3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042550" y="5793548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Helvetica Neue"/>
                  <a:cs typeface="Helvetica Neue"/>
                </a:rPr>
                <a:t>a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n-1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118766" y="6178958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a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n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</p:grpSp>
      <p:sp>
        <p:nvSpPr>
          <p:cNvPr id="87" name="Rectangle 86"/>
          <p:cNvSpPr/>
          <p:nvPr/>
        </p:nvSpPr>
        <p:spPr>
          <a:xfrm>
            <a:off x="5269011" y="3373936"/>
            <a:ext cx="1475913" cy="3345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269011" y="3684635"/>
            <a:ext cx="1475913" cy="3345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269011" y="4019234"/>
            <a:ext cx="1475913" cy="33459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269011" y="6210062"/>
            <a:ext cx="1475913" cy="33459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284547" y="5868105"/>
            <a:ext cx="1475913" cy="3345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863777" y="3269383"/>
            <a:ext cx="621437" cy="34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μ</a:t>
            </a:r>
            <a:r>
              <a:rPr lang="en-US" b="1" baseline="-25000" dirty="0">
                <a:latin typeface="Helvetica Neue"/>
                <a:cs typeface="Helvetica Neue"/>
              </a:rPr>
              <a:t>2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863777" y="3680405"/>
            <a:ext cx="621437" cy="34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μ</a:t>
            </a:r>
            <a:r>
              <a:rPr lang="en-US" b="1" baseline="-25000" dirty="0" smtClean="0">
                <a:latin typeface="Helvetica Neue"/>
                <a:cs typeface="Helvetica Neue"/>
              </a:rPr>
              <a:t>k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868178" y="3995449"/>
            <a:ext cx="621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μ</a:t>
            </a:r>
            <a:r>
              <a:rPr lang="en-US" b="1" baseline="-25000" dirty="0">
                <a:latin typeface="Helvetica Neue"/>
                <a:cs typeface="Helvetica Neue"/>
              </a:rPr>
              <a:t>1</a:t>
            </a:r>
            <a:endParaRPr lang="en-US" b="1" dirty="0">
              <a:latin typeface="Helvetica Neue"/>
              <a:cs typeface="Helvetica Neue"/>
            </a:endParaRPr>
          </a:p>
          <a:p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872302" y="5855184"/>
            <a:ext cx="621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μ</a:t>
            </a:r>
            <a:r>
              <a:rPr lang="en-US" b="1" baseline="-25000" dirty="0" smtClean="0">
                <a:latin typeface="Helvetica Neue"/>
                <a:cs typeface="Helvetica Neue"/>
              </a:rPr>
              <a:t>2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863777" y="6197140"/>
            <a:ext cx="621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μ</a:t>
            </a:r>
            <a:r>
              <a:rPr lang="en-US" b="1" baseline="-25000" dirty="0">
                <a:latin typeface="Helvetica Neue"/>
                <a:cs typeface="Helvetica Neue"/>
              </a:rPr>
              <a:t>1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5269011" y="4382803"/>
            <a:ext cx="1475913" cy="3345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863777" y="4378573"/>
            <a:ext cx="621437" cy="34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μ</a:t>
            </a:r>
            <a:r>
              <a:rPr lang="en-US" b="1" baseline="-25000" dirty="0" smtClean="0">
                <a:latin typeface="Helvetica Neue"/>
                <a:cs typeface="Helvetica Neue"/>
              </a:rPr>
              <a:t>k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021985" y="4621119"/>
            <a:ext cx="1040906" cy="44452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852333" y="2755319"/>
            <a:ext cx="5087377" cy="651537"/>
            <a:chOff x="1852333" y="2755319"/>
            <a:chExt cx="5087377" cy="651537"/>
          </a:xfrm>
        </p:grpSpPr>
        <p:grpSp>
          <p:nvGrpSpPr>
            <p:cNvPr id="16" name="Group 15"/>
            <p:cNvGrpSpPr/>
            <p:nvPr/>
          </p:nvGrpSpPr>
          <p:grpSpPr>
            <a:xfrm>
              <a:off x="1852333" y="2755319"/>
              <a:ext cx="5087377" cy="402306"/>
              <a:chOff x="1852333" y="2755319"/>
              <a:chExt cx="5087377" cy="402306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3544818" y="2823026"/>
                <a:ext cx="1475913" cy="33459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4139584" y="2769272"/>
                <a:ext cx="621437" cy="347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Helvetica Neue"/>
                    <a:cs typeface="Helvetica Neue"/>
                  </a:rPr>
                  <a:t>μ</a:t>
                </a:r>
                <a:r>
                  <a:rPr lang="en-US" b="1" baseline="-25000" dirty="0">
                    <a:latin typeface="Helvetica Neue"/>
                    <a:cs typeface="Helvetica Neue"/>
                  </a:rPr>
                  <a:t>2</a:t>
                </a:r>
                <a:endParaRPr lang="en-US" b="1" dirty="0">
                  <a:latin typeface="Helvetica Neue"/>
                  <a:cs typeface="Helvetica Neue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463797" y="2806985"/>
                <a:ext cx="1475913" cy="33459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6058563" y="2778192"/>
                <a:ext cx="621437" cy="347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Helvetica Neue"/>
                    <a:cs typeface="Helvetica Neue"/>
                  </a:rPr>
                  <a:t>μ</a:t>
                </a:r>
                <a:r>
                  <a:rPr lang="en-US" b="1" baseline="-25000" dirty="0" smtClean="0">
                    <a:latin typeface="Helvetica Neue"/>
                    <a:cs typeface="Helvetica Neue"/>
                  </a:rPr>
                  <a:t>k</a:t>
                </a:r>
                <a:endParaRPr lang="en-US" b="1" dirty="0">
                  <a:latin typeface="Helvetica Neue"/>
                  <a:cs typeface="Helvetica Neue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019414" y="2755319"/>
                <a:ext cx="11799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852333" y="2818176"/>
                <a:ext cx="1475913" cy="33459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/>
                  <a:cs typeface="Helvetica Neue"/>
                </a:endParaRPr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>
              <a:off x="2451500" y="2760525"/>
              <a:ext cx="6214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μ</a:t>
              </a:r>
              <a:r>
                <a:rPr lang="en-US" b="1" baseline="-25000" dirty="0">
                  <a:latin typeface="Helvetica Neue"/>
                  <a:cs typeface="Helvetica Neue"/>
                </a:rPr>
                <a:t>1</a:t>
              </a:r>
              <a:endParaRPr lang="en-US" b="1" dirty="0">
                <a:latin typeface="Helvetica Neue"/>
                <a:cs typeface="Helvetica Neue"/>
              </a:endParaRPr>
            </a:p>
            <a:p>
              <a:endParaRPr lang="en-US" b="1" dirty="0">
                <a:latin typeface="Helvetica Neue"/>
                <a:cs typeface="Helvetica Neue"/>
              </a:endParaRPr>
            </a:p>
          </p:txBody>
        </p:sp>
      </p:grpSp>
      <p:sp>
        <p:nvSpPr>
          <p:cNvPr id="18" name="Right Brace 17"/>
          <p:cNvSpPr/>
          <p:nvPr/>
        </p:nvSpPr>
        <p:spPr>
          <a:xfrm>
            <a:off x="6939710" y="3378814"/>
            <a:ext cx="409357" cy="318765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377515" y="4641780"/>
            <a:ext cx="138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dirty="0" smtClean="0"/>
              <a:t>ank 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8131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1"/>
          <p:cNvGrpSpPr/>
          <p:nvPr/>
        </p:nvGrpSpPr>
        <p:grpSpPr>
          <a:xfrm>
            <a:off x="5285944" y="3308127"/>
            <a:ext cx="1491450" cy="3241412"/>
            <a:chOff x="1524000" y="3285067"/>
            <a:chExt cx="1491450" cy="3241412"/>
          </a:xfrm>
        </p:grpSpPr>
        <p:sp>
          <p:nvSpPr>
            <p:cNvPr id="123" name="Rectangle 122"/>
            <p:cNvSpPr/>
            <p:nvPr/>
          </p:nvSpPr>
          <p:spPr>
            <a:xfrm>
              <a:off x="1524000" y="3355754"/>
              <a:ext cx="1475913" cy="3170725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783710" y="4636873"/>
              <a:ext cx="108669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Helvetica Neue"/>
                  <a:cs typeface="Helvetica Neue"/>
                </a:rPr>
                <a:t>C(A)</a:t>
              </a:r>
              <a:endParaRPr lang="en-US" sz="3200" b="1" dirty="0">
                <a:latin typeface="Helvetica Neue"/>
                <a:cs typeface="Helvetica Neue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1524000" y="3355754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1524000" y="3666453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1524000" y="4001053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1524000" y="6191880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1539537" y="5873214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 rot="5400000">
              <a:off x="2117940" y="5296521"/>
              <a:ext cx="557666" cy="338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 Neue"/>
                  <a:cs typeface="Helvetica Neue"/>
                </a:rPr>
                <a:t>...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118766" y="3285067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a</a:t>
              </a:r>
              <a:r>
                <a:rPr lang="en-US" b="1" baseline="-25000" dirty="0">
                  <a:latin typeface="Helvetica Neue"/>
                  <a:cs typeface="Helvetica Neue"/>
                </a:rPr>
                <a:t>1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118766" y="3630805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a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2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123168" y="3974819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a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3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042550" y="5793548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Helvetica Neue"/>
                  <a:cs typeface="Helvetica Neue"/>
                </a:rPr>
                <a:t>a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n-1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118766" y="6178958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a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n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Helvetica Neue"/>
                <a:cs typeface="Helvetica Neue"/>
              </a:rPr>
              <a:t>Observation: k-Means Clustering </a:t>
            </a:r>
            <a:r>
              <a:rPr lang="en-US" sz="4000" i="1" dirty="0">
                <a:latin typeface="Helvetica Neue"/>
                <a:cs typeface="Helvetica Neue"/>
              </a:rPr>
              <a:t>is</a:t>
            </a:r>
            <a:r>
              <a:rPr lang="en-US" sz="4000" dirty="0">
                <a:latin typeface="Helvetica Neue"/>
                <a:cs typeface="Helvetica Neue"/>
              </a:rPr>
              <a:t> Low Rank Approximation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048923" y="3285067"/>
            <a:ext cx="1491450" cy="3241412"/>
            <a:chOff x="1524000" y="3285067"/>
            <a:chExt cx="1491450" cy="3241412"/>
          </a:xfrm>
        </p:grpSpPr>
        <p:sp>
          <p:nvSpPr>
            <p:cNvPr id="5" name="Rectangle 4"/>
            <p:cNvSpPr/>
            <p:nvPr/>
          </p:nvSpPr>
          <p:spPr>
            <a:xfrm>
              <a:off x="1524000" y="3355754"/>
              <a:ext cx="1475913" cy="3170725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4133" y="4653806"/>
              <a:ext cx="543758" cy="550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Helvetica Neue"/>
                  <a:cs typeface="Helvetica Neue"/>
                </a:rPr>
                <a:t>A</a:t>
              </a:r>
              <a:endParaRPr lang="en-US" sz="3200" b="1" dirty="0">
                <a:latin typeface="Helvetica Neue"/>
                <a:cs typeface="Helvetica Neue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0" y="3355754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524000" y="3666453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524000" y="4001053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524000" y="6191880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539537" y="5873214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5400000">
              <a:off x="2117940" y="5262655"/>
              <a:ext cx="557666" cy="338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 Neue"/>
                  <a:cs typeface="Helvetica Neue"/>
                </a:rPr>
                <a:t>...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18766" y="3285067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a</a:t>
              </a:r>
              <a:r>
                <a:rPr lang="en-US" b="1" baseline="-25000" dirty="0">
                  <a:latin typeface="Helvetica Neue"/>
                  <a:cs typeface="Helvetica Neue"/>
                </a:rPr>
                <a:t>1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118766" y="3630805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a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2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123168" y="3974819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a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3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042550" y="5793548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Helvetica Neue"/>
                  <a:cs typeface="Helvetica Neue"/>
                </a:rPr>
                <a:t>a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n-1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118766" y="6178958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a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n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</p:grpSp>
      <p:sp>
        <p:nvSpPr>
          <p:cNvPr id="87" name="Rectangle 86"/>
          <p:cNvSpPr/>
          <p:nvPr/>
        </p:nvSpPr>
        <p:spPr>
          <a:xfrm>
            <a:off x="5269011" y="3373936"/>
            <a:ext cx="1475913" cy="3345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269011" y="3684635"/>
            <a:ext cx="1475913" cy="3345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269011" y="4019234"/>
            <a:ext cx="1475913" cy="33459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269011" y="6210062"/>
            <a:ext cx="1475913" cy="33459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284547" y="5868105"/>
            <a:ext cx="1475913" cy="3345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863777" y="3269383"/>
            <a:ext cx="621437" cy="34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μ</a:t>
            </a:r>
            <a:r>
              <a:rPr lang="en-US" b="1" baseline="-25000" dirty="0">
                <a:latin typeface="Helvetica Neue"/>
                <a:cs typeface="Helvetica Neue"/>
              </a:rPr>
              <a:t>2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863777" y="3680405"/>
            <a:ext cx="621437" cy="34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μ</a:t>
            </a:r>
            <a:r>
              <a:rPr lang="en-US" b="1" baseline="-25000" dirty="0" smtClean="0">
                <a:latin typeface="Helvetica Neue"/>
                <a:cs typeface="Helvetica Neue"/>
              </a:rPr>
              <a:t>k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868178" y="3995449"/>
            <a:ext cx="621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μ</a:t>
            </a:r>
            <a:r>
              <a:rPr lang="en-US" b="1" baseline="-25000" dirty="0">
                <a:latin typeface="Helvetica Neue"/>
                <a:cs typeface="Helvetica Neue"/>
              </a:rPr>
              <a:t>1</a:t>
            </a:r>
            <a:endParaRPr lang="en-US" b="1" dirty="0">
              <a:latin typeface="Helvetica Neue"/>
              <a:cs typeface="Helvetica Neue"/>
            </a:endParaRPr>
          </a:p>
          <a:p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872302" y="5855184"/>
            <a:ext cx="621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μ</a:t>
            </a:r>
            <a:r>
              <a:rPr lang="en-US" b="1" baseline="-25000" dirty="0" smtClean="0">
                <a:latin typeface="Helvetica Neue"/>
                <a:cs typeface="Helvetica Neue"/>
              </a:rPr>
              <a:t>2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863777" y="6197140"/>
            <a:ext cx="621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μ</a:t>
            </a:r>
            <a:r>
              <a:rPr lang="en-US" b="1" baseline="-25000" dirty="0">
                <a:latin typeface="Helvetica Neue"/>
                <a:cs typeface="Helvetica Neue"/>
              </a:rPr>
              <a:t>1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5269011" y="4382803"/>
            <a:ext cx="1475913" cy="3345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863777" y="4378573"/>
            <a:ext cx="621437" cy="34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μ</a:t>
            </a:r>
            <a:r>
              <a:rPr lang="en-US" b="1" baseline="-25000" dirty="0" smtClean="0">
                <a:latin typeface="Helvetica Neue"/>
                <a:cs typeface="Helvetica Neue"/>
              </a:rPr>
              <a:t>k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021985" y="4621119"/>
            <a:ext cx="1040906" cy="44452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852333" y="2755319"/>
            <a:ext cx="5087377" cy="651537"/>
            <a:chOff x="1852333" y="2755319"/>
            <a:chExt cx="5087377" cy="651537"/>
          </a:xfrm>
        </p:grpSpPr>
        <p:grpSp>
          <p:nvGrpSpPr>
            <p:cNvPr id="16" name="Group 15"/>
            <p:cNvGrpSpPr/>
            <p:nvPr/>
          </p:nvGrpSpPr>
          <p:grpSpPr>
            <a:xfrm>
              <a:off x="1852333" y="2755319"/>
              <a:ext cx="5087377" cy="402306"/>
              <a:chOff x="1852333" y="2755319"/>
              <a:chExt cx="5087377" cy="402306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3544818" y="2823026"/>
                <a:ext cx="1475913" cy="33459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4139584" y="2769272"/>
                <a:ext cx="621437" cy="347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Helvetica Neue"/>
                    <a:cs typeface="Helvetica Neue"/>
                  </a:rPr>
                  <a:t>μ</a:t>
                </a:r>
                <a:r>
                  <a:rPr lang="en-US" b="1" baseline="-25000" dirty="0">
                    <a:latin typeface="Helvetica Neue"/>
                    <a:cs typeface="Helvetica Neue"/>
                  </a:rPr>
                  <a:t>2</a:t>
                </a:r>
                <a:endParaRPr lang="en-US" b="1" dirty="0">
                  <a:latin typeface="Helvetica Neue"/>
                  <a:cs typeface="Helvetica Neue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463797" y="2806985"/>
                <a:ext cx="1475913" cy="33459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6058563" y="2778192"/>
                <a:ext cx="621437" cy="347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Helvetica Neue"/>
                    <a:cs typeface="Helvetica Neue"/>
                  </a:rPr>
                  <a:t>μ</a:t>
                </a:r>
                <a:r>
                  <a:rPr lang="en-US" b="1" baseline="-25000" dirty="0" smtClean="0">
                    <a:latin typeface="Helvetica Neue"/>
                    <a:cs typeface="Helvetica Neue"/>
                  </a:rPr>
                  <a:t>k</a:t>
                </a:r>
                <a:endParaRPr lang="en-US" b="1" dirty="0">
                  <a:latin typeface="Helvetica Neue"/>
                  <a:cs typeface="Helvetica Neue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019414" y="2755319"/>
                <a:ext cx="11799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852333" y="2818176"/>
                <a:ext cx="1475913" cy="33459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/>
                  <a:cs typeface="Helvetica Neue"/>
                </a:endParaRPr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>
              <a:off x="2451500" y="2760525"/>
              <a:ext cx="6214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μ</a:t>
              </a:r>
              <a:r>
                <a:rPr lang="en-US" b="1" baseline="-25000" dirty="0">
                  <a:latin typeface="Helvetica Neue"/>
                  <a:cs typeface="Helvetica Neue"/>
                </a:rPr>
                <a:t>1</a:t>
              </a:r>
              <a:endParaRPr lang="en-US" b="1" dirty="0">
                <a:latin typeface="Helvetica Neue"/>
                <a:cs typeface="Helvetica Neue"/>
              </a:endParaRPr>
            </a:p>
            <a:p>
              <a:endParaRPr lang="en-US" b="1" dirty="0">
                <a:latin typeface="Helvetica Neue"/>
                <a:cs typeface="Helvetica Neue"/>
              </a:endParaRPr>
            </a:p>
          </p:txBody>
        </p:sp>
      </p:grpSp>
      <p:sp>
        <p:nvSpPr>
          <p:cNvPr id="18" name="Right Brace 17"/>
          <p:cNvSpPr/>
          <p:nvPr/>
        </p:nvSpPr>
        <p:spPr>
          <a:xfrm>
            <a:off x="6939710" y="3378814"/>
            <a:ext cx="409357" cy="318765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377515" y="4641780"/>
            <a:ext cx="138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dirty="0" smtClean="0"/>
              <a:t>ank k</a:t>
            </a:r>
            <a:endParaRPr lang="en-US" sz="2800" dirty="0"/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715073" y="1650294"/>
            <a:ext cx="8153400" cy="79798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In fact </a:t>
            </a:r>
            <a:r>
              <a:rPr lang="en-US" sz="24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C(A) 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is the projection of </a:t>
            </a:r>
            <a:r>
              <a:rPr lang="en-US" sz="24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’s </a:t>
            </a:r>
            <a:r>
              <a:rPr lang="en-US" sz="2400" i="1" dirty="0" smtClean="0">
                <a:solidFill>
                  <a:srgbClr val="000000"/>
                </a:solidFill>
                <a:latin typeface="Helvetica Neue"/>
                <a:cs typeface="Helvetica Neue"/>
              </a:rPr>
              <a:t>columns</a:t>
            </a:r>
            <a:r>
              <a:rPr lang="en-US" sz="24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onto a k dimensional subspace</a:t>
            </a:r>
          </a:p>
          <a:p>
            <a:pPr marL="0" indent="0">
              <a:buFont typeface="Wingdings"/>
              <a:buNone/>
            </a:pPr>
            <a:endParaRPr lang="en-US" dirty="0" smtClean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15952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Helvetica Neue"/>
                <a:cs typeface="Helvetica Neue"/>
              </a:rPr>
              <a:t>Observation: k-Means Clustering </a:t>
            </a:r>
            <a:r>
              <a:rPr lang="en-US" sz="4000" i="1" dirty="0">
                <a:latin typeface="Helvetica Neue"/>
                <a:cs typeface="Helvetica Neue"/>
              </a:rPr>
              <a:t>is</a:t>
            </a:r>
            <a:r>
              <a:rPr lang="en-US" sz="4000" dirty="0">
                <a:latin typeface="Helvetica Neue"/>
                <a:cs typeface="Helvetica Neue"/>
              </a:rPr>
              <a:t> Low Rank Approximation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168980" y="2445461"/>
            <a:ext cx="1491450" cy="3241412"/>
            <a:chOff x="1524000" y="3285067"/>
            <a:chExt cx="1491450" cy="3241412"/>
          </a:xfrm>
        </p:grpSpPr>
        <p:sp>
          <p:nvSpPr>
            <p:cNvPr id="5" name="Rectangle 4"/>
            <p:cNvSpPr/>
            <p:nvPr/>
          </p:nvSpPr>
          <p:spPr>
            <a:xfrm>
              <a:off x="1524000" y="3355754"/>
              <a:ext cx="1475913" cy="3170725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4133" y="4653806"/>
              <a:ext cx="543758" cy="550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Helvetica Neue"/>
                  <a:cs typeface="Helvetica Neue"/>
                </a:rPr>
                <a:t>A</a:t>
              </a:r>
              <a:endParaRPr lang="en-US" sz="3200" b="1" dirty="0">
                <a:latin typeface="Helvetica Neue"/>
                <a:cs typeface="Helvetica Neue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0" y="3355754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524000" y="3666453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524000" y="4001053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524000" y="6191880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539537" y="5873214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5400000">
              <a:off x="2117940" y="5262655"/>
              <a:ext cx="557666" cy="338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 Neue"/>
                  <a:cs typeface="Helvetica Neue"/>
                </a:rPr>
                <a:t>...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18766" y="3285067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a</a:t>
              </a:r>
              <a:r>
                <a:rPr lang="en-US" b="1" baseline="-25000" dirty="0">
                  <a:latin typeface="Helvetica Neue"/>
                  <a:cs typeface="Helvetica Neue"/>
                </a:rPr>
                <a:t>1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118766" y="3630805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a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2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123168" y="3974819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a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3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042550" y="5793548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Helvetica Neue"/>
                  <a:cs typeface="Helvetica Neue"/>
                </a:rPr>
                <a:t>a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n-1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118766" y="6178958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a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n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</p:grpSp>
      <p:sp>
        <p:nvSpPr>
          <p:cNvPr id="56" name="Content Placeholder 2"/>
          <p:cNvSpPr txBox="1">
            <a:spLocks/>
          </p:cNvSpPr>
          <p:nvPr/>
        </p:nvSpPr>
        <p:spPr>
          <a:xfrm>
            <a:off x="715073" y="1647247"/>
            <a:ext cx="8153400" cy="79798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In fact </a:t>
            </a:r>
            <a:r>
              <a:rPr lang="en-US" sz="24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C(A) 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is the projection of </a:t>
            </a:r>
            <a:r>
              <a:rPr lang="en-US" sz="24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’s </a:t>
            </a:r>
            <a:r>
              <a:rPr lang="en-US" sz="2400" i="1" dirty="0" smtClean="0">
                <a:solidFill>
                  <a:srgbClr val="000000"/>
                </a:solidFill>
                <a:latin typeface="Helvetica Neue"/>
                <a:cs typeface="Helvetica Neue"/>
              </a:rPr>
              <a:t>columns</a:t>
            </a:r>
            <a:r>
              <a:rPr lang="en-US" sz="24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onto a k dimensional subspace</a:t>
            </a:r>
          </a:p>
          <a:p>
            <a:pPr marL="0" indent="0">
              <a:buFont typeface="Wingdings"/>
              <a:buNone/>
            </a:pPr>
            <a:endParaRPr lang="en-US" dirty="0" smtClean="0">
              <a:latin typeface="Helvetica Neue"/>
              <a:cs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0430" y="3619990"/>
            <a:ext cx="443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7168375" y="2469815"/>
            <a:ext cx="1475913" cy="1437737"/>
            <a:chOff x="7168375" y="3020144"/>
            <a:chExt cx="1475913" cy="1437737"/>
          </a:xfrm>
        </p:grpSpPr>
        <p:sp>
          <p:nvSpPr>
            <p:cNvPr id="22" name="Rectangle 21"/>
            <p:cNvSpPr/>
            <p:nvPr/>
          </p:nvSpPr>
          <p:spPr>
            <a:xfrm>
              <a:off x="7168375" y="3020144"/>
              <a:ext cx="1475913" cy="14377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168375" y="3303728"/>
              <a:ext cx="1475913" cy="439152"/>
              <a:chOff x="7168375" y="2975219"/>
              <a:chExt cx="1475913" cy="439152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7168375" y="3079772"/>
                <a:ext cx="1475913" cy="33459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7763141" y="2975219"/>
                <a:ext cx="621437" cy="347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Helvetica Neue"/>
                    <a:cs typeface="Helvetica Neue"/>
                  </a:rPr>
                  <a:t>μ</a:t>
                </a:r>
                <a:r>
                  <a:rPr lang="en-US" b="1" baseline="-25000" dirty="0">
                    <a:latin typeface="Helvetica Neue"/>
                    <a:cs typeface="Helvetica Neue"/>
                  </a:rPr>
                  <a:t>2</a:t>
                </a:r>
                <a:endParaRPr lang="en-US" b="1" dirty="0">
                  <a:latin typeface="Helvetica Neue"/>
                  <a:cs typeface="Helvetica Neue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7168375" y="4110361"/>
              <a:ext cx="1475913" cy="347520"/>
              <a:chOff x="7168375" y="3386241"/>
              <a:chExt cx="1475913" cy="34752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7168375" y="3390471"/>
                <a:ext cx="1475913" cy="33459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7763141" y="3386241"/>
                <a:ext cx="621437" cy="347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Helvetica Neue"/>
                    <a:cs typeface="Helvetica Neue"/>
                  </a:rPr>
                  <a:t>μ</a:t>
                </a:r>
                <a:r>
                  <a:rPr lang="en-US" b="1" baseline="-25000" dirty="0" smtClean="0">
                    <a:latin typeface="Helvetica Neue"/>
                    <a:cs typeface="Helvetica Neue"/>
                  </a:rPr>
                  <a:t>k</a:t>
                </a:r>
                <a:endParaRPr lang="en-US" b="1" dirty="0">
                  <a:latin typeface="Helvetica Neue"/>
                  <a:cs typeface="Helvetica Neue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7168375" y="3020144"/>
              <a:ext cx="1475913" cy="646331"/>
              <a:chOff x="7168375" y="3701285"/>
              <a:chExt cx="1475913" cy="646331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7168375" y="3725070"/>
                <a:ext cx="1475913" cy="33459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7767542" y="3701285"/>
                <a:ext cx="6214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Helvetica Neue"/>
                    <a:cs typeface="Helvetica Neue"/>
                  </a:rPr>
                  <a:t>μ</a:t>
                </a:r>
                <a:r>
                  <a:rPr lang="en-US" b="1" baseline="-25000" dirty="0">
                    <a:latin typeface="Helvetica Neue"/>
                    <a:cs typeface="Helvetica Neue"/>
                  </a:rPr>
                  <a:t>1</a:t>
                </a:r>
                <a:endParaRPr lang="en-US" b="1" dirty="0">
                  <a:latin typeface="Helvetica Neue"/>
                  <a:cs typeface="Helvetica Neue"/>
                </a:endParaRPr>
              </a:p>
              <a:p>
                <a:endParaRPr lang="en-US" b="1" dirty="0">
                  <a:latin typeface="Helvetica Neue"/>
                  <a:cs typeface="Helvetica Neue"/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 rot="5400000">
              <a:off x="7805424" y="3877627"/>
              <a:ext cx="557666" cy="338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 Neue"/>
                  <a:cs typeface="Helvetica Neue"/>
                </a:rPr>
                <a:t>...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73945" y="2529443"/>
            <a:ext cx="3252611" cy="1369418"/>
            <a:chOff x="1773945" y="3079772"/>
            <a:chExt cx="3252611" cy="1369418"/>
          </a:xfrm>
        </p:grpSpPr>
        <p:sp>
          <p:nvSpPr>
            <p:cNvPr id="3" name="Rectangle 2"/>
            <p:cNvSpPr/>
            <p:nvPr/>
          </p:nvSpPr>
          <p:spPr>
            <a:xfrm>
              <a:off x="1773945" y="3079772"/>
              <a:ext cx="3252611" cy="1369418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7086172"/>
                </p:ext>
              </p:extLst>
            </p:nvPr>
          </p:nvGraphicFramePr>
          <p:xfrm>
            <a:off x="2771956" y="3110273"/>
            <a:ext cx="405342" cy="3496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429" name="Equation" r:id="rId4" imgW="304800" imgH="431800" progId="Equation.3">
                    <p:embed/>
                  </p:oleObj>
                </mc:Choice>
                <mc:Fallback>
                  <p:oleObj name="Equation" r:id="rId4" imgW="304800" imgH="431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771956" y="3110273"/>
                          <a:ext cx="405342" cy="3496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2837026"/>
                </p:ext>
              </p:extLst>
            </p:nvPr>
          </p:nvGraphicFramePr>
          <p:xfrm>
            <a:off x="4585233" y="3110273"/>
            <a:ext cx="405342" cy="3496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430" name="Equation" r:id="rId6" imgW="304800" imgH="431800" progId="Equation.3">
                    <p:embed/>
                  </p:oleObj>
                </mc:Choice>
                <mc:Fallback>
                  <p:oleObj name="Equation" r:id="rId6" imgW="304800" imgH="431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585233" y="3110273"/>
                          <a:ext cx="405342" cy="3496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5045604"/>
                </p:ext>
              </p:extLst>
            </p:nvPr>
          </p:nvGraphicFramePr>
          <p:xfrm>
            <a:off x="4008439" y="3406776"/>
            <a:ext cx="439738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431" name="Equation" r:id="rId7" imgW="330200" imgH="431800" progId="Equation.3">
                    <p:embed/>
                  </p:oleObj>
                </mc:Choice>
                <mc:Fallback>
                  <p:oleObj name="Equation" r:id="rId7" imgW="330200" imgH="431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008439" y="3406776"/>
                          <a:ext cx="439738" cy="3492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5449531"/>
                </p:ext>
              </p:extLst>
            </p:nvPr>
          </p:nvGraphicFramePr>
          <p:xfrm>
            <a:off x="1840446" y="3438374"/>
            <a:ext cx="439738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432" name="Equation" r:id="rId9" imgW="330200" imgH="431800" progId="Equation.3">
                    <p:embed/>
                  </p:oleObj>
                </mc:Choice>
                <mc:Fallback>
                  <p:oleObj name="Equation" r:id="rId9" imgW="330200" imgH="431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840446" y="3438374"/>
                          <a:ext cx="439738" cy="3492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" name="TextBox 67"/>
            <p:cNvSpPr txBox="1"/>
            <p:nvPr/>
          </p:nvSpPr>
          <p:spPr>
            <a:xfrm rot="5400000">
              <a:off x="3992785" y="3813585"/>
              <a:ext cx="557666" cy="338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 Neue"/>
                  <a:cs typeface="Helvetica Neue"/>
                </a:rPr>
                <a:t>...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 rot="5400000">
              <a:off x="2297776" y="3874659"/>
              <a:ext cx="557666" cy="338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 Neue"/>
                  <a:cs typeface="Helvetica Neue"/>
                </a:rPr>
                <a:t>...</a:t>
              </a:r>
            </a:p>
          </p:txBody>
        </p:sp>
        <p:graphicFrame>
          <p:nvGraphicFramePr>
            <p:cNvPr id="70" name="Object 6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4995000"/>
                </p:ext>
              </p:extLst>
            </p:nvPr>
          </p:nvGraphicFramePr>
          <p:xfrm>
            <a:off x="2212715" y="4046375"/>
            <a:ext cx="439738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433" name="Equation" r:id="rId10" imgW="330200" imgH="431800" progId="Equation.3">
                    <p:embed/>
                  </p:oleObj>
                </mc:Choice>
                <mc:Fallback>
                  <p:oleObj name="Equation" r:id="rId10" imgW="330200" imgH="431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212715" y="4046375"/>
                          <a:ext cx="439738" cy="3492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3173282"/>
                </p:ext>
              </p:extLst>
            </p:nvPr>
          </p:nvGraphicFramePr>
          <p:xfrm>
            <a:off x="3133204" y="4043961"/>
            <a:ext cx="439738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434" name="Equation" r:id="rId12" imgW="330200" imgH="431800" progId="Equation.3">
                    <p:embed/>
                  </p:oleObj>
                </mc:Choice>
                <mc:Fallback>
                  <p:oleObj name="Equation" r:id="rId12" imgW="330200" imgH="431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133204" y="4043961"/>
                          <a:ext cx="439738" cy="3492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" name="TextBox 72"/>
            <p:cNvSpPr txBox="1"/>
            <p:nvPr/>
          </p:nvSpPr>
          <p:spPr>
            <a:xfrm>
              <a:off x="3572942" y="3125194"/>
              <a:ext cx="557666" cy="338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 Neue"/>
                  <a:cs typeface="Helvetica Neue"/>
                </a:rPr>
                <a:t>...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898465" y="3429367"/>
              <a:ext cx="557666" cy="338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 Neue"/>
                  <a:cs typeface="Helvetica Neue"/>
                </a:rPr>
                <a:t>...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980325" y="4038108"/>
              <a:ext cx="557666" cy="338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 Neue"/>
                  <a:cs typeface="Helvetica Neue"/>
                </a:rPr>
                <a:t>...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7154264" y="2378044"/>
            <a:ext cx="1508383" cy="3297089"/>
            <a:chOff x="3339533" y="3204521"/>
            <a:chExt cx="1508383" cy="3297089"/>
          </a:xfrm>
        </p:grpSpPr>
        <p:grpSp>
          <p:nvGrpSpPr>
            <p:cNvPr id="107" name="Group 106"/>
            <p:cNvGrpSpPr/>
            <p:nvPr/>
          </p:nvGrpSpPr>
          <p:grpSpPr>
            <a:xfrm>
              <a:off x="3356466" y="3243265"/>
              <a:ext cx="1491450" cy="3241412"/>
              <a:chOff x="1524000" y="3285067"/>
              <a:chExt cx="1491450" cy="3241412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1524000" y="3355754"/>
                <a:ext cx="1475913" cy="3170725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1783710" y="4636873"/>
                <a:ext cx="108669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Helvetica Neue"/>
                    <a:cs typeface="Helvetica Neue"/>
                  </a:rPr>
                  <a:t>C(A)</a:t>
                </a:r>
                <a:endParaRPr lang="en-US" sz="3200" b="1" dirty="0">
                  <a:latin typeface="Helvetica Neue"/>
                  <a:cs typeface="Helvetica Neue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1524000" y="3355754"/>
                <a:ext cx="1475913" cy="334599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1524000" y="3666453"/>
                <a:ext cx="1475913" cy="334599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1524000" y="4001053"/>
                <a:ext cx="1475913" cy="334599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1524000" y="6191880"/>
                <a:ext cx="1475913" cy="334599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1539537" y="5873214"/>
                <a:ext cx="1475913" cy="334599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 rot="5400000">
                <a:off x="2117940" y="5296521"/>
                <a:ext cx="557666" cy="338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Helvetica Neue"/>
                    <a:cs typeface="Helvetica Neue"/>
                  </a:rPr>
                  <a:t>...</a:t>
                </a: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18766" y="3285067"/>
                <a:ext cx="621437" cy="347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Helvetica Neue"/>
                    <a:cs typeface="Helvetica Neue"/>
                  </a:rPr>
                  <a:t>a</a:t>
                </a:r>
                <a:r>
                  <a:rPr lang="en-US" b="1" baseline="-25000" dirty="0">
                    <a:latin typeface="Helvetica Neue"/>
                    <a:cs typeface="Helvetica Neue"/>
                  </a:rPr>
                  <a:t>1</a:t>
                </a:r>
                <a:endParaRPr lang="en-US" b="1" dirty="0">
                  <a:latin typeface="Helvetica Neue"/>
                  <a:cs typeface="Helvetica Neue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2118766" y="3630805"/>
                <a:ext cx="621437" cy="347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Helvetica Neue"/>
                    <a:cs typeface="Helvetica Neue"/>
                  </a:rPr>
                  <a:t>a</a:t>
                </a:r>
                <a:r>
                  <a:rPr lang="en-US" b="1" baseline="-25000" dirty="0" smtClean="0">
                    <a:latin typeface="Helvetica Neue"/>
                    <a:cs typeface="Helvetica Neue"/>
                  </a:rPr>
                  <a:t>2</a:t>
                </a:r>
                <a:endParaRPr lang="en-US" b="1" dirty="0">
                  <a:latin typeface="Helvetica Neue"/>
                  <a:cs typeface="Helvetica Neue"/>
                </a:endParaRP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2123168" y="3974819"/>
                <a:ext cx="621437" cy="347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Helvetica Neue"/>
                    <a:cs typeface="Helvetica Neue"/>
                  </a:rPr>
                  <a:t>a</a:t>
                </a:r>
                <a:r>
                  <a:rPr lang="en-US" b="1" baseline="-25000" dirty="0" smtClean="0">
                    <a:latin typeface="Helvetica Neue"/>
                    <a:cs typeface="Helvetica Neue"/>
                  </a:rPr>
                  <a:t>3</a:t>
                </a:r>
                <a:endParaRPr lang="en-US" b="1" dirty="0">
                  <a:latin typeface="Helvetica Neue"/>
                  <a:cs typeface="Helvetica Neue"/>
                </a:endParaRP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2042550" y="5793548"/>
                <a:ext cx="621437" cy="347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Helvetica Neue"/>
                    <a:cs typeface="Helvetica Neue"/>
                  </a:rPr>
                  <a:t>a</a:t>
                </a:r>
                <a:r>
                  <a:rPr lang="en-US" b="1" baseline="-25000" dirty="0" smtClean="0">
                    <a:latin typeface="Helvetica Neue"/>
                    <a:cs typeface="Helvetica Neue"/>
                  </a:rPr>
                  <a:t>n-1</a:t>
                </a:r>
                <a:endParaRPr lang="en-US" b="1" dirty="0">
                  <a:latin typeface="Helvetica Neue"/>
                  <a:cs typeface="Helvetica Neue"/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2118766" y="6178958"/>
                <a:ext cx="621437" cy="347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Helvetica Neue"/>
                    <a:cs typeface="Helvetica Neue"/>
                  </a:rPr>
                  <a:t>a</a:t>
                </a:r>
                <a:r>
                  <a:rPr lang="en-US" b="1" baseline="-25000" dirty="0" smtClean="0">
                    <a:latin typeface="Helvetica Neue"/>
                    <a:cs typeface="Helvetica Neue"/>
                  </a:rPr>
                  <a:t>n</a:t>
                </a:r>
                <a:endParaRPr lang="en-US" b="1" dirty="0">
                  <a:latin typeface="Helvetica Neue"/>
                  <a:cs typeface="Helvetica Neue"/>
                </a:endParaRPr>
              </a:p>
            </p:txBody>
          </p:sp>
        </p:grpSp>
        <p:sp>
          <p:nvSpPr>
            <p:cNvPr id="108" name="Rectangle 107"/>
            <p:cNvSpPr/>
            <p:nvPr/>
          </p:nvSpPr>
          <p:spPr>
            <a:xfrm>
              <a:off x="3339533" y="3309074"/>
              <a:ext cx="1475913" cy="3345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339533" y="3619773"/>
              <a:ext cx="1475913" cy="33459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339533" y="3954372"/>
              <a:ext cx="1475913" cy="3345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339533" y="6145200"/>
              <a:ext cx="1475913" cy="3345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355069" y="5803243"/>
              <a:ext cx="1475913" cy="3345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934299" y="3204521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μ</a:t>
              </a:r>
              <a:r>
                <a:rPr lang="en-US" b="1" baseline="-25000" dirty="0">
                  <a:latin typeface="Helvetica Neue"/>
                  <a:cs typeface="Helvetica Neue"/>
                </a:rPr>
                <a:t>2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934299" y="3615543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μ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k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938700" y="3930587"/>
              <a:ext cx="6214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μ</a:t>
              </a:r>
              <a:r>
                <a:rPr lang="en-US" b="1" baseline="-25000" dirty="0">
                  <a:latin typeface="Helvetica Neue"/>
                  <a:cs typeface="Helvetica Neue"/>
                </a:rPr>
                <a:t>1</a:t>
              </a:r>
              <a:endParaRPr lang="en-US" b="1" dirty="0">
                <a:latin typeface="Helvetica Neue"/>
                <a:cs typeface="Helvetica Neue"/>
              </a:endParaRPr>
            </a:p>
            <a:p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942824" y="5790322"/>
              <a:ext cx="621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μ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2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934299" y="6132278"/>
              <a:ext cx="621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μ</a:t>
              </a:r>
              <a:r>
                <a:rPr lang="en-US" b="1" baseline="-25000" dirty="0">
                  <a:latin typeface="Helvetica Neue"/>
                  <a:cs typeface="Helvetica Neue"/>
                </a:rPr>
                <a:t>1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339533" y="4317941"/>
              <a:ext cx="1475913" cy="33459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934299" y="4313711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μ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k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5138" y="2493599"/>
            <a:ext cx="1369418" cy="3252611"/>
            <a:chOff x="225138" y="3043928"/>
            <a:chExt cx="1369418" cy="3252611"/>
          </a:xfrm>
        </p:grpSpPr>
        <p:sp>
          <p:nvSpPr>
            <p:cNvPr id="42" name="Rectangle 41"/>
            <p:cNvSpPr/>
            <p:nvPr/>
          </p:nvSpPr>
          <p:spPr>
            <a:xfrm rot="5400000">
              <a:off x="-716459" y="3985525"/>
              <a:ext cx="3252611" cy="1369418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9" name="Object 9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7120488"/>
                </p:ext>
              </p:extLst>
            </p:nvPr>
          </p:nvGraphicFramePr>
          <p:xfrm>
            <a:off x="606127" y="3154676"/>
            <a:ext cx="269117" cy="283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435" name="Equation" r:id="rId14" imgW="101600" imgH="152400" progId="Equation.3">
                    <p:embed/>
                  </p:oleObj>
                </mc:Choice>
                <mc:Fallback>
                  <p:oleObj name="Equation" r:id="rId14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06127" y="3154676"/>
                          <a:ext cx="269117" cy="2836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" name="TextBox 102"/>
            <p:cNvSpPr txBox="1"/>
            <p:nvPr/>
          </p:nvSpPr>
          <p:spPr>
            <a:xfrm rot="5400000">
              <a:off x="276398" y="4734273"/>
              <a:ext cx="557666" cy="338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 Neue"/>
                  <a:cs typeface="Helvetica Neue"/>
                </a:rPr>
                <a:t>...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 rot="5400000">
              <a:off x="496721" y="4736878"/>
              <a:ext cx="557666" cy="338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 Neue"/>
                  <a:cs typeface="Helvetica Neue"/>
                </a:rPr>
                <a:t>...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 rot="5400000">
              <a:off x="1038770" y="4846068"/>
              <a:ext cx="557666" cy="338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 Neue"/>
                  <a:cs typeface="Helvetica Neue"/>
                </a:rPr>
                <a:t>...</a:t>
              </a:r>
            </a:p>
          </p:txBody>
        </p:sp>
        <p:graphicFrame>
          <p:nvGraphicFramePr>
            <p:cNvPr id="134" name="Object 1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7525637"/>
                </p:ext>
              </p:extLst>
            </p:nvPr>
          </p:nvGraphicFramePr>
          <p:xfrm>
            <a:off x="606127" y="5681269"/>
            <a:ext cx="269117" cy="283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436" name="Equation" r:id="rId16" imgW="101600" imgH="152400" progId="Equation.3">
                    <p:embed/>
                  </p:oleObj>
                </mc:Choice>
                <mc:Fallback>
                  <p:oleObj name="Equation" r:id="rId16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06127" y="5681269"/>
                          <a:ext cx="269117" cy="2836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5" name="Object 1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9132338"/>
                </p:ext>
              </p:extLst>
            </p:nvPr>
          </p:nvGraphicFramePr>
          <p:xfrm>
            <a:off x="1217913" y="4449190"/>
            <a:ext cx="269117" cy="283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437" name="Equation" r:id="rId17" imgW="101600" imgH="152400" progId="Equation.3">
                    <p:embed/>
                  </p:oleObj>
                </mc:Choice>
                <mc:Fallback>
                  <p:oleObj name="Equation" r:id="rId17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217913" y="4449190"/>
                          <a:ext cx="269117" cy="2836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6" name="Object 1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3818374"/>
                </p:ext>
              </p:extLst>
            </p:nvPr>
          </p:nvGraphicFramePr>
          <p:xfrm>
            <a:off x="1230840" y="3535324"/>
            <a:ext cx="269117" cy="283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438" name="Equation" r:id="rId18" imgW="101600" imgH="152400" progId="Equation.3">
                    <p:embed/>
                  </p:oleObj>
                </mc:Choice>
                <mc:Fallback>
                  <p:oleObj name="Equation" r:id="rId18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230840" y="3535324"/>
                          <a:ext cx="269117" cy="2836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7" name="Object 1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2930018"/>
                </p:ext>
              </p:extLst>
            </p:nvPr>
          </p:nvGraphicFramePr>
          <p:xfrm>
            <a:off x="293082" y="3886621"/>
            <a:ext cx="269117" cy="283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439" name="Equation" r:id="rId19" imgW="101600" imgH="152400" progId="Equation.3">
                    <p:embed/>
                  </p:oleObj>
                </mc:Choice>
                <mc:Fallback>
                  <p:oleObj name="Equation" r:id="rId19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93082" y="3886621"/>
                          <a:ext cx="269117" cy="2836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" name="Object 1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2056831"/>
                </p:ext>
              </p:extLst>
            </p:nvPr>
          </p:nvGraphicFramePr>
          <p:xfrm>
            <a:off x="270037" y="5967640"/>
            <a:ext cx="269117" cy="283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440" name="Equation" r:id="rId20" imgW="101600" imgH="152400" progId="Equation.3">
                    <p:embed/>
                  </p:oleObj>
                </mc:Choice>
                <mc:Fallback>
                  <p:oleObj name="Equation" r:id="rId20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70037" y="5967640"/>
                          <a:ext cx="269117" cy="2836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4" name="TextBox 83"/>
          <p:cNvSpPr txBox="1"/>
          <p:nvPr/>
        </p:nvSpPr>
        <p:spPr>
          <a:xfrm>
            <a:off x="2112753" y="3937914"/>
            <a:ext cx="2901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Helvetica Neue"/>
                <a:cs typeface="Helvetica Neue"/>
              </a:rPr>
              <a:t>cluster </a:t>
            </a:r>
            <a:r>
              <a:rPr lang="en-US" dirty="0">
                <a:solidFill>
                  <a:srgbClr val="000000"/>
                </a:solidFill>
                <a:latin typeface="Helvetica Neue"/>
                <a:cs typeface="Helvetica Neue"/>
              </a:rPr>
              <a:t>indicator </a:t>
            </a:r>
            <a:r>
              <a:rPr lang="en-US" dirty="0" smtClean="0">
                <a:solidFill>
                  <a:srgbClr val="000000"/>
                </a:solidFill>
                <a:latin typeface="Helvetica Neue"/>
                <a:cs typeface="Helvetica Neue"/>
              </a:rPr>
              <a:t>matrix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544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Helvetica Neue"/>
                <a:cs typeface="Helvetica Neue"/>
              </a:rPr>
              <a:t>Observation: k-Means Clustering </a:t>
            </a:r>
            <a:r>
              <a:rPr lang="en-US" sz="4000" i="1" dirty="0">
                <a:latin typeface="Helvetica Neue"/>
                <a:cs typeface="Helvetica Neue"/>
              </a:rPr>
              <a:t>is</a:t>
            </a:r>
            <a:r>
              <a:rPr lang="en-US" sz="4000" dirty="0">
                <a:latin typeface="Helvetica Neue"/>
                <a:cs typeface="Helvetica Neue"/>
              </a:rPr>
              <a:t> Low Rank Approximation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168980" y="2445461"/>
            <a:ext cx="1491450" cy="3241412"/>
            <a:chOff x="1524000" y="3285067"/>
            <a:chExt cx="1491450" cy="3241412"/>
          </a:xfrm>
        </p:grpSpPr>
        <p:sp>
          <p:nvSpPr>
            <p:cNvPr id="5" name="Rectangle 4"/>
            <p:cNvSpPr/>
            <p:nvPr/>
          </p:nvSpPr>
          <p:spPr>
            <a:xfrm>
              <a:off x="1524000" y="3355754"/>
              <a:ext cx="1475913" cy="3170725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4133" y="4653806"/>
              <a:ext cx="543758" cy="550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Helvetica Neue"/>
                  <a:cs typeface="Helvetica Neue"/>
                </a:rPr>
                <a:t>A</a:t>
              </a:r>
              <a:endParaRPr lang="en-US" sz="3200" b="1" dirty="0">
                <a:latin typeface="Helvetica Neue"/>
                <a:cs typeface="Helvetica Neue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0" y="3355754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524000" y="3666453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524000" y="4001053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524000" y="6191880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539537" y="5873214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5400000">
              <a:off x="2117940" y="5262655"/>
              <a:ext cx="557666" cy="338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 Neue"/>
                  <a:cs typeface="Helvetica Neue"/>
                </a:rPr>
                <a:t>...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18766" y="3285067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a</a:t>
              </a:r>
              <a:r>
                <a:rPr lang="en-US" b="1" baseline="-25000" dirty="0">
                  <a:latin typeface="Helvetica Neue"/>
                  <a:cs typeface="Helvetica Neue"/>
                </a:rPr>
                <a:t>1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118766" y="3630805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a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2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123168" y="3974819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a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3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042550" y="5793548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Helvetica Neue"/>
                  <a:cs typeface="Helvetica Neue"/>
                </a:rPr>
                <a:t>a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n-1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118766" y="6178958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a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n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</p:grpSp>
      <p:sp>
        <p:nvSpPr>
          <p:cNvPr id="56" name="Content Placeholder 2"/>
          <p:cNvSpPr txBox="1">
            <a:spLocks/>
          </p:cNvSpPr>
          <p:nvPr/>
        </p:nvSpPr>
        <p:spPr>
          <a:xfrm>
            <a:off x="715073" y="1647247"/>
            <a:ext cx="8153400" cy="79798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In fact </a:t>
            </a:r>
            <a:r>
              <a:rPr lang="en-US" sz="24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C(A) 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is the projection of </a:t>
            </a:r>
            <a:r>
              <a:rPr lang="en-US" sz="24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’s </a:t>
            </a:r>
            <a:r>
              <a:rPr lang="en-US" sz="2400" i="1" dirty="0" smtClean="0">
                <a:solidFill>
                  <a:srgbClr val="000000"/>
                </a:solidFill>
                <a:latin typeface="Helvetica Neue"/>
                <a:cs typeface="Helvetica Neue"/>
              </a:rPr>
              <a:t>columns</a:t>
            </a:r>
            <a:r>
              <a:rPr lang="en-US" sz="24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onto a k dimensional subspace</a:t>
            </a:r>
          </a:p>
          <a:p>
            <a:pPr marL="0" indent="0">
              <a:buFont typeface="Wingdings"/>
              <a:buNone/>
            </a:pPr>
            <a:endParaRPr lang="en-US" dirty="0" smtClean="0">
              <a:latin typeface="Helvetica Neue"/>
              <a:cs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0430" y="3619990"/>
            <a:ext cx="443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7168375" y="3020144"/>
            <a:ext cx="1475913" cy="1437737"/>
            <a:chOff x="7168375" y="3020144"/>
            <a:chExt cx="1475913" cy="1437737"/>
          </a:xfrm>
        </p:grpSpPr>
        <p:sp>
          <p:nvSpPr>
            <p:cNvPr id="22" name="Rectangle 21"/>
            <p:cNvSpPr/>
            <p:nvPr/>
          </p:nvSpPr>
          <p:spPr>
            <a:xfrm>
              <a:off x="7168375" y="3020144"/>
              <a:ext cx="1475913" cy="14377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168375" y="3303728"/>
              <a:ext cx="1475913" cy="439152"/>
              <a:chOff x="7168375" y="2975219"/>
              <a:chExt cx="1475913" cy="439152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7168375" y="3079772"/>
                <a:ext cx="1475913" cy="33459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7763141" y="2975219"/>
                <a:ext cx="621437" cy="347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Helvetica Neue"/>
                    <a:cs typeface="Helvetica Neue"/>
                  </a:rPr>
                  <a:t>μ</a:t>
                </a:r>
                <a:r>
                  <a:rPr lang="en-US" b="1" baseline="-25000" dirty="0">
                    <a:latin typeface="Helvetica Neue"/>
                    <a:cs typeface="Helvetica Neue"/>
                  </a:rPr>
                  <a:t>2</a:t>
                </a:r>
                <a:endParaRPr lang="en-US" b="1" dirty="0">
                  <a:latin typeface="Helvetica Neue"/>
                  <a:cs typeface="Helvetica Neue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7168375" y="4110361"/>
              <a:ext cx="1475913" cy="347520"/>
              <a:chOff x="7168375" y="3386241"/>
              <a:chExt cx="1475913" cy="34752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7168375" y="3390471"/>
                <a:ext cx="1475913" cy="33459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7763141" y="3386241"/>
                <a:ext cx="621437" cy="347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Helvetica Neue"/>
                    <a:cs typeface="Helvetica Neue"/>
                  </a:rPr>
                  <a:t>μ</a:t>
                </a:r>
                <a:r>
                  <a:rPr lang="en-US" b="1" baseline="-25000" dirty="0" smtClean="0">
                    <a:latin typeface="Helvetica Neue"/>
                    <a:cs typeface="Helvetica Neue"/>
                  </a:rPr>
                  <a:t>k</a:t>
                </a:r>
                <a:endParaRPr lang="en-US" b="1" dirty="0">
                  <a:latin typeface="Helvetica Neue"/>
                  <a:cs typeface="Helvetica Neue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7168375" y="3020144"/>
              <a:ext cx="1475913" cy="646331"/>
              <a:chOff x="7168375" y="3701285"/>
              <a:chExt cx="1475913" cy="646331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7168375" y="3725070"/>
                <a:ext cx="1475913" cy="33459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7767542" y="3701285"/>
                <a:ext cx="6214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Helvetica Neue"/>
                    <a:cs typeface="Helvetica Neue"/>
                  </a:rPr>
                  <a:t>μ</a:t>
                </a:r>
                <a:r>
                  <a:rPr lang="en-US" b="1" baseline="-25000" dirty="0">
                    <a:latin typeface="Helvetica Neue"/>
                    <a:cs typeface="Helvetica Neue"/>
                  </a:rPr>
                  <a:t>1</a:t>
                </a:r>
                <a:endParaRPr lang="en-US" b="1" dirty="0">
                  <a:latin typeface="Helvetica Neue"/>
                  <a:cs typeface="Helvetica Neue"/>
                </a:endParaRPr>
              </a:p>
              <a:p>
                <a:endParaRPr lang="en-US" b="1" dirty="0">
                  <a:latin typeface="Helvetica Neue"/>
                  <a:cs typeface="Helvetica Neue"/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 rot="5400000">
              <a:off x="7805424" y="3877627"/>
              <a:ext cx="557666" cy="338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 Neue"/>
                  <a:cs typeface="Helvetica Neue"/>
                </a:rPr>
                <a:t>...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7154264" y="2378044"/>
            <a:ext cx="1508383" cy="3297089"/>
            <a:chOff x="3339533" y="3204521"/>
            <a:chExt cx="1508383" cy="3297089"/>
          </a:xfrm>
        </p:grpSpPr>
        <p:grpSp>
          <p:nvGrpSpPr>
            <p:cNvPr id="107" name="Group 106"/>
            <p:cNvGrpSpPr/>
            <p:nvPr/>
          </p:nvGrpSpPr>
          <p:grpSpPr>
            <a:xfrm>
              <a:off x="3356466" y="3243265"/>
              <a:ext cx="1491450" cy="3241412"/>
              <a:chOff x="1524000" y="3285067"/>
              <a:chExt cx="1491450" cy="3241412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1524000" y="3355754"/>
                <a:ext cx="1475913" cy="3170725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1783710" y="4636873"/>
                <a:ext cx="108669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Helvetica Neue"/>
                    <a:cs typeface="Helvetica Neue"/>
                  </a:rPr>
                  <a:t>C(A)</a:t>
                </a:r>
                <a:endParaRPr lang="en-US" sz="3200" b="1" dirty="0">
                  <a:latin typeface="Helvetica Neue"/>
                  <a:cs typeface="Helvetica Neue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1524000" y="3355754"/>
                <a:ext cx="1475913" cy="334599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1524000" y="3666453"/>
                <a:ext cx="1475913" cy="334599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1524000" y="4001053"/>
                <a:ext cx="1475913" cy="334599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1524000" y="6191880"/>
                <a:ext cx="1475913" cy="334599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1539537" y="5873214"/>
                <a:ext cx="1475913" cy="334599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 rot="5400000">
                <a:off x="2117940" y="5296521"/>
                <a:ext cx="557666" cy="338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Helvetica Neue"/>
                    <a:cs typeface="Helvetica Neue"/>
                  </a:rPr>
                  <a:t>...</a:t>
                </a: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18766" y="3285067"/>
                <a:ext cx="621437" cy="347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Helvetica Neue"/>
                    <a:cs typeface="Helvetica Neue"/>
                  </a:rPr>
                  <a:t>a</a:t>
                </a:r>
                <a:r>
                  <a:rPr lang="en-US" b="1" baseline="-25000" dirty="0">
                    <a:latin typeface="Helvetica Neue"/>
                    <a:cs typeface="Helvetica Neue"/>
                  </a:rPr>
                  <a:t>1</a:t>
                </a:r>
                <a:endParaRPr lang="en-US" b="1" dirty="0">
                  <a:latin typeface="Helvetica Neue"/>
                  <a:cs typeface="Helvetica Neue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2118766" y="3630805"/>
                <a:ext cx="621437" cy="347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Helvetica Neue"/>
                    <a:cs typeface="Helvetica Neue"/>
                  </a:rPr>
                  <a:t>a</a:t>
                </a:r>
                <a:r>
                  <a:rPr lang="en-US" b="1" baseline="-25000" dirty="0" smtClean="0">
                    <a:latin typeface="Helvetica Neue"/>
                    <a:cs typeface="Helvetica Neue"/>
                  </a:rPr>
                  <a:t>2</a:t>
                </a:r>
                <a:endParaRPr lang="en-US" b="1" dirty="0">
                  <a:latin typeface="Helvetica Neue"/>
                  <a:cs typeface="Helvetica Neue"/>
                </a:endParaRP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2123168" y="3974819"/>
                <a:ext cx="621437" cy="347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Helvetica Neue"/>
                    <a:cs typeface="Helvetica Neue"/>
                  </a:rPr>
                  <a:t>a</a:t>
                </a:r>
                <a:r>
                  <a:rPr lang="en-US" b="1" baseline="-25000" dirty="0" smtClean="0">
                    <a:latin typeface="Helvetica Neue"/>
                    <a:cs typeface="Helvetica Neue"/>
                  </a:rPr>
                  <a:t>3</a:t>
                </a:r>
                <a:endParaRPr lang="en-US" b="1" dirty="0">
                  <a:latin typeface="Helvetica Neue"/>
                  <a:cs typeface="Helvetica Neue"/>
                </a:endParaRP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2042550" y="5793548"/>
                <a:ext cx="621437" cy="347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Helvetica Neue"/>
                    <a:cs typeface="Helvetica Neue"/>
                  </a:rPr>
                  <a:t>a</a:t>
                </a:r>
                <a:r>
                  <a:rPr lang="en-US" b="1" baseline="-25000" dirty="0" smtClean="0">
                    <a:latin typeface="Helvetica Neue"/>
                    <a:cs typeface="Helvetica Neue"/>
                  </a:rPr>
                  <a:t>n-1</a:t>
                </a:r>
                <a:endParaRPr lang="en-US" b="1" dirty="0">
                  <a:latin typeface="Helvetica Neue"/>
                  <a:cs typeface="Helvetica Neue"/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2118766" y="6178958"/>
                <a:ext cx="621437" cy="347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Helvetica Neue"/>
                    <a:cs typeface="Helvetica Neue"/>
                  </a:rPr>
                  <a:t>a</a:t>
                </a:r>
                <a:r>
                  <a:rPr lang="en-US" b="1" baseline="-25000" dirty="0" smtClean="0">
                    <a:latin typeface="Helvetica Neue"/>
                    <a:cs typeface="Helvetica Neue"/>
                  </a:rPr>
                  <a:t>n</a:t>
                </a:r>
                <a:endParaRPr lang="en-US" b="1" dirty="0">
                  <a:latin typeface="Helvetica Neue"/>
                  <a:cs typeface="Helvetica Neue"/>
                </a:endParaRPr>
              </a:p>
            </p:txBody>
          </p:sp>
        </p:grpSp>
        <p:sp>
          <p:nvSpPr>
            <p:cNvPr id="108" name="Rectangle 107"/>
            <p:cNvSpPr/>
            <p:nvPr/>
          </p:nvSpPr>
          <p:spPr>
            <a:xfrm>
              <a:off x="3339533" y="3309074"/>
              <a:ext cx="1475913" cy="3345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339533" y="3619773"/>
              <a:ext cx="1475913" cy="33459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339533" y="3954372"/>
              <a:ext cx="1475913" cy="3345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339533" y="6145200"/>
              <a:ext cx="1475913" cy="3345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355069" y="5803243"/>
              <a:ext cx="1475913" cy="3345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934299" y="3204521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μ</a:t>
              </a:r>
              <a:r>
                <a:rPr lang="en-US" b="1" baseline="-25000" dirty="0">
                  <a:latin typeface="Helvetica Neue"/>
                  <a:cs typeface="Helvetica Neue"/>
                </a:rPr>
                <a:t>2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934299" y="3615543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μ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k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938700" y="3930587"/>
              <a:ext cx="6214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μ</a:t>
              </a:r>
              <a:r>
                <a:rPr lang="en-US" b="1" baseline="-25000" dirty="0">
                  <a:latin typeface="Helvetica Neue"/>
                  <a:cs typeface="Helvetica Neue"/>
                </a:rPr>
                <a:t>1</a:t>
              </a:r>
              <a:endParaRPr lang="en-US" b="1" dirty="0">
                <a:latin typeface="Helvetica Neue"/>
                <a:cs typeface="Helvetica Neue"/>
              </a:endParaRPr>
            </a:p>
            <a:p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942824" y="5790322"/>
              <a:ext cx="621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μ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2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934299" y="6132278"/>
              <a:ext cx="621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μ</a:t>
              </a:r>
              <a:r>
                <a:rPr lang="en-US" b="1" baseline="-25000" dirty="0">
                  <a:latin typeface="Helvetica Neue"/>
                  <a:cs typeface="Helvetica Neue"/>
                </a:rPr>
                <a:t>1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339533" y="4317941"/>
              <a:ext cx="1475913" cy="33459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934299" y="4313711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μ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k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73945" y="2529443"/>
            <a:ext cx="3252611" cy="1369418"/>
            <a:chOff x="1773945" y="3079772"/>
            <a:chExt cx="3252611" cy="1369418"/>
          </a:xfrm>
        </p:grpSpPr>
        <p:sp>
          <p:nvSpPr>
            <p:cNvPr id="3" name="Rectangle 2"/>
            <p:cNvSpPr/>
            <p:nvPr/>
          </p:nvSpPr>
          <p:spPr>
            <a:xfrm>
              <a:off x="1773945" y="3079772"/>
              <a:ext cx="3252611" cy="1369418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8718261"/>
                </p:ext>
              </p:extLst>
            </p:nvPr>
          </p:nvGraphicFramePr>
          <p:xfrm>
            <a:off x="2895600" y="3216275"/>
            <a:ext cx="153988" cy="134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01" name="Equation" r:id="rId4" imgW="114300" imgH="165100" progId="Equation.3">
                    <p:embed/>
                  </p:oleObj>
                </mc:Choice>
                <mc:Fallback>
                  <p:oleObj name="Equation" r:id="rId4" imgW="1143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895600" y="3216275"/>
                          <a:ext cx="153988" cy="1349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" name="TextBox 67"/>
            <p:cNvSpPr txBox="1"/>
            <p:nvPr/>
          </p:nvSpPr>
          <p:spPr>
            <a:xfrm rot="5400000">
              <a:off x="3992785" y="3813585"/>
              <a:ext cx="557666" cy="338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 Neue"/>
                  <a:cs typeface="Helvetica Neue"/>
                </a:rPr>
                <a:t>...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 rot="5400000">
              <a:off x="2297776" y="3874659"/>
              <a:ext cx="557666" cy="338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 Neue"/>
                  <a:cs typeface="Helvetica Neue"/>
                </a:rPr>
                <a:t>...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572942" y="3125194"/>
              <a:ext cx="557666" cy="338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 Neue"/>
                  <a:cs typeface="Helvetica Neue"/>
                </a:rPr>
                <a:t>...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898465" y="3429367"/>
              <a:ext cx="557666" cy="338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 Neue"/>
                  <a:cs typeface="Helvetica Neue"/>
                </a:rPr>
                <a:t>...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980325" y="4038108"/>
              <a:ext cx="557666" cy="338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 Neue"/>
                  <a:cs typeface="Helvetica Neue"/>
                </a:rPr>
                <a:t>...</a:t>
              </a:r>
            </a:p>
          </p:txBody>
        </p:sp>
        <p:graphicFrame>
          <p:nvGraphicFramePr>
            <p:cNvPr id="84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7634184"/>
                </p:ext>
              </p:extLst>
            </p:nvPr>
          </p:nvGraphicFramePr>
          <p:xfrm>
            <a:off x="2679700" y="3187637"/>
            <a:ext cx="5334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02" name="Equation" r:id="rId6" imgW="533400" imgH="254000" progId="Equation.3">
                    <p:embed/>
                  </p:oleObj>
                </mc:Choice>
                <mc:Fallback>
                  <p:oleObj name="Equation" r:id="rId6" imgW="533400" imgH="254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79700" y="3187637"/>
                          <a:ext cx="533400" cy="254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8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3154978"/>
                </p:ext>
              </p:extLst>
            </p:nvPr>
          </p:nvGraphicFramePr>
          <p:xfrm>
            <a:off x="4412823" y="3185375"/>
            <a:ext cx="5334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03" name="Equation" r:id="rId8" imgW="533400" imgH="254000" progId="Equation.3">
                    <p:embed/>
                  </p:oleObj>
                </mc:Choice>
                <mc:Fallback>
                  <p:oleObj name="Equation" r:id="rId8" imgW="533400" imgH="254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412823" y="3185375"/>
                          <a:ext cx="533400" cy="254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8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6091359"/>
                </p:ext>
              </p:extLst>
            </p:nvPr>
          </p:nvGraphicFramePr>
          <p:xfrm>
            <a:off x="3902075" y="3489325"/>
            <a:ext cx="5461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04" name="Equation" r:id="rId9" imgW="546100" imgH="254000" progId="Equation.3">
                    <p:embed/>
                  </p:oleObj>
                </mc:Choice>
                <mc:Fallback>
                  <p:oleObj name="Equation" r:id="rId9" imgW="546100" imgH="254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902075" y="3489325"/>
                          <a:ext cx="546100" cy="254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8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5485519"/>
                </p:ext>
              </p:extLst>
            </p:nvPr>
          </p:nvGraphicFramePr>
          <p:xfrm>
            <a:off x="1773945" y="3514725"/>
            <a:ext cx="5461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05" name="Equation" r:id="rId11" imgW="546100" imgH="254000" progId="Equation.3">
                    <p:embed/>
                  </p:oleObj>
                </mc:Choice>
                <mc:Fallback>
                  <p:oleObj name="Equation" r:id="rId11" imgW="546100" imgH="254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773945" y="3514725"/>
                          <a:ext cx="546100" cy="254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Object 9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3483800"/>
                </p:ext>
              </p:extLst>
            </p:nvPr>
          </p:nvGraphicFramePr>
          <p:xfrm>
            <a:off x="2233613" y="4129088"/>
            <a:ext cx="5461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06" name="Equation" r:id="rId13" imgW="546100" imgH="254000" progId="Equation.3">
                    <p:embed/>
                  </p:oleObj>
                </mc:Choice>
                <mc:Fallback>
                  <p:oleObj name="Equation" r:id="rId13" imgW="546100" imgH="254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233613" y="4129088"/>
                          <a:ext cx="546100" cy="254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9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9576651"/>
                </p:ext>
              </p:extLst>
            </p:nvPr>
          </p:nvGraphicFramePr>
          <p:xfrm>
            <a:off x="3328988" y="4121150"/>
            <a:ext cx="5461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07" name="Equation" r:id="rId15" imgW="546100" imgH="254000" progId="Equation.3">
                    <p:embed/>
                  </p:oleObj>
                </mc:Choice>
                <mc:Fallback>
                  <p:oleObj name="Equation" r:id="rId15" imgW="546100" imgH="254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328988" y="4121150"/>
                          <a:ext cx="546100" cy="254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/>
          <p:cNvGrpSpPr/>
          <p:nvPr/>
        </p:nvGrpSpPr>
        <p:grpSpPr>
          <a:xfrm>
            <a:off x="191271" y="2493599"/>
            <a:ext cx="1403285" cy="3252611"/>
            <a:chOff x="191271" y="3043928"/>
            <a:chExt cx="1403285" cy="3252611"/>
          </a:xfrm>
        </p:grpSpPr>
        <p:grpSp>
          <p:nvGrpSpPr>
            <p:cNvPr id="18" name="Group 17"/>
            <p:cNvGrpSpPr/>
            <p:nvPr/>
          </p:nvGrpSpPr>
          <p:grpSpPr>
            <a:xfrm>
              <a:off x="225138" y="3043928"/>
              <a:ext cx="1369418" cy="3252611"/>
              <a:chOff x="225138" y="3043928"/>
              <a:chExt cx="1369418" cy="3252611"/>
            </a:xfrm>
          </p:grpSpPr>
          <p:sp>
            <p:nvSpPr>
              <p:cNvPr id="42" name="Rectangle 41"/>
              <p:cNvSpPr/>
              <p:nvPr/>
            </p:nvSpPr>
            <p:spPr>
              <a:xfrm rot="5400000">
                <a:off x="-716459" y="3985525"/>
                <a:ext cx="3252611" cy="1369418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 rot="5400000">
                <a:off x="242532" y="4734273"/>
                <a:ext cx="557666" cy="338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Helvetica Neue"/>
                    <a:cs typeface="Helvetica Neue"/>
                  </a:rPr>
                  <a:t>...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 rot="5400000">
                <a:off x="632185" y="4736878"/>
                <a:ext cx="557666" cy="338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Helvetica Neue"/>
                    <a:cs typeface="Helvetica Neue"/>
                  </a:rPr>
                  <a:t>...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 rot="5400000">
                <a:off x="1038770" y="4846068"/>
                <a:ext cx="557666" cy="338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Helvetica Neue"/>
                    <a:cs typeface="Helvetica Neue"/>
                  </a:rPr>
                  <a:t>...</a:t>
                </a:r>
              </a:p>
            </p:txBody>
          </p:sp>
        </p:grpSp>
        <p:graphicFrame>
          <p:nvGraphicFramePr>
            <p:cNvPr id="96" name="Object 9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8325868"/>
                </p:ext>
              </p:extLst>
            </p:nvPr>
          </p:nvGraphicFramePr>
          <p:xfrm>
            <a:off x="584731" y="3187700"/>
            <a:ext cx="5461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08" name="Equation" r:id="rId17" imgW="546100" imgH="254000" progId="Equation.3">
                    <p:embed/>
                  </p:oleObj>
                </mc:Choice>
                <mc:Fallback>
                  <p:oleObj name="Equation" r:id="rId17" imgW="546100" imgH="254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584731" y="3187700"/>
                          <a:ext cx="546100" cy="254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" name="Object 9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4100681"/>
                </p:ext>
              </p:extLst>
            </p:nvPr>
          </p:nvGraphicFramePr>
          <p:xfrm>
            <a:off x="591081" y="5756275"/>
            <a:ext cx="5461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09" name="Equation" r:id="rId19" imgW="546100" imgH="254000" progId="Equation.3">
                    <p:embed/>
                  </p:oleObj>
                </mc:Choice>
                <mc:Fallback>
                  <p:oleObj name="Equation" r:id="rId19" imgW="546100" imgH="254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591081" y="5756275"/>
                          <a:ext cx="546100" cy="254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" name="Object 9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5321466"/>
                </p:ext>
              </p:extLst>
            </p:nvPr>
          </p:nvGraphicFramePr>
          <p:xfrm>
            <a:off x="1025878" y="3556000"/>
            <a:ext cx="5461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10" name="Equation" r:id="rId21" imgW="546100" imgH="254000" progId="Equation.3">
                    <p:embed/>
                  </p:oleObj>
                </mc:Choice>
                <mc:Fallback>
                  <p:oleObj name="Equation" r:id="rId21" imgW="546100" imgH="254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1025878" y="3556000"/>
                          <a:ext cx="546100" cy="254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" name="Object 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1639943"/>
                </p:ext>
              </p:extLst>
            </p:nvPr>
          </p:nvGraphicFramePr>
          <p:xfrm>
            <a:off x="1019528" y="4392613"/>
            <a:ext cx="5461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11" name="Equation" r:id="rId23" imgW="546100" imgH="254000" progId="Equation.3">
                    <p:embed/>
                  </p:oleObj>
                </mc:Choice>
                <mc:Fallback>
                  <p:oleObj name="Equation" r:id="rId23" imgW="546100" imgH="254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1019528" y="4392613"/>
                          <a:ext cx="546100" cy="254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10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1943129"/>
                </p:ext>
              </p:extLst>
            </p:nvPr>
          </p:nvGraphicFramePr>
          <p:xfrm>
            <a:off x="212425" y="3919375"/>
            <a:ext cx="5334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12" name="Equation" r:id="rId25" imgW="533400" imgH="254000" progId="Equation.3">
                    <p:embed/>
                  </p:oleObj>
                </mc:Choice>
                <mc:Fallback>
                  <p:oleObj name="Equation" r:id="rId25" imgW="533400" imgH="254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12425" y="3919375"/>
                          <a:ext cx="533400" cy="254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" name="Object 10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3246374"/>
                </p:ext>
              </p:extLst>
            </p:nvPr>
          </p:nvGraphicFramePr>
          <p:xfrm>
            <a:off x="191271" y="6034409"/>
            <a:ext cx="5334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13" name="Equation" r:id="rId26" imgW="533400" imgH="254000" progId="Equation.3">
                    <p:embed/>
                  </p:oleObj>
                </mc:Choice>
                <mc:Fallback>
                  <p:oleObj name="Equation" r:id="rId26" imgW="533400" imgH="254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91271" y="6034409"/>
                          <a:ext cx="533400" cy="254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Box 9"/>
          <p:cNvSpPr txBox="1"/>
          <p:nvPr/>
        </p:nvSpPr>
        <p:spPr>
          <a:xfrm>
            <a:off x="2045020" y="5352274"/>
            <a:ext cx="2310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XX</a:t>
            </a:r>
            <a:r>
              <a:rPr lang="en-US" sz="2800" b="1" baseline="30000" dirty="0" smtClean="0"/>
              <a:t>T</a:t>
            </a:r>
            <a:r>
              <a:rPr lang="en-US" sz="2800" b="1" dirty="0" smtClean="0"/>
              <a:t>A = C(A) </a:t>
            </a:r>
            <a:endParaRPr lang="en-US" sz="2800" b="1" dirty="0"/>
          </a:p>
        </p:txBody>
      </p:sp>
      <p:sp>
        <p:nvSpPr>
          <p:cNvPr id="133" name="Content Placeholder 2"/>
          <p:cNvSpPr txBox="1">
            <a:spLocks/>
          </p:cNvSpPr>
          <p:nvPr/>
        </p:nvSpPr>
        <p:spPr>
          <a:xfrm>
            <a:off x="592222" y="5982929"/>
            <a:ext cx="8037955" cy="7979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XX</a:t>
            </a:r>
            <a:r>
              <a:rPr lang="en-US" sz="2400" b="1" baseline="30000" dirty="0" smtClean="0">
                <a:solidFill>
                  <a:srgbClr val="000000"/>
                </a:solidFill>
                <a:latin typeface="Helvetica Neue"/>
                <a:cs typeface="Helvetica Neue"/>
              </a:rPr>
              <a:t>T</a:t>
            </a:r>
            <a:r>
              <a:rPr lang="en-US" sz="24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is a rank k orthogonal projection! </a:t>
            </a:r>
            <a:r>
              <a:rPr lang="en-US" sz="1800" dirty="0" smtClean="0">
                <a:solidFill>
                  <a:srgbClr val="000000"/>
                </a:solidFill>
                <a:latin typeface="Helvetica Neue"/>
                <a:cs typeface="Helvetica Neue"/>
              </a:rPr>
              <a:t>[</a:t>
            </a:r>
            <a:r>
              <a:rPr lang="en-US" sz="1800" dirty="0" err="1" smtClean="0">
                <a:solidFill>
                  <a:srgbClr val="000000"/>
                </a:solidFill>
                <a:latin typeface="Helvetica Neue"/>
                <a:cs typeface="Helvetica Neue"/>
              </a:rPr>
              <a:t>Boutsidis</a:t>
            </a:r>
            <a:r>
              <a:rPr lang="en-US" sz="1800" dirty="0" smtClean="0">
                <a:solidFill>
                  <a:srgbClr val="000000"/>
                </a:solidFill>
                <a:latin typeface="Helvetica Neue"/>
                <a:cs typeface="Helvetica Neue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Helvetica Neue"/>
                <a:cs typeface="Helvetica Neue"/>
              </a:rPr>
              <a:t>Drineas</a:t>
            </a:r>
            <a:r>
              <a:rPr lang="en-US" sz="1800" dirty="0" smtClean="0">
                <a:solidFill>
                  <a:srgbClr val="000000"/>
                </a:solidFill>
                <a:latin typeface="Helvetica Neue"/>
                <a:cs typeface="Helvetica Neue"/>
              </a:rPr>
              <a:t>, Mahoney, </a:t>
            </a:r>
            <a:r>
              <a:rPr lang="en-US" sz="1800" dirty="0" err="1" smtClean="0">
                <a:solidFill>
                  <a:srgbClr val="000000"/>
                </a:solidFill>
                <a:latin typeface="Helvetica Neue"/>
                <a:cs typeface="Helvetica Neue"/>
              </a:rPr>
              <a:t>Zouzias</a:t>
            </a:r>
            <a:r>
              <a:rPr lang="en-US" sz="1800" dirty="0" smtClean="0">
                <a:solidFill>
                  <a:srgbClr val="000000"/>
                </a:solidFill>
                <a:latin typeface="Helvetica Neue"/>
                <a:cs typeface="Helvetica Neue"/>
              </a:rPr>
              <a:t> ‘11]</a:t>
            </a:r>
            <a:endParaRPr lang="en-US" sz="2400" b="1" dirty="0" smtClean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pPr marL="0" indent="0">
              <a:buFont typeface="Wingdings"/>
              <a:buNone/>
            </a:pPr>
            <a:endParaRPr lang="en-US" dirty="0" smtClean="0">
              <a:latin typeface="Helvetica Neue"/>
              <a:cs typeface="Helvetica Neu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12753" y="3937914"/>
            <a:ext cx="2901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Helvetica Neue"/>
                <a:cs typeface="Helvetica Neue"/>
              </a:rPr>
              <a:t>cluster </a:t>
            </a:r>
            <a:r>
              <a:rPr lang="en-US" dirty="0">
                <a:solidFill>
                  <a:srgbClr val="000000"/>
                </a:solidFill>
                <a:latin typeface="Helvetica Neue"/>
                <a:cs typeface="Helvetica Neue"/>
              </a:rPr>
              <a:t>indicator </a:t>
            </a:r>
            <a:r>
              <a:rPr lang="en-US" dirty="0" smtClean="0">
                <a:solidFill>
                  <a:srgbClr val="000000"/>
                </a:solidFill>
                <a:latin typeface="Helvetica Neue"/>
                <a:cs typeface="Helvetica Neue"/>
              </a:rPr>
              <a:t>matrix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94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Helvetica Neue"/>
                <a:cs typeface="Helvetica Neue"/>
              </a:rPr>
              <a:t>Observation: k-Means Clustering </a:t>
            </a:r>
            <a:r>
              <a:rPr lang="en-US" sz="4000" i="1" dirty="0">
                <a:latin typeface="Helvetica Neue"/>
                <a:cs typeface="Helvetica Neue"/>
              </a:rPr>
              <a:t>is</a:t>
            </a:r>
            <a:r>
              <a:rPr lang="en-US" sz="4000" dirty="0">
                <a:latin typeface="Helvetica Neue"/>
                <a:cs typeface="Helvetica Neue"/>
              </a:rPr>
              <a:t> Low Rank Approximation </a:t>
            </a: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715073" y="3144746"/>
            <a:ext cx="8153400" cy="28782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Here </a:t>
            </a:r>
            <a:r>
              <a:rPr lang="en-US" sz="2400" i="1" dirty="0" smtClean="0">
                <a:solidFill>
                  <a:srgbClr val="000000"/>
                </a:solidFill>
                <a:latin typeface="Helvetica Neue"/>
                <a:cs typeface="Helvetica Neue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 is the set of all rank k cluster indicator matrices</a:t>
            </a:r>
          </a:p>
          <a:p>
            <a:r>
              <a:rPr lang="en-US" sz="2400" i="1" dirty="0" smtClean="0">
                <a:solidFill>
                  <a:srgbClr val="000000"/>
                </a:solidFill>
                <a:latin typeface="Helvetica Neue"/>
                <a:cs typeface="Helvetica Neue"/>
              </a:rPr>
              <a:t>S = 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{all rank k orthogonal bases} gives unconstrained low rank approximation. i.e. partial SVD or PCA</a:t>
            </a:r>
          </a:p>
          <a:p>
            <a:pPr marL="0" indent="0">
              <a:buFont typeface="Wingdings"/>
              <a:buNone/>
            </a:pPr>
            <a:endParaRPr lang="en-US" dirty="0" smtClean="0">
              <a:latin typeface="Helvetica Neue"/>
              <a:cs typeface="Helvetica Neue"/>
            </a:endParaRPr>
          </a:p>
        </p:txBody>
      </p:sp>
      <p:graphicFrame>
        <p:nvGraphicFramePr>
          <p:cNvPr id="99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269255"/>
              </p:ext>
            </p:extLst>
          </p:nvPr>
        </p:nvGraphicFramePr>
        <p:xfrm>
          <a:off x="715073" y="1962151"/>
          <a:ext cx="3024674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8" name="Equation" r:id="rId4" imgW="1244600" imgH="457200" progId="Equation.3">
                  <p:embed/>
                </p:oleObj>
              </mc:Choice>
              <mc:Fallback>
                <p:oleObj name="Equation" r:id="rId4" imgW="1244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5073" y="1962151"/>
                        <a:ext cx="3024674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>
            <a:off x="4026563" y="2130778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4" name="Object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279252"/>
              </p:ext>
            </p:extLst>
          </p:nvPr>
        </p:nvGraphicFramePr>
        <p:xfrm>
          <a:off x="5437188" y="2024063"/>
          <a:ext cx="2803525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9" name="Equation" r:id="rId6" imgW="1219200" imgH="381000" progId="Equation.3">
                  <p:embed/>
                </p:oleObj>
              </mc:Choice>
              <mc:Fallback>
                <p:oleObj name="Equation" r:id="rId6" imgW="1219200" imgH="38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37188" y="2024063"/>
                        <a:ext cx="2803525" cy="661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953408"/>
              </p:ext>
            </p:extLst>
          </p:nvPr>
        </p:nvGraphicFramePr>
        <p:xfrm>
          <a:off x="2222500" y="4511676"/>
          <a:ext cx="503872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0" name="Equation" r:id="rId8" imgW="2362200" imgH="393700" progId="Equation.3">
                  <p:embed/>
                </p:oleObj>
              </mc:Choice>
              <mc:Fallback>
                <p:oleObj name="Equation" r:id="rId8" imgW="2362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22500" y="4511676"/>
                        <a:ext cx="5038725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715076" y="5418885"/>
            <a:ext cx="8153400" cy="28782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Helvetica Neue"/>
                <a:cs typeface="Helvetica Neue"/>
              </a:rPr>
              <a:t>In general </a:t>
            </a:r>
            <a:r>
              <a:rPr lang="en-US" sz="2400" dirty="0">
                <a:latin typeface="Helvetica Neue"/>
                <a:cs typeface="Helvetica Neue"/>
              </a:rPr>
              <a:t>we call this problem </a:t>
            </a:r>
            <a:r>
              <a:rPr lang="en-US" sz="2400" i="1" dirty="0">
                <a:latin typeface="Helvetica Neue"/>
                <a:cs typeface="Helvetica Neue"/>
              </a:rPr>
              <a:t>constrained low rank approximation</a:t>
            </a:r>
          </a:p>
          <a:p>
            <a:endParaRPr lang="en-US" sz="2400" dirty="0" smtClean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5879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Helvetica Neue"/>
                <a:cs typeface="Helvetica Neue"/>
              </a:rPr>
              <a:t>Observation: k-Means Clustering </a:t>
            </a:r>
            <a:r>
              <a:rPr lang="en-US" sz="4000" i="1" dirty="0" smtClean="0">
                <a:latin typeface="Helvetica Neue"/>
                <a:cs typeface="Helvetica Neue"/>
              </a:rPr>
              <a:t>is</a:t>
            </a:r>
            <a:r>
              <a:rPr lang="en-US" sz="4000" dirty="0" smtClean="0">
                <a:latin typeface="Helvetica Neue"/>
                <a:cs typeface="Helvetica Neue"/>
              </a:rPr>
              <a:t> Low Rank Approximation </a:t>
            </a:r>
            <a:endParaRPr lang="en-US" sz="4000" dirty="0">
              <a:latin typeface="Helvetica Neue"/>
              <a:cs typeface="Helvetica Neue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715073" y="1877032"/>
            <a:ext cx="8153400" cy="76174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New goal: 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Want a sketch that, for any </a:t>
            </a:r>
            <a:r>
              <a:rPr lang="en-US" sz="2400" i="1" dirty="0" smtClean="0">
                <a:solidFill>
                  <a:srgbClr val="000000"/>
                </a:solidFill>
                <a:latin typeface="Helvetica Neue"/>
                <a:cs typeface="Helvetica Neue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 allows us to approximate:</a:t>
            </a:r>
            <a:endParaRPr lang="en-US" sz="2400" b="1" dirty="0" smtClean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pPr marL="0" indent="0">
              <a:buFont typeface="Wingdings"/>
              <a:buNone/>
            </a:pPr>
            <a:endParaRPr lang="en-US" dirty="0" smtClean="0">
              <a:latin typeface="Helvetica Neue"/>
              <a:cs typeface="Helvetica Neue"/>
            </a:endParaRPr>
          </a:p>
        </p:txBody>
      </p:sp>
      <p:graphicFrame>
        <p:nvGraphicFramePr>
          <p:cNvPr id="134" name="Object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260231"/>
              </p:ext>
            </p:extLst>
          </p:nvPr>
        </p:nvGraphicFramePr>
        <p:xfrm>
          <a:off x="2694348" y="2506133"/>
          <a:ext cx="3200097" cy="794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13" name="Equation" r:id="rId4" imgW="1219200" imgH="381000" progId="Equation.3">
                  <p:embed/>
                </p:oleObj>
              </mc:Choice>
              <mc:Fallback>
                <p:oleObj name="Equation" r:id="rId4" imgW="1219200" imgH="38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4348" y="2506133"/>
                        <a:ext cx="3200097" cy="794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Content Placeholder 2"/>
          <p:cNvSpPr txBox="1">
            <a:spLocks/>
          </p:cNvSpPr>
          <p:nvPr/>
        </p:nvSpPr>
        <p:spPr>
          <a:xfrm>
            <a:off x="197556" y="3550864"/>
            <a:ext cx="8823317" cy="76174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Projection Cost Preserving Sketch </a:t>
            </a:r>
            <a:r>
              <a:rPr lang="en-US" sz="1800" dirty="0">
                <a:solidFill>
                  <a:srgbClr val="000000"/>
                </a:solidFill>
                <a:latin typeface="Helvetica Neue"/>
                <a:cs typeface="Helvetica Neue"/>
              </a:rPr>
              <a:t>[</a:t>
            </a:r>
            <a:r>
              <a:rPr lang="en-US" sz="1800" dirty="0" smtClean="0">
                <a:solidFill>
                  <a:srgbClr val="000000"/>
                </a:solidFill>
                <a:latin typeface="Helvetica Neue"/>
                <a:cs typeface="Helvetica Neue"/>
              </a:rPr>
              <a:t>Feldman, Schmidt, </a:t>
            </a:r>
            <a:r>
              <a:rPr lang="en-US" sz="1800" dirty="0" err="1" smtClean="0">
                <a:solidFill>
                  <a:srgbClr val="000000"/>
                </a:solidFill>
                <a:latin typeface="Helvetica Neue"/>
                <a:cs typeface="Helvetica Neue"/>
              </a:rPr>
              <a:t>Sohler</a:t>
            </a:r>
            <a:r>
              <a:rPr lang="en-US" sz="1800" dirty="0" smtClean="0">
                <a:solidFill>
                  <a:srgbClr val="000000"/>
                </a:solidFill>
                <a:latin typeface="Helvetica Neue"/>
                <a:cs typeface="Helvetica Neue"/>
              </a:rPr>
              <a:t> ‘13]</a:t>
            </a:r>
            <a:endParaRPr lang="en-US" sz="1800" b="1" dirty="0" smtClean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pPr marL="0" indent="0">
              <a:buFont typeface="Wingdings"/>
              <a:buNone/>
            </a:pPr>
            <a:endParaRPr lang="en-US" dirty="0" smtClean="0">
              <a:latin typeface="Helvetica Neue"/>
              <a:cs typeface="Helvetica Neue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604246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14" name="Equation" r:id="rId6" imgW="114300" imgH="165100" progId="Equation.3">
                  <p:embed/>
                </p:oleObj>
              </mc:Choice>
              <mc:Fallback>
                <p:oleObj name="Equation" r:id="rId6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557581"/>
              </p:ext>
            </p:extLst>
          </p:nvPr>
        </p:nvGraphicFramePr>
        <p:xfrm>
          <a:off x="2116138" y="4062413"/>
          <a:ext cx="502602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15" name="Equation" r:id="rId8" imgW="2476500" imgH="330200" progId="Equation.3">
                  <p:embed/>
                </p:oleObj>
              </mc:Choice>
              <mc:Fallback>
                <p:oleObj name="Equation" r:id="rId8" imgW="24765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6138" y="4062413"/>
                        <a:ext cx="5026025" cy="66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5017370" y="6390082"/>
            <a:ext cx="26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005465" y="4910015"/>
            <a:ext cx="26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650950" y="4910015"/>
            <a:ext cx="3217523" cy="1849399"/>
            <a:chOff x="5376692" y="4760551"/>
            <a:chExt cx="3217523" cy="1849399"/>
          </a:xfrm>
        </p:grpSpPr>
        <p:sp>
          <p:nvSpPr>
            <p:cNvPr id="4" name="Rectangle 3"/>
            <p:cNvSpPr/>
            <p:nvPr/>
          </p:nvSpPr>
          <p:spPr>
            <a:xfrm>
              <a:off x="6258559" y="5059327"/>
              <a:ext cx="1415874" cy="1241778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34796" y="5354438"/>
              <a:ext cx="8232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XX</a:t>
              </a:r>
              <a:r>
                <a:rPr lang="en-US" sz="2800" b="1" baseline="30000" dirty="0" smtClean="0"/>
                <a:t>T</a:t>
              </a:r>
              <a:endParaRPr lang="en-US" sz="28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78842" y="5059327"/>
              <a:ext cx="376046" cy="1241778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71506" y="5354438"/>
              <a:ext cx="8232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/>
                <a:t>Ã</a:t>
              </a:r>
              <a:endParaRPr lang="en-US" sz="28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99792" y="5498067"/>
              <a:ext cx="823207" cy="379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baseline="30000" dirty="0"/>
                <a:t>-</a:t>
              </a:r>
              <a:endParaRPr lang="en-US" sz="2800" b="1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376692" y="4947849"/>
              <a:ext cx="0" cy="1536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458537" y="4945028"/>
              <a:ext cx="0" cy="1536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232354" y="4947849"/>
              <a:ext cx="0" cy="1536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314199" y="4945028"/>
              <a:ext cx="0" cy="1536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8326104" y="6240618"/>
              <a:ext cx="268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14199" y="4760551"/>
              <a:ext cx="268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749115" y="5070617"/>
              <a:ext cx="376046" cy="1241778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741779" y="5365728"/>
              <a:ext cx="8232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/>
                <a:t>Ã</a:t>
              </a:r>
              <a:endParaRPr lang="en-US" sz="2800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100877" y="5515192"/>
            <a:ext cx="65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≈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462132" y="5094492"/>
            <a:ext cx="4543333" cy="1539521"/>
            <a:chOff x="462132" y="5094492"/>
            <a:chExt cx="4543333" cy="1539521"/>
          </a:xfrm>
        </p:grpSpPr>
        <p:sp>
          <p:nvSpPr>
            <p:cNvPr id="40" name="Rectangle 39"/>
            <p:cNvSpPr/>
            <p:nvPr/>
          </p:nvSpPr>
          <p:spPr>
            <a:xfrm>
              <a:off x="2128568" y="5208791"/>
              <a:ext cx="1415874" cy="1241778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504805" y="5503902"/>
              <a:ext cx="8232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XX</a:t>
              </a:r>
              <a:r>
                <a:rPr lang="en-US" sz="2800" b="1" baseline="30000" dirty="0" smtClean="0"/>
                <a:t>T</a:t>
              </a:r>
              <a:endParaRPr lang="en-US" sz="28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84668" y="5647531"/>
              <a:ext cx="823207" cy="379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baseline="30000" dirty="0"/>
                <a:t>-</a:t>
              </a:r>
              <a:endParaRPr lang="en-US" sz="2800" b="1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634310" y="5208791"/>
              <a:ext cx="1208622" cy="1241778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032681" y="5503902"/>
              <a:ext cx="8232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A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462132" y="5097313"/>
              <a:ext cx="0" cy="1536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43977" y="5094492"/>
              <a:ext cx="0" cy="1536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923620" y="5097313"/>
              <a:ext cx="0" cy="1536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005465" y="5094492"/>
              <a:ext cx="0" cy="1536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646514" y="5207646"/>
              <a:ext cx="1208622" cy="1241778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44885" y="5502757"/>
              <a:ext cx="8232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A</a:t>
              </a:r>
            </a:p>
          </p:txBody>
        </p:sp>
      </p:grpSp>
      <p:sp>
        <p:nvSpPr>
          <p:cNvPr id="9" name="Left Brace 8"/>
          <p:cNvSpPr/>
          <p:nvPr/>
        </p:nvSpPr>
        <p:spPr>
          <a:xfrm rot="5400000">
            <a:off x="8134200" y="4796090"/>
            <a:ext cx="162923" cy="43311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924136" y="4549216"/>
            <a:ext cx="823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 Neue"/>
                <a:cs typeface="Helvetica Neue"/>
              </a:rPr>
              <a:t>O(k)</a:t>
            </a:r>
            <a:endParaRPr lang="en-US" sz="2000" dirty="0">
              <a:latin typeface="Helvetica Neue"/>
              <a:cs typeface="Helvetica Neue"/>
            </a:endParaRPr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955076"/>
              </p:ext>
            </p:extLst>
          </p:nvPr>
        </p:nvGraphicFramePr>
        <p:xfrm>
          <a:off x="2103967" y="4062413"/>
          <a:ext cx="5408613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16" name="Equation" r:id="rId10" imgW="2667000" imgH="330200" progId="Equation.3">
                  <p:embed/>
                </p:oleObj>
              </mc:Choice>
              <mc:Fallback>
                <p:oleObj name="Equation" r:id="rId10" imgW="26670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03967" y="4062413"/>
                        <a:ext cx="5408613" cy="66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127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51" grpId="0"/>
      <p:bldP spid="52" grpId="0"/>
      <p:bldP spid="23" grpId="0"/>
      <p:bldP spid="9" grpId="0" animBg="1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Helvetica Neue"/>
                <a:cs typeface="Helvetica Neue"/>
              </a:rPr>
              <a:t>Take </a:t>
            </a:r>
            <a:r>
              <a:rPr lang="en-US" sz="4000" dirty="0" err="1" smtClean="0">
                <a:latin typeface="Helvetica Neue"/>
                <a:cs typeface="Helvetica Neue"/>
              </a:rPr>
              <a:t>Aways</a:t>
            </a:r>
            <a:r>
              <a:rPr lang="en-US" sz="4000" dirty="0" smtClean="0">
                <a:latin typeface="Helvetica Neue"/>
                <a:cs typeface="Helvetica Neue"/>
              </a:rPr>
              <a:t> Before We Move On</a:t>
            </a:r>
            <a:endParaRPr lang="en-US" sz="4000" dirty="0">
              <a:latin typeface="Helvetica Neue"/>
              <a:cs typeface="Helvetica Neue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438150" y="1877032"/>
            <a:ext cx="8153400" cy="218315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k-means clustering is just low rank approximation in disguise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We can find a projection cost preserving sketch </a:t>
            </a:r>
            <a:r>
              <a:rPr lang="en-US" sz="2400" b="1" dirty="0" err="1" smtClean="0">
                <a:solidFill>
                  <a:srgbClr val="000000"/>
                </a:solidFill>
                <a:latin typeface="Helvetica Neue"/>
                <a:cs typeface="Helvetica Neue"/>
              </a:rPr>
              <a:t>Ã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 that approximates the distance of </a:t>
            </a:r>
            <a:r>
              <a:rPr lang="en-US" sz="24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A 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from any rank </a:t>
            </a:r>
            <a:r>
              <a:rPr lang="en-US" sz="2400" i="1" dirty="0" smtClean="0">
                <a:solidFill>
                  <a:srgbClr val="000000"/>
                </a:solidFill>
                <a:latin typeface="Helvetica Neue"/>
                <a:cs typeface="Helvetica Neue"/>
              </a:rPr>
              <a:t>k 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subspace in R</a:t>
            </a:r>
            <a:r>
              <a:rPr lang="en-US" sz="2400" baseline="30000" dirty="0" smtClean="0">
                <a:solidFill>
                  <a:srgbClr val="000000"/>
                </a:solidFill>
                <a:latin typeface="Helvetica Neue"/>
                <a:cs typeface="Helvetica Neue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This allows us to approximately solve any constrained low rank approximation problem, including </a:t>
            </a:r>
            <a:r>
              <a:rPr lang="en-US" sz="2400" i="1" dirty="0" smtClean="0">
                <a:solidFill>
                  <a:srgbClr val="000000"/>
                </a:solidFill>
                <a:latin typeface="Helvetica Neue"/>
                <a:cs typeface="Helvetica Neue"/>
              </a:rPr>
              <a:t>k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-means and PCA</a:t>
            </a:r>
            <a:endParaRPr lang="en-US" dirty="0" smtClean="0">
              <a:latin typeface="Helvetica Neue"/>
              <a:cs typeface="Helvetica Neue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361659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7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098537" y="4590509"/>
            <a:ext cx="2379031" cy="1964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657797" y="5209964"/>
            <a:ext cx="841072" cy="3019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834200" y="4590509"/>
            <a:ext cx="228291" cy="196466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120" y="5340317"/>
            <a:ext cx="853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 Neue"/>
                <a:cs typeface="Helvetica Neue"/>
              </a:rPr>
              <a:t>n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31037" y="4590509"/>
            <a:ext cx="1004480" cy="1964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11" name="Left Brace 10"/>
          <p:cNvSpPr/>
          <p:nvPr/>
        </p:nvSpPr>
        <p:spPr>
          <a:xfrm rot="5400000">
            <a:off x="2189146" y="3277555"/>
            <a:ext cx="197811" cy="237903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12" name="Left Brace 11"/>
          <p:cNvSpPr/>
          <p:nvPr/>
        </p:nvSpPr>
        <p:spPr>
          <a:xfrm rot="5400000">
            <a:off x="5063877" y="3930520"/>
            <a:ext cx="133994" cy="100928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0922" y="3965687"/>
            <a:ext cx="853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"/>
                <a:cs typeface="Helvetica Neue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3523" y="3967924"/>
            <a:ext cx="1421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Helvetica Neue"/>
                <a:cs typeface="Helvetica Neue"/>
              </a:rPr>
              <a:t>O</a:t>
            </a:r>
            <a:r>
              <a:rPr lang="en-US" sz="2000" dirty="0" smtClean="0">
                <a:solidFill>
                  <a:srgbClr val="000000"/>
                </a:solidFill>
                <a:latin typeface="Helvetica Neue"/>
                <a:cs typeface="Helvetica Neue"/>
              </a:rPr>
              <a:t>(k) 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63544" y="5095640"/>
            <a:ext cx="1421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Helvetica Neue"/>
                <a:cs typeface="Helvetica Neue"/>
              </a:rPr>
              <a:t>A</a:t>
            </a:r>
            <a:r>
              <a:rPr lang="en-US" sz="2000" dirty="0" smtClean="0">
                <a:solidFill>
                  <a:srgbClr val="000000"/>
                </a:solidFill>
                <a:latin typeface="Helvetica Neue"/>
                <a:cs typeface="Helvetica Neue"/>
              </a:rPr>
              <a:t> 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41840" y="5078707"/>
            <a:ext cx="1421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latin typeface="Helvetica Neue"/>
                <a:cs typeface="Helvetica Neue"/>
              </a:rPr>
              <a:t>Ã</a:t>
            </a:r>
            <a:r>
              <a:rPr lang="en-US" sz="2000" dirty="0" smtClean="0">
                <a:solidFill>
                  <a:srgbClr val="000000"/>
                </a:solidFill>
                <a:latin typeface="Helvetica Neue"/>
                <a:cs typeface="Helvetica Neue"/>
              </a:rPr>
              <a:t> 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33067" y="4502160"/>
            <a:ext cx="2641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 Neue"/>
                <a:cs typeface="Helvetica Neue"/>
              </a:rPr>
              <a:t>O(k) is the ‘right’ dimension</a:t>
            </a:r>
            <a:endParaRPr lang="en-US" sz="20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68593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/>
      <p:bldP spid="14" grpId="0"/>
      <p:bldP spid="26" grpId="0"/>
      <p:bldP spid="27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Our Results on Projection Cost Preserving Sketches</a:t>
            </a:r>
            <a:endParaRPr lang="en-US" dirty="0">
              <a:latin typeface="Helvetica Neue"/>
              <a:cs typeface="Helvetica Neue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352242"/>
              </p:ext>
            </p:extLst>
          </p:nvPr>
        </p:nvGraphicFramePr>
        <p:xfrm>
          <a:off x="138522" y="1608665"/>
          <a:ext cx="8903880" cy="4498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5289"/>
                <a:gridCol w="2200057"/>
                <a:gridCol w="1405467"/>
                <a:gridCol w="1608665"/>
                <a:gridCol w="1286935"/>
                <a:gridCol w="897467"/>
              </a:tblGrid>
              <a:tr h="457200">
                <a:tc rowSpan="2"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Helvetica Neue"/>
                          <a:cs typeface="Helvetica Neue"/>
                        </a:rPr>
                        <a:t>Technique</a:t>
                      </a:r>
                      <a:endParaRPr lang="en-US" sz="1600" b="1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Previous</a:t>
                      </a:r>
                      <a:r>
                        <a:rPr lang="en-US" sz="1600" baseline="0" dirty="0" smtClean="0"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 Work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Dimensions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Approximation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Our Results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Dimensions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Helvetica Neue"/>
                          <a:cs typeface="Helvetica Neue"/>
                        </a:rPr>
                        <a:t>Approx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71684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Helvetica Neue"/>
                          <a:cs typeface="Helvetica Neue"/>
                        </a:rPr>
                        <a:t>SVD</a:t>
                      </a:r>
                      <a:endParaRPr lang="en-US" sz="1600" b="1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Feldman, Schmidt,</a:t>
                      </a:r>
                      <a:r>
                        <a:rPr lang="en-US" sz="1600" baseline="0" dirty="0" smtClean="0"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lang="en-US" sz="1600" baseline="0" dirty="0" err="1" smtClean="0">
                          <a:latin typeface="Helvetica Neue"/>
                          <a:cs typeface="Helvetica Neue"/>
                        </a:rPr>
                        <a:t>Sohler</a:t>
                      </a:r>
                      <a:r>
                        <a:rPr lang="en-US" sz="1600" baseline="0" dirty="0" smtClean="0">
                          <a:latin typeface="Helvetica Neue"/>
                          <a:cs typeface="Helvetica Neue"/>
                        </a:rPr>
                        <a:t> ‘13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O(k/ε</a:t>
                      </a:r>
                      <a:r>
                        <a:rPr lang="en-US" sz="1600" baseline="30000" dirty="0" smtClean="0">
                          <a:latin typeface="Helvetica Neue"/>
                          <a:cs typeface="Helvetica Neue"/>
                        </a:rPr>
                        <a:t>2</a:t>
                      </a:r>
                      <a:r>
                        <a:rPr lang="en-US" sz="1600" baseline="0" dirty="0" smtClean="0">
                          <a:latin typeface="Helvetica Neue"/>
                          <a:cs typeface="Helvetica Neue"/>
                        </a:rPr>
                        <a:t>)</a:t>
                      </a:r>
                      <a:endParaRPr lang="en-US" sz="1600" dirty="0" smtClean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1+ε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Helvetica Neue"/>
                          <a:cs typeface="Helvetica Neue"/>
                        </a:rPr>
                        <a:t>k/</a:t>
                      </a:r>
                      <a:r>
                        <a:rPr lang="en-US" sz="1600" b="1" dirty="0" err="1" smtClean="0">
                          <a:latin typeface="Helvetica Neue"/>
                          <a:cs typeface="Helvetica Neue"/>
                        </a:rPr>
                        <a:t>ε</a:t>
                      </a:r>
                      <a:endParaRPr lang="en-US" sz="1600" b="1" dirty="0" smtClean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Helvetica Neue"/>
                          <a:cs typeface="Helvetica Neue"/>
                        </a:rPr>
                        <a:t>1+ε</a:t>
                      </a:r>
                    </a:p>
                    <a:p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</a:tr>
              <a:tr h="71684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Helvetica Neue"/>
                          <a:cs typeface="Helvetica Neue"/>
                        </a:rPr>
                        <a:t>Approximate</a:t>
                      </a:r>
                      <a:r>
                        <a:rPr lang="en-US" sz="1600" b="1" baseline="0" dirty="0" smtClean="0">
                          <a:latin typeface="Helvetica Neue"/>
                          <a:cs typeface="Helvetica Neue"/>
                        </a:rPr>
                        <a:t> SVD</a:t>
                      </a:r>
                      <a:endParaRPr lang="en-US" sz="1600" b="1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Helvetica Neue"/>
                          <a:cs typeface="Helvetica Neue"/>
                        </a:rPr>
                        <a:t>Boutsidis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Helvetica Neue"/>
                          <a:cs typeface="Helvetica Neue"/>
                        </a:rPr>
                        <a:t>,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Helvetica Neue"/>
                          <a:cs typeface="Helvetica Neue"/>
                        </a:rPr>
                        <a:t>Drineas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Helvetica Neue"/>
                          <a:cs typeface="Helvetica Neue"/>
                        </a:rPr>
                        <a:t>, Mahoney,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Helvetica Neue"/>
                          <a:cs typeface="Helvetica Neue"/>
                        </a:rPr>
                        <a:t>Zouzias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Helvetica Neue"/>
                          <a:cs typeface="Helvetica Neue"/>
                        </a:rPr>
                        <a:t> ‘11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O(k/ε</a:t>
                      </a:r>
                      <a:r>
                        <a:rPr lang="en-US" sz="1600" baseline="30000" dirty="0" smtClean="0">
                          <a:latin typeface="Helvetica Neue"/>
                          <a:cs typeface="Helvetica Neue"/>
                        </a:rPr>
                        <a:t>2</a:t>
                      </a:r>
                      <a:r>
                        <a:rPr lang="en-US" sz="1600" baseline="0" dirty="0" smtClean="0">
                          <a:latin typeface="Helvetica Neue"/>
                          <a:cs typeface="Helvetica Neue"/>
                        </a:rPr>
                        <a:t>)</a:t>
                      </a:r>
                      <a:endParaRPr lang="en-US" sz="1600" dirty="0" smtClean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2+ε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Helvetica Neue"/>
                          <a:cs typeface="Helvetica Neue"/>
                        </a:rPr>
                        <a:t>k/</a:t>
                      </a:r>
                      <a:r>
                        <a:rPr lang="en-US" sz="1600" b="1" dirty="0" err="1" smtClean="0">
                          <a:latin typeface="Helvetica Neue"/>
                          <a:cs typeface="Helvetica Neue"/>
                        </a:rPr>
                        <a:t>ε</a:t>
                      </a:r>
                      <a:endParaRPr lang="en-US" sz="1600" dirty="0" smtClean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Helvetica Neue"/>
                          <a:cs typeface="Helvetica Neue"/>
                        </a:rPr>
                        <a:t>1+ε</a:t>
                      </a:r>
                    </a:p>
                  </a:txBody>
                  <a:tcPr/>
                </a:tc>
              </a:tr>
              <a:tr h="71684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Helvetica Neue"/>
                          <a:cs typeface="Helvetica Neue"/>
                        </a:rPr>
                        <a:t>JL-Projection</a:t>
                      </a:r>
                      <a:endParaRPr lang="en-US" sz="1600" b="1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‘’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O(k/ε</a:t>
                      </a:r>
                      <a:r>
                        <a:rPr lang="en-US" sz="1600" baseline="30000" dirty="0" smtClean="0">
                          <a:latin typeface="Helvetica Neue"/>
                          <a:cs typeface="Helvetica Neue"/>
                        </a:rPr>
                        <a:t>2</a:t>
                      </a:r>
                      <a:r>
                        <a:rPr lang="en-US" sz="1600" baseline="0" dirty="0" smtClean="0">
                          <a:latin typeface="Helvetica Neue"/>
                          <a:cs typeface="Helvetica Neue"/>
                        </a:rPr>
                        <a:t>)</a:t>
                      </a:r>
                      <a:endParaRPr lang="en-US" sz="1600" dirty="0" smtClean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2+ε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Helvetica Neue"/>
                          <a:cs typeface="Helvetica Neue"/>
                        </a:rPr>
                        <a:t>O(k/ε</a:t>
                      </a:r>
                      <a:r>
                        <a:rPr lang="en-US" sz="1600" b="1" baseline="30000" dirty="0" smtClean="0">
                          <a:latin typeface="Helvetica Neue"/>
                          <a:cs typeface="Helvetica Neue"/>
                        </a:rPr>
                        <a:t>2</a:t>
                      </a:r>
                      <a:r>
                        <a:rPr lang="en-US" sz="1600" b="1" baseline="0" dirty="0" smtClean="0">
                          <a:latin typeface="Helvetica Neue"/>
                          <a:cs typeface="Helvetica Neue"/>
                        </a:rPr>
                        <a:t>)</a:t>
                      </a:r>
                      <a:endParaRPr lang="en-US" sz="1600" b="1" dirty="0" smtClean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Helvetica Neue"/>
                          <a:cs typeface="Helvetica Neue"/>
                        </a:rPr>
                        <a:t>1+ε</a:t>
                      </a:r>
                    </a:p>
                  </a:txBody>
                  <a:tcPr/>
                </a:tc>
              </a:tr>
              <a:tr h="71684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Helvetica Neue"/>
                          <a:cs typeface="Helvetica Neue"/>
                        </a:rPr>
                        <a:t>Column</a:t>
                      </a:r>
                      <a:r>
                        <a:rPr lang="en-US" sz="1600" b="1" baseline="0" dirty="0" smtClean="0">
                          <a:latin typeface="Helvetica Neue"/>
                          <a:cs typeface="Helvetica Neue"/>
                        </a:rPr>
                        <a:t> Sampling</a:t>
                      </a:r>
                      <a:endParaRPr lang="en-US" sz="1600" b="1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‘’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O(</a:t>
                      </a:r>
                      <a:r>
                        <a:rPr lang="en-US" sz="1600" dirty="0" err="1" smtClean="0">
                          <a:latin typeface="Helvetica Neue"/>
                          <a:cs typeface="Helvetica Neue"/>
                        </a:rPr>
                        <a:t>klogk</a:t>
                      </a:r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/ε</a:t>
                      </a:r>
                      <a:r>
                        <a:rPr lang="en-US" sz="1600" baseline="30000" dirty="0" smtClean="0">
                          <a:latin typeface="Helvetica Neue"/>
                          <a:cs typeface="Helvetica Neue"/>
                        </a:rPr>
                        <a:t>2</a:t>
                      </a:r>
                      <a:r>
                        <a:rPr lang="en-US" sz="1600" baseline="0" dirty="0" smtClean="0">
                          <a:latin typeface="Helvetica Neue"/>
                          <a:cs typeface="Helvetica Neue"/>
                        </a:rPr>
                        <a:t>)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3+ε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Helvetica Neue"/>
                          <a:cs typeface="Helvetica Neue"/>
                        </a:rPr>
                        <a:t>O(</a:t>
                      </a:r>
                      <a:r>
                        <a:rPr lang="en-US" sz="1600" b="1" dirty="0" err="1" smtClean="0">
                          <a:latin typeface="Helvetica Neue"/>
                          <a:cs typeface="Helvetica Neue"/>
                        </a:rPr>
                        <a:t>klogk</a:t>
                      </a:r>
                      <a:r>
                        <a:rPr lang="en-US" sz="1600" b="1" dirty="0" smtClean="0">
                          <a:latin typeface="Helvetica Neue"/>
                          <a:cs typeface="Helvetica Neue"/>
                        </a:rPr>
                        <a:t>/ε</a:t>
                      </a:r>
                      <a:r>
                        <a:rPr lang="en-US" sz="1600" b="1" baseline="30000" dirty="0" smtClean="0">
                          <a:latin typeface="Helvetica Neue"/>
                          <a:cs typeface="Helvetica Neue"/>
                        </a:rPr>
                        <a:t>2</a:t>
                      </a:r>
                      <a:r>
                        <a:rPr lang="en-US" sz="1600" b="1" baseline="0" dirty="0" smtClean="0">
                          <a:latin typeface="Helvetica Neue"/>
                          <a:cs typeface="Helvetica Neue"/>
                        </a:rPr>
                        <a:t>)</a:t>
                      </a:r>
                      <a:endParaRPr lang="en-US" sz="1600" b="1" dirty="0" smtClean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Helvetica Neue"/>
                          <a:cs typeface="Helvetica Neue"/>
                        </a:rPr>
                        <a:t>1+ε</a:t>
                      </a:r>
                    </a:p>
                  </a:txBody>
                  <a:tcPr/>
                </a:tc>
              </a:tr>
              <a:tr h="71684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Helvetica Neue"/>
                          <a:cs typeface="Helvetica Neue"/>
                        </a:rPr>
                        <a:t>Column Selection</a:t>
                      </a:r>
                      <a:endParaRPr lang="en-US" sz="1600" b="1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Helvetica Neue"/>
                          <a:cs typeface="Helvetica Neue"/>
                        </a:rPr>
                        <a:t>Boutsidis</a:t>
                      </a:r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, </a:t>
                      </a:r>
                      <a:r>
                        <a:rPr lang="en-US" sz="1600" dirty="0" err="1" smtClean="0">
                          <a:latin typeface="Helvetica Neue"/>
                          <a:cs typeface="Helvetica Neue"/>
                        </a:rPr>
                        <a:t>Magdon</a:t>
                      </a:r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-Ismail ‘13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r,</a:t>
                      </a:r>
                      <a:r>
                        <a:rPr lang="en-US" sz="1600" baseline="0" dirty="0" smtClean="0">
                          <a:latin typeface="Helvetica Neue"/>
                          <a:cs typeface="Helvetica Neue"/>
                        </a:rPr>
                        <a:t> k &lt; r &lt; n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O(n/r)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Helvetica Neue"/>
                          <a:cs typeface="Helvetica Neue"/>
                        </a:rPr>
                        <a:t>O(k/ε</a:t>
                      </a:r>
                      <a:r>
                        <a:rPr lang="en-US" sz="1600" b="1" baseline="30000" dirty="0" smtClean="0">
                          <a:latin typeface="Helvetica Neue"/>
                          <a:cs typeface="Helvetica Neue"/>
                        </a:rPr>
                        <a:t>2</a:t>
                      </a:r>
                      <a:r>
                        <a:rPr lang="en-US" sz="1600" b="1" baseline="0" dirty="0" smtClean="0">
                          <a:latin typeface="Helvetica Neue"/>
                          <a:cs typeface="Helvetica Neue"/>
                        </a:rPr>
                        <a:t>)</a:t>
                      </a:r>
                      <a:endParaRPr lang="en-US" sz="1600" b="1" dirty="0" smtClean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Helvetica Neue"/>
                          <a:cs typeface="Helvetica Neue"/>
                        </a:rPr>
                        <a:t>1+ε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39468" y="4284134"/>
            <a:ext cx="1456267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Helvetica Neue"/>
                <a:cs typeface="Helvetica Neue"/>
              </a:rPr>
              <a:t>O(</a:t>
            </a:r>
            <a:r>
              <a:rPr lang="en-US" sz="1600" b="1" dirty="0" err="1">
                <a:latin typeface="Helvetica Neue"/>
                <a:cs typeface="Helvetica Neue"/>
              </a:rPr>
              <a:t>logk</a:t>
            </a:r>
            <a:r>
              <a:rPr lang="en-US" sz="1600" b="1" dirty="0">
                <a:latin typeface="Helvetica Neue"/>
                <a:cs typeface="Helvetica Neue"/>
              </a:rPr>
              <a:t>/ε</a:t>
            </a:r>
            <a:r>
              <a:rPr lang="en-US" sz="1600" b="1" baseline="30000" dirty="0">
                <a:latin typeface="Helvetica Neue"/>
                <a:cs typeface="Helvetica Neue"/>
              </a:rPr>
              <a:t>2</a:t>
            </a:r>
            <a:r>
              <a:rPr lang="en-US" sz="1600" b="1" dirty="0">
                <a:latin typeface="Helvetica Neue"/>
                <a:cs typeface="Helvetica Neue"/>
              </a:rPr>
              <a:t>)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93200" y="4247292"/>
            <a:ext cx="543739" cy="61555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Helvetica Neue"/>
                <a:cs typeface="Helvetica Neue"/>
              </a:rPr>
              <a:t>9+ε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2533" y="6076205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 Neue"/>
                <a:cs typeface="Helvetica Neue"/>
              </a:rPr>
              <a:t>Not a mystery that all these techniques give similar results – this is common throughout the literature. </a:t>
            </a:r>
            <a:r>
              <a:rPr lang="en-US" sz="1600" dirty="0">
                <a:latin typeface="Helvetica Neue"/>
                <a:cs typeface="Helvetica Neue"/>
              </a:rPr>
              <a:t>I</a:t>
            </a:r>
            <a:r>
              <a:rPr lang="en-US" sz="1600" dirty="0" smtClean="0">
                <a:latin typeface="Helvetica Neue"/>
                <a:cs typeface="Helvetica Neue"/>
              </a:rPr>
              <a:t>n our case the connection is made explicit using a unified proof technique.</a:t>
            </a:r>
            <a:endParaRPr lang="en-US" sz="16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2896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Helvetica Neue"/>
                <a:cs typeface="Helvetica Neue"/>
              </a:rPr>
              <a:t>Applications: k-means clustering</a:t>
            </a:r>
            <a:endParaRPr lang="en-US" sz="4000" dirty="0">
              <a:latin typeface="Helvetica Neue"/>
              <a:cs typeface="Helvetica Neue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049126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3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 txBox="1">
            <a:spLocks/>
          </p:cNvSpPr>
          <p:nvPr/>
        </p:nvSpPr>
        <p:spPr>
          <a:xfrm>
            <a:off x="438150" y="1877031"/>
            <a:ext cx="8153400" cy="313523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Smaller </a:t>
            </a:r>
            <a:r>
              <a:rPr lang="en-US" sz="2400" i="1" dirty="0" err="1" smtClean="0">
                <a:solidFill>
                  <a:srgbClr val="000000"/>
                </a:solidFill>
                <a:latin typeface="Helvetica Neue"/>
                <a:cs typeface="Helvetica Neue"/>
              </a:rPr>
              <a:t>coresets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 for streaming and distributed clustering – original motivation of [Feldman, Schmidt, </a:t>
            </a:r>
            <a:r>
              <a:rPr lang="en-US" sz="2400" dirty="0" err="1" smtClean="0">
                <a:solidFill>
                  <a:srgbClr val="000000"/>
                </a:solidFill>
                <a:latin typeface="Helvetica Neue"/>
                <a:cs typeface="Helvetica Neue"/>
              </a:rPr>
              <a:t>Sohler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 ‘13]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Constructions sample </a:t>
            </a:r>
            <a:r>
              <a:rPr lang="en-US" sz="2400" dirty="0" err="1" smtClean="0">
                <a:solidFill>
                  <a:srgbClr val="000000"/>
                </a:solidFill>
                <a:latin typeface="Helvetica Neue"/>
                <a:cs typeface="Helvetica Neue"/>
              </a:rPr>
              <a:t>Õ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  <a:latin typeface="Helvetica Neue"/>
                <a:cs typeface="Helvetica Neue"/>
              </a:rPr>
              <a:t>kd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) points. So reducing dimension to O(k) reduces </a:t>
            </a:r>
            <a:r>
              <a:rPr lang="en-US" sz="2400" dirty="0" err="1" smtClean="0">
                <a:solidFill>
                  <a:srgbClr val="000000"/>
                </a:solidFill>
                <a:latin typeface="Helvetica Neue"/>
                <a:cs typeface="Helvetica Neue"/>
              </a:rPr>
              <a:t>coreset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 size from </a:t>
            </a:r>
            <a:r>
              <a:rPr lang="en-US" sz="2400" dirty="0" err="1">
                <a:solidFill>
                  <a:srgbClr val="000000"/>
                </a:solidFill>
                <a:latin typeface="Helvetica Neue"/>
                <a:cs typeface="Helvetica Neue"/>
              </a:rPr>
              <a:t>Õ</a:t>
            </a:r>
            <a:r>
              <a:rPr lang="en-US" sz="2400" dirty="0">
                <a:solidFill>
                  <a:srgbClr val="000000"/>
                </a:solidFill>
                <a:latin typeface="Helvetica Neue"/>
                <a:cs typeface="Helvetica Neue"/>
              </a:rPr>
              <a:t>(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kd</a:t>
            </a:r>
            <a:r>
              <a:rPr lang="en-US" sz="2400" baseline="30000" dirty="0" smtClean="0">
                <a:solidFill>
                  <a:srgbClr val="000000"/>
                </a:solidFill>
                <a:latin typeface="Helvetica Neue"/>
                <a:cs typeface="Helvetica Neue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) to </a:t>
            </a:r>
            <a:r>
              <a:rPr lang="en-US" sz="2400" dirty="0" err="1">
                <a:solidFill>
                  <a:srgbClr val="000000"/>
                </a:solidFill>
                <a:latin typeface="Helvetica Neue"/>
                <a:cs typeface="Helvetica Neue"/>
              </a:rPr>
              <a:t>Õ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(k</a:t>
            </a:r>
            <a:r>
              <a:rPr lang="en-US" sz="2400" baseline="30000" dirty="0" smtClean="0">
                <a:solidFill>
                  <a:srgbClr val="000000"/>
                </a:solidFill>
                <a:latin typeface="Helvetica Neue"/>
                <a:cs typeface="Helvetica Neue"/>
              </a:rPr>
              <a:t>3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)  </a:t>
            </a:r>
          </a:p>
          <a:p>
            <a:endParaRPr lang="en-US" sz="2400" dirty="0" smtClean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endParaRPr lang="en-US" dirty="0" smtClean="0">
              <a:latin typeface="Helvetica Neue"/>
              <a:cs typeface="Helvetica Neue"/>
            </a:endParaRPr>
          </a:p>
        </p:txBody>
      </p:sp>
      <p:pic>
        <p:nvPicPr>
          <p:cNvPr id="3" name="Picture 2" descr="random_clusterin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7" y="4395233"/>
            <a:ext cx="2854709" cy="2141032"/>
          </a:xfrm>
          <a:prstGeom prst="rect">
            <a:avLst/>
          </a:prstGeom>
        </p:spPr>
      </p:pic>
      <p:pic>
        <p:nvPicPr>
          <p:cNvPr id="4" name="Picture 3" descr="random_clustering_projecte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763" y="4392615"/>
            <a:ext cx="2880776" cy="2160582"/>
          </a:xfrm>
          <a:prstGeom prst="rect">
            <a:avLst/>
          </a:prstGeom>
        </p:spPr>
      </p:pic>
      <p:pic>
        <p:nvPicPr>
          <p:cNvPr id="5" name="Picture 4" descr="random_clustering_sample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735" y="4397134"/>
            <a:ext cx="2940672" cy="2205504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2692400" y="5249328"/>
            <a:ext cx="592667" cy="2370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5811736" y="5283194"/>
            <a:ext cx="592667" cy="2370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27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Helvetica Neue"/>
                <a:cs typeface="Helvetica Neue"/>
              </a:rPr>
              <a:t>Applications: k-means clustering</a:t>
            </a: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438150" y="1623036"/>
            <a:ext cx="8153400" cy="1888514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Helvetica Neue"/>
                <a:cs typeface="Helvetica Neue"/>
              </a:rPr>
              <a:t>L</a:t>
            </a:r>
            <a:r>
              <a:rPr lang="en-US" sz="2400" dirty="0" smtClean="0">
                <a:latin typeface="Helvetica Neue"/>
                <a:cs typeface="Helvetica Neue"/>
              </a:rPr>
              <a:t>owest communication (1+ε)-approximate </a:t>
            </a:r>
            <a:r>
              <a:rPr lang="en-US" sz="2400" dirty="0">
                <a:latin typeface="Helvetica Neue"/>
                <a:cs typeface="Helvetica Neue"/>
              </a:rPr>
              <a:t>distributed clustering algorithm, improving on [</a:t>
            </a:r>
            <a:r>
              <a:rPr lang="en-US" sz="2400" dirty="0" err="1">
                <a:latin typeface="Helvetica Neue"/>
                <a:cs typeface="Helvetica Neue"/>
              </a:rPr>
              <a:t>Balcan</a:t>
            </a:r>
            <a:r>
              <a:rPr lang="en-US" sz="2400" dirty="0">
                <a:latin typeface="Helvetica Neue"/>
                <a:cs typeface="Helvetica Neue"/>
              </a:rPr>
              <a:t>, </a:t>
            </a:r>
            <a:r>
              <a:rPr lang="en-US" sz="2400" dirty="0" err="1">
                <a:latin typeface="Helvetica Neue"/>
                <a:cs typeface="Helvetica Neue"/>
              </a:rPr>
              <a:t>Kanchanapally</a:t>
            </a:r>
            <a:r>
              <a:rPr lang="en-US" sz="2400" dirty="0">
                <a:latin typeface="Helvetica Neue"/>
                <a:cs typeface="Helvetica Neue"/>
              </a:rPr>
              <a:t>, Liang, Woodruff </a:t>
            </a:r>
            <a:r>
              <a:rPr lang="fr-FR" sz="2400" dirty="0" smtClean="0">
                <a:latin typeface="Helvetica Neue"/>
                <a:cs typeface="Helvetica Neue"/>
              </a:rPr>
              <a:t>’</a:t>
            </a:r>
            <a:r>
              <a:rPr lang="en-US" sz="2400" dirty="0" smtClean="0">
                <a:latin typeface="Helvetica Neue"/>
                <a:cs typeface="Helvetica Neue"/>
              </a:rPr>
              <a:t>14]</a:t>
            </a:r>
          </a:p>
          <a:p>
            <a:r>
              <a:rPr lang="en-US" sz="2400" dirty="0">
                <a:latin typeface="Helvetica Neue"/>
                <a:cs typeface="Helvetica Neue"/>
              </a:rPr>
              <a:t>JL-projection is </a:t>
            </a:r>
            <a:r>
              <a:rPr lang="en-US" sz="2400" i="1" dirty="0">
                <a:latin typeface="Helvetica Neue"/>
                <a:cs typeface="Helvetica Neue"/>
              </a:rPr>
              <a:t>oblivious</a:t>
            </a:r>
            <a:endParaRPr lang="en-US" sz="2400" dirty="0">
              <a:latin typeface="Helvetica Neue"/>
              <a:cs typeface="Helvetica Neue"/>
            </a:endParaRPr>
          </a:p>
          <a:p>
            <a:endParaRPr lang="en-US" sz="2400" dirty="0">
              <a:latin typeface="Helvetica Neue"/>
              <a:cs typeface="Helvetica Neue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775340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3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120865" y="3826087"/>
            <a:ext cx="2130553" cy="204760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91772" y="4451178"/>
            <a:ext cx="145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elvetica Neue"/>
                <a:cs typeface="Helvetica Neue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332817" y="3840732"/>
            <a:ext cx="491068" cy="204760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336083" y="4451178"/>
            <a:ext cx="145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Helvetica Neue"/>
                <a:cs typeface="Helvetica Neue"/>
              </a:rPr>
              <a:t>Π</a:t>
            </a:r>
            <a:endParaRPr lang="en-US" sz="3600" b="1" dirty="0">
              <a:latin typeface="Helvetica Neue"/>
              <a:cs typeface="Helvetica Neue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61655" y="4448889"/>
            <a:ext cx="145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Helvetica Neue"/>
                <a:cs typeface="Helvetica Neue"/>
              </a:rPr>
              <a:t>=</a:t>
            </a:r>
            <a:endParaRPr lang="en-US" sz="3600" dirty="0">
              <a:latin typeface="Helvetica Neue"/>
              <a:cs typeface="Helvetica Neu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67029" y="3840732"/>
            <a:ext cx="491068" cy="204760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770295" y="4451178"/>
            <a:ext cx="145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Helvetica Neue"/>
                <a:cs typeface="Helvetica Neue"/>
              </a:rPr>
              <a:t>Ã</a:t>
            </a:r>
            <a:endParaRPr lang="en-US" sz="3600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5437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2" grpId="0" animBg="1"/>
      <p:bldP spid="23" grpId="0"/>
      <p:bldP spid="24" grpId="0"/>
      <p:bldP spid="25" grpId="0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Helvetica Neue"/>
                <a:cs typeface="Helvetica Neue"/>
              </a:rPr>
              <a:t>Dimensionality Reduction</a:t>
            </a:r>
            <a:endParaRPr lang="en-US" sz="4000" dirty="0">
              <a:latin typeface="Helvetica Neue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2673" y="1516230"/>
            <a:ext cx="8153400" cy="4495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Helvetica Neue"/>
                <a:cs typeface="Helvetica Neue"/>
              </a:rPr>
              <a:t>Replace large, high dimensional dataset with lower dimensional </a:t>
            </a:r>
            <a:r>
              <a:rPr lang="en-US" sz="2400" b="1" dirty="0" smtClean="0">
                <a:latin typeface="Helvetica Neue"/>
                <a:cs typeface="Helvetica Neue"/>
              </a:rPr>
              <a:t>sketch</a:t>
            </a:r>
            <a:endParaRPr lang="en-US" sz="2400" dirty="0" smtClean="0">
              <a:latin typeface="Helvetica Neue"/>
              <a:cs typeface="Helvetica Neu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9250" y="3317875"/>
            <a:ext cx="3143250" cy="2995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000624" y="4262437"/>
            <a:ext cx="1111251" cy="4603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1270000" y="3317875"/>
            <a:ext cx="301625" cy="299578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500" y="4262437"/>
            <a:ext cx="1127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n data points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286500" y="3317875"/>
            <a:ext cx="1327150" cy="2995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104" name="Left Brace 103"/>
          <p:cNvSpPr/>
          <p:nvPr/>
        </p:nvSpPr>
        <p:spPr>
          <a:xfrm rot="5400000">
            <a:off x="3040060" y="1558028"/>
            <a:ext cx="301628" cy="31432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555875" y="2623918"/>
            <a:ext cx="157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d dimensions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106" name="Left Brace 105"/>
          <p:cNvSpPr/>
          <p:nvPr/>
        </p:nvSpPr>
        <p:spPr>
          <a:xfrm rot="5400000">
            <a:off x="6844741" y="2414249"/>
            <a:ext cx="204318" cy="133349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111875" y="2573970"/>
            <a:ext cx="269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/>
                <a:cs typeface="Helvetica Neue"/>
              </a:rPr>
              <a:t>d</a:t>
            </a:r>
            <a:r>
              <a:rPr lang="en-US" dirty="0" smtClean="0">
                <a:latin typeface="Helvetica Neue"/>
                <a:cs typeface="Helvetica Neue"/>
              </a:rPr>
              <a:t>’ &lt;&lt; d dimensions</a:t>
            </a:r>
            <a:endParaRPr lang="en-US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25845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Helvetica Neue"/>
                <a:cs typeface="Helvetica Neue"/>
              </a:rPr>
              <a:t>Applications: k-means clustering</a:t>
            </a: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438150" y="1623036"/>
            <a:ext cx="8153400" cy="146941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Helvetica Neue"/>
                <a:cs typeface="Helvetica Neue"/>
              </a:rPr>
              <a:t>JL-projection is </a:t>
            </a:r>
            <a:r>
              <a:rPr lang="en-US" sz="2400" i="1" dirty="0" smtClean="0">
                <a:latin typeface="Helvetica Neue"/>
                <a:cs typeface="Helvetica Neue"/>
              </a:rPr>
              <a:t>oblivious</a:t>
            </a:r>
            <a:endParaRPr lang="en-US" sz="2400" dirty="0">
              <a:latin typeface="Helvetica Neue"/>
              <a:cs typeface="Helvetica Neue"/>
            </a:endParaRPr>
          </a:p>
          <a:p>
            <a:r>
              <a:rPr lang="en-US" sz="2400" dirty="0" smtClean="0">
                <a:latin typeface="Helvetica Neue"/>
                <a:cs typeface="Helvetica Neue"/>
              </a:rPr>
              <a:t>Gives lowest communication (1+ε)-approximate </a:t>
            </a:r>
            <a:r>
              <a:rPr lang="en-US" sz="2400" dirty="0">
                <a:latin typeface="Helvetica Neue"/>
                <a:cs typeface="Helvetica Neue"/>
              </a:rPr>
              <a:t>distributed clustering algorithm, improving on [</a:t>
            </a:r>
            <a:r>
              <a:rPr lang="en-US" sz="2400" dirty="0" err="1">
                <a:latin typeface="Helvetica Neue"/>
                <a:cs typeface="Helvetica Neue"/>
              </a:rPr>
              <a:t>Balcan</a:t>
            </a:r>
            <a:r>
              <a:rPr lang="en-US" sz="2400" dirty="0">
                <a:latin typeface="Helvetica Neue"/>
                <a:cs typeface="Helvetica Neue"/>
              </a:rPr>
              <a:t>, </a:t>
            </a:r>
            <a:r>
              <a:rPr lang="en-US" sz="2400" dirty="0" err="1">
                <a:latin typeface="Helvetica Neue"/>
                <a:cs typeface="Helvetica Neue"/>
              </a:rPr>
              <a:t>Kanchanapally</a:t>
            </a:r>
            <a:r>
              <a:rPr lang="en-US" sz="2400" dirty="0">
                <a:latin typeface="Helvetica Neue"/>
                <a:cs typeface="Helvetica Neue"/>
              </a:rPr>
              <a:t>, Liang, Woodruff ‘14] 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805636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6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465" y="3285070"/>
            <a:ext cx="725170" cy="9728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2648" y="3826087"/>
            <a:ext cx="2130553" cy="204760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83555" y="4451178"/>
            <a:ext cx="145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elvetica Neue"/>
                <a:cs typeface="Helvetica Neue"/>
              </a:rPr>
              <a:t>A</a:t>
            </a:r>
          </a:p>
        </p:txBody>
      </p:sp>
      <p:pic>
        <p:nvPicPr>
          <p:cNvPr id="9" name="Pictur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20" y="4298781"/>
            <a:ext cx="725170" cy="97282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38" y="5746325"/>
            <a:ext cx="725170" cy="9728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90869" y="3333996"/>
            <a:ext cx="2130553" cy="79223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12575" y="3405678"/>
            <a:ext cx="145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Helvetica Neue"/>
                <a:cs typeface="Helvetica Neue"/>
              </a:rPr>
              <a:t>A</a:t>
            </a:r>
            <a:r>
              <a:rPr lang="en-US" sz="3600" b="1" baseline="-25000" dirty="0" smtClean="0">
                <a:latin typeface="Helvetica Neue"/>
                <a:cs typeface="Helvetica Neue"/>
              </a:rPr>
              <a:t>1</a:t>
            </a:r>
            <a:endParaRPr lang="en-US" sz="3600" b="1" dirty="0">
              <a:latin typeface="Helvetica Neue"/>
              <a:cs typeface="Helvetica Neu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00968" y="4327140"/>
            <a:ext cx="2130553" cy="79223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22674" y="4398822"/>
            <a:ext cx="145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Helvetica Neue"/>
                <a:cs typeface="Helvetica Neue"/>
              </a:rPr>
              <a:t>A</a:t>
            </a:r>
            <a:r>
              <a:rPr lang="en-US" sz="3600" b="1" baseline="-25000" dirty="0">
                <a:latin typeface="Helvetica Neue"/>
                <a:cs typeface="Helvetica Neue"/>
              </a:rPr>
              <a:t>2</a:t>
            </a:r>
            <a:endParaRPr lang="en-US" sz="3600" b="1" dirty="0">
              <a:latin typeface="Helvetica Neue"/>
              <a:cs typeface="Helvetica Neue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84381" y="5672100"/>
            <a:ext cx="2130553" cy="79223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706087" y="5743782"/>
            <a:ext cx="145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Helvetica Neue"/>
                <a:cs typeface="Helvetica Neue"/>
              </a:rPr>
              <a:t>A</a:t>
            </a:r>
            <a:r>
              <a:rPr lang="en-US" sz="3600" b="1" baseline="-25000" dirty="0" smtClean="0">
                <a:latin typeface="Helvetica Neue"/>
                <a:cs typeface="Helvetica Neue"/>
              </a:rPr>
              <a:t>m</a:t>
            </a:r>
            <a:endParaRPr lang="en-US" sz="3600" b="1" dirty="0">
              <a:latin typeface="Helvetica Neue"/>
              <a:cs typeface="Helvetica Neue"/>
            </a:endParaRPr>
          </a:p>
        </p:txBody>
      </p:sp>
      <p:sp>
        <p:nvSpPr>
          <p:cNvPr id="17" name="TextBox 16"/>
          <p:cNvSpPr txBox="1"/>
          <p:nvPr/>
        </p:nvSpPr>
        <p:spPr>
          <a:xfrm rot="5400000">
            <a:off x="4803908" y="5381185"/>
            <a:ext cx="557666" cy="338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...</a:t>
            </a:r>
          </a:p>
        </p:txBody>
      </p:sp>
      <p:sp>
        <p:nvSpPr>
          <p:cNvPr id="18" name="TextBox 17"/>
          <p:cNvSpPr txBox="1"/>
          <p:nvPr/>
        </p:nvSpPr>
        <p:spPr>
          <a:xfrm rot="5400000">
            <a:off x="6410376" y="5377777"/>
            <a:ext cx="557666" cy="338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...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817767" y="4547089"/>
            <a:ext cx="1015999" cy="3884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20049376">
            <a:off x="2851635" y="3736635"/>
            <a:ext cx="1015999" cy="3884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871370">
            <a:off x="2790601" y="5679448"/>
            <a:ext cx="1015999" cy="3884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28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Helvetica Neue"/>
                <a:cs typeface="Helvetica Neue"/>
              </a:rPr>
              <a:t>Applications: k-means clustering</a:t>
            </a: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438150" y="1623036"/>
            <a:ext cx="8153400" cy="146941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Helvetica Neue"/>
                <a:cs typeface="Helvetica Neue"/>
              </a:rPr>
              <a:t>JL-projection is </a:t>
            </a:r>
            <a:r>
              <a:rPr lang="en-US" sz="2400" i="1" dirty="0" smtClean="0">
                <a:latin typeface="Helvetica Neue"/>
                <a:cs typeface="Helvetica Neue"/>
              </a:rPr>
              <a:t>oblivious</a:t>
            </a:r>
            <a:endParaRPr lang="en-US" sz="2400" dirty="0">
              <a:latin typeface="Helvetica Neue"/>
              <a:cs typeface="Helvetica Neue"/>
            </a:endParaRPr>
          </a:p>
          <a:p>
            <a:r>
              <a:rPr lang="en-US" sz="2400" dirty="0" smtClean="0">
                <a:latin typeface="Helvetica Neue"/>
                <a:cs typeface="Helvetica Neue"/>
              </a:rPr>
              <a:t>Gives lowest communication (1+ε)-approximate </a:t>
            </a:r>
            <a:r>
              <a:rPr lang="en-US" sz="2400" dirty="0">
                <a:latin typeface="Helvetica Neue"/>
                <a:cs typeface="Helvetica Neue"/>
              </a:rPr>
              <a:t>distributed clustering algorithm, improving on [</a:t>
            </a:r>
            <a:r>
              <a:rPr lang="en-US" sz="2400" dirty="0" err="1">
                <a:latin typeface="Helvetica Neue"/>
                <a:cs typeface="Helvetica Neue"/>
              </a:rPr>
              <a:t>Balcan</a:t>
            </a:r>
            <a:r>
              <a:rPr lang="en-US" sz="2400" dirty="0">
                <a:latin typeface="Helvetica Neue"/>
                <a:cs typeface="Helvetica Neue"/>
              </a:rPr>
              <a:t>, </a:t>
            </a:r>
            <a:r>
              <a:rPr lang="en-US" sz="2400" dirty="0" err="1">
                <a:latin typeface="Helvetica Neue"/>
                <a:cs typeface="Helvetica Neue"/>
              </a:rPr>
              <a:t>Kanchanapally</a:t>
            </a:r>
            <a:r>
              <a:rPr lang="en-US" sz="2400" dirty="0">
                <a:latin typeface="Helvetica Neue"/>
                <a:cs typeface="Helvetica Neue"/>
              </a:rPr>
              <a:t>, Liang, Woodruff ‘14] 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973" y="3285070"/>
            <a:ext cx="725170" cy="9728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8309" y="3826087"/>
            <a:ext cx="902446" cy="204760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38309" y="4471771"/>
            <a:ext cx="1451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elvetica Neue"/>
                <a:cs typeface="Helvetica Neue"/>
              </a:rPr>
              <a:t>AΠ</a:t>
            </a:r>
          </a:p>
          <a:p>
            <a:endParaRPr lang="en-US" sz="3600" b="1" dirty="0">
              <a:latin typeface="Helvetica Neue"/>
              <a:cs typeface="Helvetica Neue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228" y="4298781"/>
            <a:ext cx="725170" cy="97282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646" y="5746325"/>
            <a:ext cx="725170" cy="9728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12591" y="3333996"/>
            <a:ext cx="966580" cy="79223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19078" y="3405678"/>
            <a:ext cx="1451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Helvetica Neue"/>
                <a:cs typeface="Helvetica Neue"/>
              </a:rPr>
              <a:t>A</a:t>
            </a:r>
            <a:r>
              <a:rPr lang="en-US" sz="3600" b="1" baseline="-25000" dirty="0" smtClean="0">
                <a:latin typeface="Helvetica Neue"/>
                <a:cs typeface="Helvetica Neue"/>
              </a:rPr>
              <a:t>1</a:t>
            </a:r>
            <a:r>
              <a:rPr lang="en-US" sz="3600" b="1" dirty="0">
                <a:latin typeface="Helvetica Neue"/>
                <a:cs typeface="Helvetica Neue"/>
              </a:rPr>
              <a:t>Π</a:t>
            </a:r>
          </a:p>
          <a:p>
            <a:endParaRPr lang="en-US" sz="3600" b="1" dirty="0">
              <a:latin typeface="Helvetica Neue"/>
              <a:cs typeface="Helvetica Neu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29178" y="4327140"/>
            <a:ext cx="949994" cy="79223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29177" y="4398822"/>
            <a:ext cx="1451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Helvetica Neue"/>
                <a:cs typeface="Helvetica Neue"/>
              </a:rPr>
              <a:t>A</a:t>
            </a:r>
            <a:r>
              <a:rPr lang="en-US" sz="3600" b="1" baseline="-25000" dirty="0" smtClean="0">
                <a:latin typeface="Helvetica Neue"/>
                <a:cs typeface="Helvetica Neue"/>
              </a:rPr>
              <a:t>2</a:t>
            </a:r>
            <a:r>
              <a:rPr lang="en-US" sz="3600" b="1" dirty="0">
                <a:latin typeface="Helvetica Neue"/>
                <a:cs typeface="Helvetica Neue"/>
              </a:rPr>
              <a:t>Π</a:t>
            </a:r>
          </a:p>
          <a:p>
            <a:endParaRPr lang="en-US" sz="3600" b="1" dirty="0">
              <a:latin typeface="Helvetica Neue"/>
              <a:cs typeface="Helvetica Neue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29177" y="5672100"/>
            <a:ext cx="949994" cy="79223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236661" y="5743782"/>
            <a:ext cx="1451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Helvetica Neue"/>
                <a:cs typeface="Helvetica Neue"/>
              </a:rPr>
              <a:t>A</a:t>
            </a:r>
            <a:r>
              <a:rPr lang="en-US" sz="3600" b="1" baseline="-25000" dirty="0" err="1" smtClean="0">
                <a:latin typeface="Helvetica Neue"/>
                <a:cs typeface="Helvetica Neue"/>
              </a:rPr>
              <a:t>m</a:t>
            </a:r>
            <a:r>
              <a:rPr lang="en-US" sz="3600" b="1" dirty="0" err="1">
                <a:latin typeface="Helvetica Neue"/>
                <a:cs typeface="Helvetica Neue"/>
              </a:rPr>
              <a:t>Π</a:t>
            </a:r>
            <a:endParaRPr lang="en-US" sz="3600" b="1" dirty="0">
              <a:latin typeface="Helvetica Neue"/>
              <a:cs typeface="Helvetica Neue"/>
            </a:endParaRPr>
          </a:p>
          <a:p>
            <a:endParaRPr lang="en-US" sz="3600" b="1" dirty="0">
              <a:latin typeface="Helvetica Neue"/>
              <a:cs typeface="Helvetica Neue"/>
            </a:endParaRPr>
          </a:p>
        </p:txBody>
      </p:sp>
      <p:sp>
        <p:nvSpPr>
          <p:cNvPr id="17" name="TextBox 16"/>
          <p:cNvSpPr txBox="1"/>
          <p:nvPr/>
        </p:nvSpPr>
        <p:spPr>
          <a:xfrm rot="5400000">
            <a:off x="3410411" y="5381185"/>
            <a:ext cx="557666" cy="338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...</a:t>
            </a:r>
          </a:p>
        </p:txBody>
      </p:sp>
      <p:sp>
        <p:nvSpPr>
          <p:cNvPr id="18" name="TextBox 17"/>
          <p:cNvSpPr txBox="1"/>
          <p:nvPr/>
        </p:nvSpPr>
        <p:spPr>
          <a:xfrm rot="5400000">
            <a:off x="4762884" y="5377777"/>
            <a:ext cx="557666" cy="338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...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915321" y="4547089"/>
            <a:ext cx="1015999" cy="3884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20049376">
            <a:off x="1949189" y="3736635"/>
            <a:ext cx="1015999" cy="3884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871370">
            <a:off x="1888155" y="5679448"/>
            <a:ext cx="1015999" cy="3884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0" y="3534615"/>
            <a:ext cx="267004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"/>
                <a:cs typeface="Helvetica Neue"/>
              </a:rPr>
              <a:t>Just need to share O(</a:t>
            </a:r>
            <a:r>
              <a:rPr lang="en-US" sz="2400" dirty="0" err="1" smtClean="0">
                <a:latin typeface="Helvetica Neue"/>
                <a:cs typeface="Helvetica Neue"/>
              </a:rPr>
              <a:t>logd</a:t>
            </a:r>
            <a:r>
              <a:rPr lang="en-US" sz="2400" dirty="0" smtClean="0">
                <a:latin typeface="Helvetica Neue"/>
                <a:cs typeface="Helvetica Neue"/>
              </a:rPr>
              <a:t>) bits representing </a:t>
            </a:r>
            <a:r>
              <a:rPr lang="en-US" sz="2400" b="1" dirty="0" err="1" smtClean="0">
                <a:latin typeface="Helvetica Neue"/>
                <a:cs typeface="Helvetica Neue"/>
              </a:rPr>
              <a:t>Π</a:t>
            </a:r>
            <a:r>
              <a:rPr lang="en-US" sz="2400" dirty="0">
                <a:latin typeface="Helvetica Neue"/>
                <a:cs typeface="Helvetica Neue"/>
              </a:rPr>
              <a:t>.</a:t>
            </a:r>
            <a:r>
              <a:rPr lang="en-US" sz="2400" dirty="0" smtClean="0">
                <a:latin typeface="Helvetica Neue"/>
                <a:cs typeface="Helvetica Neue"/>
              </a:rPr>
              <a:t> </a:t>
            </a:r>
            <a:endParaRPr lang="en-US" sz="24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08040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Helvetica Neue"/>
                <a:cs typeface="Helvetica Neue"/>
              </a:rPr>
              <a:t>Applications</a:t>
            </a:r>
            <a:r>
              <a:rPr lang="en-US" sz="4000" dirty="0" smtClean="0">
                <a:latin typeface="Helvetica Neue"/>
                <a:cs typeface="Helvetica Neue"/>
              </a:rPr>
              <a:t>: Low </a:t>
            </a:r>
            <a:r>
              <a:rPr lang="en-US" sz="4000" dirty="0">
                <a:latin typeface="Helvetica Neue"/>
                <a:cs typeface="Helvetica Neue"/>
              </a:rPr>
              <a:t>R</a:t>
            </a:r>
            <a:r>
              <a:rPr lang="en-US" sz="4000" dirty="0" smtClean="0">
                <a:latin typeface="Helvetica Neue"/>
                <a:cs typeface="Helvetica Neue"/>
              </a:rPr>
              <a:t>ank Approximation</a:t>
            </a:r>
            <a:endParaRPr lang="en-US" sz="4000" dirty="0">
              <a:latin typeface="Helvetica Neue"/>
              <a:cs typeface="Helvetica Neue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438150" y="1623036"/>
            <a:ext cx="8153400" cy="146941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Helvetica Neue"/>
                <a:cs typeface="Helvetica Neue"/>
              </a:rPr>
              <a:t>Traditional randomized low rank approximation algorithm: [</a:t>
            </a:r>
            <a:r>
              <a:rPr lang="en-US" sz="2400" dirty="0" err="1" smtClean="0">
                <a:latin typeface="Helvetica Neue"/>
                <a:cs typeface="Helvetica Neue"/>
              </a:rPr>
              <a:t>Sarlos</a:t>
            </a:r>
            <a:r>
              <a:rPr lang="en-US" sz="2400" dirty="0" smtClean="0">
                <a:latin typeface="Helvetica Neue"/>
                <a:cs typeface="Helvetica Neue"/>
              </a:rPr>
              <a:t> </a:t>
            </a:r>
            <a:r>
              <a:rPr lang="fr-FR" sz="2400" dirty="0" smtClean="0">
                <a:latin typeface="Helvetica Neue"/>
                <a:cs typeface="Helvetica Neue"/>
              </a:rPr>
              <a:t>’</a:t>
            </a:r>
            <a:r>
              <a:rPr lang="en-US" sz="2400" dirty="0" smtClean="0">
                <a:latin typeface="Helvetica Neue"/>
                <a:cs typeface="Helvetica Neue"/>
              </a:rPr>
              <a:t>06, Clarkson Woodruff ‘13]</a:t>
            </a:r>
            <a:endParaRPr lang="en-US" sz="2400" dirty="0">
              <a:latin typeface="Helvetica Neue"/>
              <a:cs typeface="Helvetica Neue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1201" y="2655975"/>
            <a:ext cx="1296891" cy="204760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8208" y="3192552"/>
            <a:ext cx="1451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Helvetica Neue"/>
                <a:cs typeface="Helvetica Neue"/>
              </a:rPr>
              <a:t>A</a:t>
            </a:r>
            <a:endParaRPr lang="en-US" sz="3600" b="1" dirty="0">
              <a:latin typeface="Helvetica Neue"/>
              <a:cs typeface="Helvetica Neue"/>
            </a:endParaRPr>
          </a:p>
          <a:p>
            <a:endParaRPr lang="en-US" sz="3600" b="1" dirty="0">
              <a:latin typeface="Helvetica Neue"/>
              <a:cs typeface="Helvetica Neue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61535" y="3053484"/>
            <a:ext cx="1426580" cy="81999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761585" y="3166737"/>
            <a:ext cx="842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Helvetica Neue"/>
                <a:cs typeface="Helvetica Neue"/>
              </a:rPr>
              <a:t>ΠA</a:t>
            </a:r>
            <a:endParaRPr lang="en-US" sz="3600" b="1" dirty="0">
              <a:latin typeface="Helvetica Neue"/>
              <a:cs typeface="Helvetica Neue"/>
            </a:endParaRPr>
          </a:p>
          <a:p>
            <a:endParaRPr lang="en-US" sz="3600" b="1" dirty="0">
              <a:latin typeface="Helvetica Neue"/>
              <a:cs typeface="Helvetica Neue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250493" y="3192552"/>
            <a:ext cx="1032933" cy="4866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>
            <a:off x="1475541" y="2655975"/>
            <a:ext cx="183219" cy="204760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126427" y="3409107"/>
            <a:ext cx="1451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n</a:t>
            </a:r>
          </a:p>
          <a:p>
            <a:endParaRPr lang="en-US" sz="3600" b="1" dirty="0">
              <a:latin typeface="Helvetica Neue"/>
              <a:cs typeface="Helvetica Neue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90960" y="3195067"/>
            <a:ext cx="1451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"/>
                <a:cs typeface="Helvetica Neue"/>
              </a:rPr>
              <a:t>O(k/</a:t>
            </a:r>
            <a:r>
              <a:rPr lang="en-US" sz="2400" dirty="0" err="1" smtClean="0">
                <a:latin typeface="Helvetica Neue"/>
                <a:cs typeface="Helvetica Neue"/>
              </a:rPr>
              <a:t>ε</a:t>
            </a:r>
            <a:r>
              <a:rPr lang="en-US" sz="2400" dirty="0" smtClean="0">
                <a:latin typeface="Helvetica Neue"/>
                <a:cs typeface="Helvetica Neue"/>
              </a:rPr>
              <a:t>)</a:t>
            </a:r>
            <a:endParaRPr lang="en-US" sz="2400" dirty="0">
              <a:latin typeface="Helvetica Neue"/>
              <a:cs typeface="Helvetica Neue"/>
            </a:endParaRPr>
          </a:p>
          <a:p>
            <a:endParaRPr lang="en-US" sz="3600" b="1" dirty="0">
              <a:latin typeface="Helvetica Neue"/>
              <a:cs typeface="Helvetica Neue"/>
            </a:endParaRPr>
          </a:p>
        </p:txBody>
      </p:sp>
      <p:sp>
        <p:nvSpPr>
          <p:cNvPr id="28" name="Left Brace 27"/>
          <p:cNvSpPr/>
          <p:nvPr/>
        </p:nvSpPr>
        <p:spPr>
          <a:xfrm>
            <a:off x="5217208" y="3048740"/>
            <a:ext cx="183219" cy="82473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387349" y="4891169"/>
            <a:ext cx="8153400" cy="146941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Helvetica Neue"/>
                <a:cs typeface="Helvetica Neue"/>
              </a:rPr>
              <a:t>Projecting the rows of </a:t>
            </a:r>
            <a:r>
              <a:rPr lang="en-US" sz="2400" b="1" dirty="0" smtClean="0">
                <a:latin typeface="Helvetica Neue"/>
                <a:cs typeface="Helvetica Neue"/>
              </a:rPr>
              <a:t>A </a:t>
            </a:r>
            <a:r>
              <a:rPr lang="en-US" sz="2400" dirty="0" smtClean="0">
                <a:latin typeface="Helvetica Neue"/>
                <a:cs typeface="Helvetica Neue"/>
              </a:rPr>
              <a:t>onto the row span of </a:t>
            </a:r>
            <a:r>
              <a:rPr lang="en-US" sz="2400" b="1" dirty="0" smtClean="0">
                <a:latin typeface="Helvetica Neue"/>
                <a:cs typeface="Helvetica Neue"/>
              </a:rPr>
              <a:t>ΠA</a:t>
            </a:r>
            <a:r>
              <a:rPr lang="en-US" sz="2400" dirty="0" smtClean="0">
                <a:latin typeface="Helvetica Neue"/>
                <a:cs typeface="Helvetica Neue"/>
              </a:rPr>
              <a:t> gives a good low rank approximation of </a:t>
            </a:r>
            <a:r>
              <a:rPr lang="en-US" sz="2400" b="1" dirty="0" smtClean="0">
                <a:latin typeface="Helvetica Neue"/>
                <a:cs typeface="Helvetica Neue"/>
              </a:rPr>
              <a:t>A</a:t>
            </a:r>
            <a:endParaRPr lang="en-US" sz="2400" b="1" dirty="0">
              <a:latin typeface="Helvetica Neue"/>
              <a:cs typeface="Helvetica Neue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179630"/>
              </p:ext>
            </p:extLst>
          </p:nvPr>
        </p:nvGraphicFramePr>
        <p:xfrm>
          <a:off x="1954214" y="5852589"/>
          <a:ext cx="5035041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7" name="Equation" r:id="rId4" imgW="1866900" imgH="317500" progId="Equation.3">
                  <p:embed/>
                </p:oleObj>
              </mc:Choice>
              <mc:Fallback>
                <p:oleObj name="Equation" r:id="rId4" imgW="18669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4214" y="5852589"/>
                        <a:ext cx="5035041" cy="696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408725"/>
              </p:ext>
            </p:extLst>
          </p:nvPr>
        </p:nvGraphicFramePr>
        <p:xfrm>
          <a:off x="1513956" y="5852589"/>
          <a:ext cx="5481637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8" name="Equation" r:id="rId6" imgW="2032000" imgH="317500" progId="Equation.3">
                  <p:embed/>
                </p:oleObj>
              </mc:Choice>
              <mc:Fallback>
                <p:oleObj name="Equation" r:id="rId6" imgW="20320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13956" y="5852589"/>
                        <a:ext cx="5481637" cy="696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2580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Helvetica Neue"/>
                <a:cs typeface="Helvetica Neue"/>
              </a:rPr>
              <a:t>Applications</a:t>
            </a:r>
            <a:r>
              <a:rPr lang="en-US" sz="4000" dirty="0" smtClean="0">
                <a:latin typeface="Helvetica Neue"/>
                <a:cs typeface="Helvetica Neue"/>
              </a:rPr>
              <a:t>: Low </a:t>
            </a:r>
            <a:r>
              <a:rPr lang="en-US" sz="4000" dirty="0">
                <a:latin typeface="Helvetica Neue"/>
                <a:cs typeface="Helvetica Neue"/>
              </a:rPr>
              <a:t>R</a:t>
            </a:r>
            <a:r>
              <a:rPr lang="en-US" sz="4000" dirty="0" smtClean="0">
                <a:latin typeface="Helvetica Neue"/>
                <a:cs typeface="Helvetica Neue"/>
              </a:rPr>
              <a:t>ank Approximation</a:t>
            </a:r>
            <a:endParaRPr lang="en-US" sz="4000" dirty="0">
              <a:latin typeface="Helvetica Neue"/>
              <a:cs typeface="Helvetica Neue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438150" y="1623036"/>
            <a:ext cx="8153400" cy="146941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Helvetica Neue"/>
                <a:cs typeface="Helvetica Neue"/>
              </a:rPr>
              <a:t>Our results show that </a:t>
            </a:r>
            <a:r>
              <a:rPr lang="en-US" sz="2400" b="1" dirty="0" smtClean="0">
                <a:latin typeface="Helvetica Neue"/>
                <a:cs typeface="Helvetica Neue"/>
              </a:rPr>
              <a:t>ΠA </a:t>
            </a:r>
            <a:r>
              <a:rPr lang="en-US" sz="2400" dirty="0" smtClean="0">
                <a:latin typeface="Helvetica Neue"/>
                <a:cs typeface="Helvetica Neue"/>
              </a:rPr>
              <a:t>can be used to directly compute approximate singular vectors for </a:t>
            </a:r>
            <a:r>
              <a:rPr lang="en-US" sz="2400" b="1" dirty="0" smtClean="0">
                <a:latin typeface="Helvetica Neue"/>
                <a:cs typeface="Helvetica Neue"/>
              </a:rPr>
              <a:t>A</a:t>
            </a:r>
            <a:r>
              <a:rPr lang="en-US" sz="2400" dirty="0" smtClean="0">
                <a:latin typeface="Helvetica Neue"/>
                <a:cs typeface="Helvetica Neue"/>
              </a:rPr>
              <a:t>  </a:t>
            </a:r>
            <a:endParaRPr lang="en-US" sz="2400" dirty="0">
              <a:latin typeface="Helvetica Neue"/>
              <a:cs typeface="Helvetica Neue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1201" y="2655975"/>
            <a:ext cx="1296891" cy="204760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8208" y="3192552"/>
            <a:ext cx="1451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Helvetica Neue"/>
                <a:cs typeface="Helvetica Neue"/>
              </a:rPr>
              <a:t>A</a:t>
            </a:r>
            <a:endParaRPr lang="en-US" sz="3600" b="1" dirty="0">
              <a:latin typeface="Helvetica Neue"/>
              <a:cs typeface="Helvetica Neue"/>
            </a:endParaRPr>
          </a:p>
          <a:p>
            <a:endParaRPr lang="en-US" sz="3600" b="1" dirty="0">
              <a:latin typeface="Helvetica Neue"/>
              <a:cs typeface="Helvetica Neue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0066" y="3053484"/>
            <a:ext cx="1426580" cy="81999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880116" y="3166737"/>
            <a:ext cx="842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Helvetica Neue"/>
                <a:cs typeface="Helvetica Neue"/>
              </a:rPr>
              <a:t>ΠA</a:t>
            </a:r>
            <a:endParaRPr lang="en-US" sz="3600" b="1" dirty="0">
              <a:latin typeface="Helvetica Neue"/>
              <a:cs typeface="Helvetica Neue"/>
            </a:endParaRPr>
          </a:p>
          <a:p>
            <a:endParaRPr lang="en-US" sz="3600" b="1" dirty="0">
              <a:latin typeface="Helvetica Neue"/>
              <a:cs typeface="Helvetica Neue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250493" y="3192552"/>
            <a:ext cx="1032933" cy="4866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>
            <a:off x="1475541" y="2655975"/>
            <a:ext cx="183219" cy="204760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126427" y="3409107"/>
            <a:ext cx="1451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n</a:t>
            </a:r>
          </a:p>
          <a:p>
            <a:endParaRPr lang="en-US" sz="3600" b="1" dirty="0">
              <a:latin typeface="Helvetica Neue"/>
              <a:cs typeface="Helvetica Neue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90960" y="3195067"/>
            <a:ext cx="1451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"/>
                <a:cs typeface="Helvetica Neue"/>
              </a:rPr>
              <a:t>O(k/ε</a:t>
            </a:r>
            <a:r>
              <a:rPr lang="en-US" sz="2400" baseline="30000" dirty="0" smtClean="0">
                <a:latin typeface="Helvetica Neue"/>
                <a:cs typeface="Helvetica Neue"/>
              </a:rPr>
              <a:t>2</a:t>
            </a:r>
            <a:r>
              <a:rPr lang="en-US" sz="2400" dirty="0" smtClean="0">
                <a:latin typeface="Helvetica Neue"/>
                <a:cs typeface="Helvetica Neue"/>
              </a:rPr>
              <a:t>)</a:t>
            </a:r>
            <a:endParaRPr lang="en-US" sz="2400" dirty="0">
              <a:latin typeface="Helvetica Neue"/>
              <a:cs typeface="Helvetica Neue"/>
            </a:endParaRPr>
          </a:p>
          <a:p>
            <a:endParaRPr lang="en-US" sz="3600" b="1" dirty="0">
              <a:latin typeface="Helvetica Neue"/>
              <a:cs typeface="Helvetica Neue"/>
            </a:endParaRPr>
          </a:p>
        </p:txBody>
      </p:sp>
      <p:sp>
        <p:nvSpPr>
          <p:cNvPr id="28" name="Left Brace 27"/>
          <p:cNvSpPr/>
          <p:nvPr/>
        </p:nvSpPr>
        <p:spPr>
          <a:xfrm>
            <a:off x="5335739" y="3048740"/>
            <a:ext cx="183219" cy="82473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928878"/>
              </p:ext>
            </p:extLst>
          </p:nvPr>
        </p:nvGraphicFramePr>
        <p:xfrm>
          <a:off x="3654958" y="4067177"/>
          <a:ext cx="4767262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43" name="Equation" r:id="rId4" imgW="1816100" imgH="393700" progId="Equation.3">
                  <p:embed/>
                </p:oleObj>
              </mc:Choice>
              <mc:Fallback>
                <p:oleObj name="Equation" r:id="rId4" imgW="1816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4958" y="4067177"/>
                        <a:ext cx="4767262" cy="82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971208"/>
              </p:ext>
            </p:extLst>
          </p:nvPr>
        </p:nvGraphicFramePr>
        <p:xfrm>
          <a:off x="1126427" y="5178425"/>
          <a:ext cx="531177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44" name="Equation" r:id="rId6" imgW="1968500" imgH="330200" progId="Equation.3">
                  <p:embed/>
                </p:oleObj>
              </mc:Choice>
              <mc:Fallback>
                <p:oleObj name="Equation" r:id="rId6" imgW="19685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26427" y="5178425"/>
                        <a:ext cx="5311775" cy="72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122692"/>
              </p:ext>
            </p:extLst>
          </p:nvPr>
        </p:nvGraphicFramePr>
        <p:xfrm>
          <a:off x="1126427" y="5178688"/>
          <a:ext cx="5997575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45" name="Equation" r:id="rId8" imgW="2222500" imgH="330200" progId="Equation.3">
                  <p:embed/>
                </p:oleObj>
              </mc:Choice>
              <mc:Fallback>
                <p:oleObj name="Equation" r:id="rId8" imgW="22225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26427" y="5178688"/>
                        <a:ext cx="5997575" cy="725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1342"/>
              </p:ext>
            </p:extLst>
          </p:nvPr>
        </p:nvGraphicFramePr>
        <p:xfrm>
          <a:off x="3654958" y="4067177"/>
          <a:ext cx="53673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46" name="Equation" r:id="rId10" imgW="2044700" imgH="393700" progId="Equation.3">
                  <p:embed/>
                </p:oleObj>
              </mc:Choice>
              <mc:Fallback>
                <p:oleObj name="Equation" r:id="rId10" imgW="2044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54958" y="4067177"/>
                        <a:ext cx="5367337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ontent Placeholder 2"/>
          <p:cNvSpPr txBox="1">
            <a:spLocks/>
          </p:cNvSpPr>
          <p:nvPr/>
        </p:nvSpPr>
        <p:spPr>
          <a:xfrm>
            <a:off x="438150" y="5901349"/>
            <a:ext cx="8153400" cy="956651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Helvetica Neue"/>
                <a:cs typeface="Helvetica Neue"/>
              </a:rPr>
              <a:t>Streaming applications</a:t>
            </a:r>
            <a:endParaRPr lang="en-US" sz="24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4545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Helvetica Neue"/>
                <a:cs typeface="Helvetica Neue"/>
              </a:rPr>
              <a:t>Applications</a:t>
            </a:r>
            <a:r>
              <a:rPr lang="en-US" sz="4000" dirty="0" smtClean="0">
                <a:latin typeface="Helvetica Neue"/>
                <a:cs typeface="Helvetica Neue"/>
              </a:rPr>
              <a:t>: Column Based Matrix Reconstruction</a:t>
            </a:r>
            <a:endParaRPr lang="en-US" sz="4000" dirty="0">
              <a:latin typeface="Helvetica Neue"/>
              <a:cs typeface="Helvetica Neue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438150" y="1623036"/>
            <a:ext cx="8153400" cy="3442535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Helvetica Neue"/>
                <a:cs typeface="Helvetica Neue"/>
              </a:rPr>
              <a:t>It is possible to </a:t>
            </a:r>
            <a:r>
              <a:rPr lang="en-US" sz="2000" dirty="0">
                <a:latin typeface="Helvetica Neue"/>
                <a:cs typeface="Helvetica Neue"/>
              </a:rPr>
              <a:t>sample O(k/</a:t>
            </a:r>
            <a:r>
              <a:rPr lang="en-US" sz="2000" dirty="0" err="1" smtClean="0">
                <a:latin typeface="Helvetica Neue"/>
                <a:cs typeface="Helvetica Neue"/>
              </a:rPr>
              <a:t>ε</a:t>
            </a:r>
            <a:r>
              <a:rPr lang="en-US" sz="2000" dirty="0" smtClean="0">
                <a:latin typeface="Helvetica Neue"/>
                <a:cs typeface="Helvetica Neue"/>
              </a:rPr>
              <a:t>) columns of </a:t>
            </a:r>
            <a:r>
              <a:rPr lang="en-US" sz="2000" b="1" dirty="0" smtClean="0">
                <a:latin typeface="Helvetica Neue"/>
                <a:cs typeface="Helvetica Neue"/>
              </a:rPr>
              <a:t>A</a:t>
            </a:r>
            <a:r>
              <a:rPr lang="en-US" sz="2000" dirty="0" smtClean="0">
                <a:latin typeface="Helvetica Neue"/>
                <a:cs typeface="Helvetica Neue"/>
              </a:rPr>
              <a:t>, such that the projection of </a:t>
            </a:r>
            <a:r>
              <a:rPr lang="en-US" sz="2000" b="1" dirty="0" smtClean="0">
                <a:latin typeface="Helvetica Neue"/>
                <a:cs typeface="Helvetica Neue"/>
              </a:rPr>
              <a:t>A </a:t>
            </a:r>
            <a:r>
              <a:rPr lang="en-US" sz="2000" dirty="0" smtClean="0">
                <a:latin typeface="Helvetica Neue"/>
                <a:cs typeface="Helvetica Neue"/>
              </a:rPr>
              <a:t>onto those columns is a good low rank approximation of </a:t>
            </a:r>
            <a:r>
              <a:rPr lang="en-US" sz="2000" b="1" dirty="0" smtClean="0">
                <a:latin typeface="Helvetica Neue"/>
                <a:cs typeface="Helvetica Neue"/>
              </a:rPr>
              <a:t>A.</a:t>
            </a:r>
            <a:r>
              <a:rPr lang="en-US" sz="2000" dirty="0" smtClean="0">
                <a:latin typeface="Helvetica Neue"/>
                <a:cs typeface="Helvetica Neue"/>
              </a:rPr>
              <a:t> [</a:t>
            </a:r>
            <a:r>
              <a:rPr lang="en-US" sz="2000" dirty="0" err="1" smtClean="0">
                <a:latin typeface="Helvetica Neue"/>
                <a:cs typeface="Helvetica Neue"/>
              </a:rPr>
              <a:t>Deshpande</a:t>
            </a:r>
            <a:r>
              <a:rPr lang="en-US" sz="2000" dirty="0" smtClean="0">
                <a:latin typeface="Helvetica Neue"/>
                <a:cs typeface="Helvetica Neue"/>
              </a:rPr>
              <a:t> et al ‘06, </a:t>
            </a:r>
            <a:r>
              <a:rPr lang="en-US" sz="2000" dirty="0" err="1" smtClean="0">
                <a:latin typeface="Helvetica Neue"/>
                <a:cs typeface="Helvetica Neue"/>
              </a:rPr>
              <a:t>Guruswami</a:t>
            </a:r>
            <a:r>
              <a:rPr lang="en-US" sz="2000" dirty="0" smtClean="0">
                <a:latin typeface="Helvetica Neue"/>
                <a:cs typeface="Helvetica Neue"/>
              </a:rPr>
              <a:t>, </a:t>
            </a:r>
            <a:r>
              <a:rPr lang="en-US" sz="2000" dirty="0" err="1" smtClean="0">
                <a:latin typeface="Helvetica Neue"/>
                <a:cs typeface="Helvetica Neue"/>
              </a:rPr>
              <a:t>Sinop</a:t>
            </a:r>
            <a:r>
              <a:rPr lang="en-US" sz="2000" dirty="0" smtClean="0">
                <a:latin typeface="Helvetica Neue"/>
                <a:cs typeface="Helvetica Neue"/>
              </a:rPr>
              <a:t> ‘12, </a:t>
            </a:r>
            <a:r>
              <a:rPr lang="en-US" sz="2000" dirty="0" err="1" smtClean="0">
                <a:latin typeface="Helvetica Neue"/>
                <a:cs typeface="Helvetica Neue"/>
              </a:rPr>
              <a:t>Boutsidis</a:t>
            </a:r>
            <a:r>
              <a:rPr lang="en-US" sz="2000" dirty="0" smtClean="0">
                <a:latin typeface="Helvetica Neue"/>
                <a:cs typeface="Helvetica Neue"/>
              </a:rPr>
              <a:t> et al ‘14]</a:t>
            </a:r>
          </a:p>
          <a:p>
            <a:r>
              <a:rPr lang="en-US" sz="2000" dirty="0" smtClean="0">
                <a:latin typeface="Helvetica Neue"/>
                <a:cs typeface="Helvetica Neue"/>
              </a:rPr>
              <a:t>We show: It is possible to sample and reweight O(k/ε</a:t>
            </a:r>
            <a:r>
              <a:rPr lang="en-US" sz="2000" baseline="30000" dirty="0" smtClean="0">
                <a:latin typeface="Helvetica Neue"/>
                <a:cs typeface="Helvetica Neue"/>
              </a:rPr>
              <a:t>2</a:t>
            </a:r>
            <a:r>
              <a:rPr lang="en-US" sz="2000" dirty="0" smtClean="0">
                <a:latin typeface="Helvetica Neue"/>
                <a:cs typeface="Helvetica Neue"/>
              </a:rPr>
              <a:t>) columns of </a:t>
            </a:r>
            <a:r>
              <a:rPr lang="en-US" sz="2000" b="1" dirty="0" smtClean="0">
                <a:latin typeface="Helvetica Neue"/>
                <a:cs typeface="Helvetica Neue"/>
              </a:rPr>
              <a:t>A</a:t>
            </a:r>
            <a:r>
              <a:rPr lang="en-US" sz="2000" dirty="0" smtClean="0">
                <a:latin typeface="Helvetica Neue"/>
                <a:cs typeface="Helvetica Neue"/>
              </a:rPr>
              <a:t>, such that the top column singular vectors of the resulting matrix, give a good low rank projection for </a:t>
            </a:r>
            <a:r>
              <a:rPr lang="en-US" sz="2000" b="1" dirty="0" smtClean="0">
                <a:latin typeface="Helvetica Neue"/>
                <a:cs typeface="Helvetica Neue"/>
              </a:rPr>
              <a:t>A.</a:t>
            </a:r>
          </a:p>
          <a:p>
            <a:r>
              <a:rPr lang="en-US" sz="2000" dirty="0" smtClean="0">
                <a:latin typeface="Helvetica Neue"/>
                <a:cs typeface="Helvetica Neue"/>
              </a:rPr>
              <a:t>Possible applications to approximate SVD algorithms for sparse matrices</a:t>
            </a:r>
          </a:p>
          <a:p>
            <a:endParaRPr lang="en-US" sz="2000" dirty="0">
              <a:latin typeface="Helvetica Neue"/>
              <a:cs typeface="Helvetica Neue"/>
            </a:endParaRPr>
          </a:p>
          <a:p>
            <a:endParaRPr lang="en-US" sz="2400" dirty="0">
              <a:latin typeface="Helvetica Neue"/>
              <a:cs typeface="Helvetica Neue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2334" y="4435578"/>
            <a:ext cx="2575133" cy="204760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56322" y="5065571"/>
            <a:ext cx="1451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Helvetica Neue"/>
                <a:cs typeface="Helvetica Neue"/>
              </a:rPr>
              <a:t>A</a:t>
            </a:r>
            <a:endParaRPr lang="en-US" sz="3600" b="1" dirty="0">
              <a:latin typeface="Helvetica Neue"/>
              <a:cs typeface="Helvetica Neue"/>
            </a:endParaRPr>
          </a:p>
          <a:p>
            <a:endParaRPr lang="en-US" sz="3600" b="1" dirty="0">
              <a:latin typeface="Helvetica Neue"/>
              <a:cs typeface="Helvetica Neu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7600" y="4418645"/>
            <a:ext cx="135467" cy="20476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070055" y="4435578"/>
            <a:ext cx="135467" cy="20476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182533" y="4418645"/>
            <a:ext cx="135467" cy="20476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793066" y="4418645"/>
            <a:ext cx="135467" cy="20476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132334" y="4418645"/>
            <a:ext cx="135467" cy="20476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436533" y="4418645"/>
            <a:ext cx="135467" cy="20476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4842933" y="5116374"/>
            <a:ext cx="812800" cy="4910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757332" y="4485423"/>
            <a:ext cx="982136" cy="204760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013895" y="5068073"/>
            <a:ext cx="145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Helvetica Neue"/>
                <a:cs typeface="Helvetica Neue"/>
              </a:rPr>
              <a:t>Ã</a:t>
            </a:r>
            <a:endParaRPr lang="en-US" sz="3600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46624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3" grpId="0" animBg="1"/>
      <p:bldP spid="21" grpId="0" animBg="1"/>
      <p:bldP spid="25" grpId="0" animBg="1"/>
      <p:bldP spid="29" grpId="0" animBg="1"/>
      <p:bldP spid="30" grpId="0" animBg="1"/>
      <p:bldP spid="31" grpId="0" animBg="1"/>
      <p:bldP spid="4" grpId="0" animBg="1"/>
      <p:bldP spid="32" grpId="0" animBg="1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Helvetica Neue"/>
                <a:cs typeface="Helvetica Neue"/>
              </a:rPr>
              <a:t>Applications</a:t>
            </a:r>
            <a:r>
              <a:rPr lang="en-US" sz="4000" dirty="0" smtClean="0">
                <a:latin typeface="Helvetica Neue"/>
                <a:cs typeface="Helvetica Neue"/>
              </a:rPr>
              <a:t>: Column Based Matrix Reconstruction</a:t>
            </a:r>
            <a:endParaRPr lang="en-US" sz="4000" dirty="0">
              <a:latin typeface="Helvetica Neue"/>
              <a:cs typeface="Helvetica Neue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438150" y="1623036"/>
            <a:ext cx="8153400" cy="3442535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Helvetica Neue"/>
                <a:cs typeface="Helvetica Neue"/>
              </a:rPr>
              <a:t>Columns are sampled by a combination of leverage scores, with respect to a good rank k subspace, and residual norms after projecting to this subspace.</a:t>
            </a:r>
          </a:p>
          <a:p>
            <a:r>
              <a:rPr lang="en-US" sz="2000" dirty="0" smtClean="0">
                <a:latin typeface="Helvetica Neue"/>
                <a:cs typeface="Helvetica Neue"/>
              </a:rPr>
              <a:t>Very natural </a:t>
            </a:r>
            <a:r>
              <a:rPr lang="en-US" sz="2000" i="1" dirty="0" smtClean="0">
                <a:latin typeface="Helvetica Neue"/>
                <a:cs typeface="Helvetica Neue"/>
              </a:rPr>
              <a:t>feature selection</a:t>
            </a:r>
            <a:r>
              <a:rPr lang="en-US" sz="2000" dirty="0" smtClean="0">
                <a:latin typeface="Helvetica Neue"/>
                <a:cs typeface="Helvetica Neue"/>
              </a:rPr>
              <a:t> metric. Possible heuristic uses?</a:t>
            </a:r>
          </a:p>
          <a:p>
            <a:endParaRPr lang="en-US" sz="2000" dirty="0">
              <a:latin typeface="Helvetica Neue"/>
              <a:cs typeface="Helvetica Neue"/>
            </a:endParaRPr>
          </a:p>
          <a:p>
            <a:endParaRPr lang="en-US" sz="2400" dirty="0">
              <a:latin typeface="Helvetica Neue"/>
              <a:cs typeface="Helvetica Neue"/>
            </a:endParaRPr>
          </a:p>
        </p:txBody>
      </p:sp>
      <p:pic>
        <p:nvPicPr>
          <p:cNvPr id="5" name="Picture 4" descr="face_sample-eps-converted-t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9" y="3246967"/>
            <a:ext cx="4250267" cy="3187700"/>
          </a:xfrm>
          <a:prstGeom prst="rect">
            <a:avLst/>
          </a:prstGeom>
        </p:spPr>
      </p:pic>
      <p:pic>
        <p:nvPicPr>
          <p:cNvPr id="6" name="Picture 5" descr="laplaciansSuper-eps-converted-t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777" y="3246968"/>
            <a:ext cx="4250264" cy="318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88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Helvetica Neue"/>
                <a:cs typeface="Helvetica Neue"/>
              </a:rPr>
              <a:t>Analysis: SVD Based Reduction</a:t>
            </a:r>
            <a:endParaRPr lang="en-US" sz="4000" dirty="0">
              <a:latin typeface="Helvetica Neue"/>
              <a:cs typeface="Helvetica Neue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56174" y="4047337"/>
            <a:ext cx="1450546" cy="155871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858706" y="4437378"/>
            <a:ext cx="145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elvetica Neue"/>
                <a:cs typeface="Helvetica Neue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30628" y="4437378"/>
            <a:ext cx="145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elvetica Neue"/>
                <a:cs typeface="Helvetica Neue"/>
              </a:rPr>
              <a:t>U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32572" y="4386579"/>
            <a:ext cx="145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Helvetica Neue"/>
                <a:cs typeface="Helvetica Neue"/>
              </a:rPr>
              <a:t>Σ</a:t>
            </a:r>
            <a:endParaRPr lang="en-US" sz="3600" b="1" dirty="0">
              <a:latin typeface="Helvetica Neue"/>
              <a:cs typeface="Helvetica Neue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35724" y="4386579"/>
            <a:ext cx="44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Helvetica Neue"/>
                <a:cs typeface="Helvetica Neue"/>
              </a:rPr>
              <a:t>=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275985" y="4047337"/>
            <a:ext cx="1450546" cy="155871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777330" y="4047337"/>
            <a:ext cx="1450546" cy="155871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768411" y="4386309"/>
            <a:ext cx="145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Helvetica Neue"/>
                <a:cs typeface="Helvetica Neue"/>
              </a:rPr>
              <a:t>V</a:t>
            </a:r>
            <a:r>
              <a:rPr lang="en-US" sz="3600" b="1" baseline="30000" dirty="0" smtClean="0">
                <a:latin typeface="Helvetica Neue"/>
                <a:cs typeface="Helvetica Neue"/>
              </a:rPr>
              <a:t>T</a:t>
            </a:r>
            <a:endParaRPr lang="en-US" sz="3600" b="1" dirty="0">
              <a:latin typeface="Helvetica Neue"/>
              <a:cs typeface="Helvetica Neue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13169" y="4047067"/>
            <a:ext cx="1450546" cy="155871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26784" y="4047066"/>
            <a:ext cx="139425" cy="1558713"/>
          </a:xfrm>
          <a:prstGeom prst="rect">
            <a:avLst/>
          </a:prstGeom>
          <a:solidFill>
            <a:schemeClr val="bg2"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29983" y="4064002"/>
            <a:ext cx="139425" cy="1558713"/>
          </a:xfrm>
          <a:prstGeom prst="rect">
            <a:avLst/>
          </a:prstGeom>
          <a:solidFill>
            <a:schemeClr val="bg2"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733179" y="4047069"/>
            <a:ext cx="139425" cy="1558713"/>
          </a:xfrm>
          <a:prstGeom prst="rect">
            <a:avLst/>
          </a:prstGeom>
          <a:solidFill>
            <a:schemeClr val="bg2"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936378" y="4064005"/>
            <a:ext cx="139425" cy="1558713"/>
          </a:xfrm>
          <a:prstGeom prst="rect">
            <a:avLst/>
          </a:prstGeom>
          <a:solidFill>
            <a:schemeClr val="bg2"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34446" y="4064005"/>
            <a:ext cx="139425" cy="1558713"/>
          </a:xfrm>
          <a:prstGeom prst="rect">
            <a:avLst/>
          </a:prstGeom>
          <a:solidFill>
            <a:schemeClr val="bg2"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37645" y="4080941"/>
            <a:ext cx="139425" cy="1558713"/>
          </a:xfrm>
          <a:prstGeom prst="rect">
            <a:avLst/>
          </a:prstGeom>
          <a:solidFill>
            <a:schemeClr val="bg2"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40841" y="4064008"/>
            <a:ext cx="139425" cy="1558713"/>
          </a:xfrm>
          <a:prstGeom prst="rect">
            <a:avLst/>
          </a:prstGeom>
          <a:solidFill>
            <a:schemeClr val="bg2"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5400000">
            <a:off x="6981336" y="3515584"/>
            <a:ext cx="139425" cy="1391467"/>
          </a:xfrm>
          <a:prstGeom prst="rect">
            <a:avLst/>
          </a:prstGeom>
          <a:solidFill>
            <a:schemeClr val="bg2"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6966217" y="3718783"/>
            <a:ext cx="139425" cy="1391467"/>
          </a:xfrm>
          <a:prstGeom prst="rect">
            <a:avLst/>
          </a:prstGeom>
          <a:solidFill>
            <a:schemeClr val="bg2"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5400000">
            <a:off x="6981333" y="3921979"/>
            <a:ext cx="139425" cy="1391467"/>
          </a:xfrm>
          <a:prstGeom prst="rect">
            <a:avLst/>
          </a:prstGeom>
          <a:solidFill>
            <a:schemeClr val="bg2"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5400000">
            <a:off x="6966214" y="4125178"/>
            <a:ext cx="139425" cy="1391467"/>
          </a:xfrm>
          <a:prstGeom prst="rect">
            <a:avLst/>
          </a:prstGeom>
          <a:solidFill>
            <a:schemeClr val="bg2"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5400000">
            <a:off x="6966214" y="4323246"/>
            <a:ext cx="139425" cy="1391467"/>
          </a:xfrm>
          <a:prstGeom prst="rect">
            <a:avLst/>
          </a:prstGeom>
          <a:solidFill>
            <a:schemeClr val="bg2"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rot="5400000">
            <a:off x="6951095" y="4526445"/>
            <a:ext cx="139425" cy="1391467"/>
          </a:xfrm>
          <a:prstGeom prst="rect">
            <a:avLst/>
          </a:prstGeom>
          <a:solidFill>
            <a:schemeClr val="bg2"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5400000">
            <a:off x="6966211" y="4729641"/>
            <a:ext cx="139425" cy="1391467"/>
          </a:xfrm>
          <a:prstGeom prst="rect">
            <a:avLst/>
          </a:prstGeom>
          <a:solidFill>
            <a:schemeClr val="bg2"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19200000">
            <a:off x="5471455" y="3820500"/>
            <a:ext cx="127018" cy="2038976"/>
          </a:xfrm>
          <a:prstGeom prst="rect">
            <a:avLst/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19200000">
            <a:off x="5034126" y="4002775"/>
            <a:ext cx="109556" cy="577578"/>
          </a:xfrm>
          <a:prstGeom prst="rect">
            <a:avLst/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854745" y="4443132"/>
            <a:ext cx="145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Helvetica Neue"/>
                <a:cs typeface="Helvetica Neue"/>
              </a:rPr>
              <a:t>A</a:t>
            </a:r>
            <a:r>
              <a:rPr lang="en-US" sz="3600" b="1" baseline="-25000" dirty="0" err="1" smtClean="0">
                <a:latin typeface="Helvetica Neue"/>
                <a:cs typeface="Helvetica Neue"/>
              </a:rPr>
              <a:t>k</a:t>
            </a:r>
            <a:endParaRPr lang="en-US" sz="3600" b="1" dirty="0">
              <a:latin typeface="Helvetica Neue"/>
              <a:cs typeface="Helvetica Neue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32572" y="4386579"/>
            <a:ext cx="145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Helvetica Neue"/>
                <a:cs typeface="Helvetica Neue"/>
              </a:rPr>
              <a:t>Σ</a:t>
            </a:r>
            <a:r>
              <a:rPr lang="en-US" sz="3600" b="1" baseline="-25000" dirty="0" err="1" smtClean="0">
                <a:latin typeface="Helvetica Neue"/>
                <a:cs typeface="Helvetica Neue"/>
              </a:rPr>
              <a:t>k</a:t>
            </a:r>
            <a:endParaRPr lang="en-US" sz="3600" b="1" dirty="0">
              <a:latin typeface="Helvetica Neue"/>
              <a:cs typeface="Helvetica Neue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770839" y="4384738"/>
            <a:ext cx="145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Helvetica Neue"/>
                <a:cs typeface="Helvetica Neue"/>
              </a:rPr>
              <a:t>V</a:t>
            </a:r>
            <a:r>
              <a:rPr lang="en-US" sz="3600" b="1" baseline="-25000" dirty="0" err="1" smtClean="0">
                <a:latin typeface="Helvetica Neue"/>
                <a:cs typeface="Helvetica Neue"/>
              </a:rPr>
              <a:t>k</a:t>
            </a:r>
            <a:r>
              <a:rPr lang="en-US" sz="3600" b="1" baseline="30000" dirty="0" err="1" smtClean="0">
                <a:latin typeface="Helvetica Neue"/>
                <a:cs typeface="Helvetica Neue"/>
              </a:rPr>
              <a:t>T</a:t>
            </a:r>
            <a:endParaRPr lang="en-US" sz="3600" b="1" dirty="0">
              <a:latin typeface="Helvetica Neue"/>
              <a:cs typeface="Helvetica Neue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732927" y="4444454"/>
            <a:ext cx="145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elvetica Neue"/>
                <a:cs typeface="Helvetica Neue"/>
              </a:rPr>
              <a:t>U</a:t>
            </a:r>
            <a:r>
              <a:rPr lang="en-US" sz="3600" b="1" baseline="-25000" dirty="0" err="1" smtClean="0">
                <a:latin typeface="Helvetica Neue"/>
                <a:cs typeface="Helvetica Neue"/>
              </a:rPr>
              <a:t>k</a:t>
            </a:r>
            <a:endParaRPr lang="en-US" sz="3600" b="1" dirty="0">
              <a:latin typeface="Helvetica Neue"/>
              <a:cs typeface="Helvetica Neue"/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438150" y="1623036"/>
            <a:ext cx="8153400" cy="3442535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Helvetica Neue"/>
                <a:cs typeface="Helvetica Neue"/>
              </a:rPr>
              <a:t>Projecting </a:t>
            </a:r>
            <a:r>
              <a:rPr lang="en-US" sz="2000" b="1" dirty="0">
                <a:latin typeface="Helvetica Neue"/>
                <a:cs typeface="Helvetica Neue"/>
              </a:rPr>
              <a:t>A </a:t>
            </a:r>
            <a:r>
              <a:rPr lang="en-US" sz="2000" dirty="0">
                <a:latin typeface="Helvetica Neue"/>
                <a:cs typeface="Helvetica Neue"/>
              </a:rPr>
              <a:t>to its top k/</a:t>
            </a:r>
            <a:r>
              <a:rPr lang="en-US" sz="2000" dirty="0" err="1">
                <a:latin typeface="Helvetica Neue"/>
                <a:cs typeface="Helvetica Neue"/>
              </a:rPr>
              <a:t>ε</a:t>
            </a:r>
            <a:r>
              <a:rPr lang="en-US" sz="2000" dirty="0">
                <a:latin typeface="Helvetica Neue"/>
                <a:cs typeface="Helvetica Neue"/>
              </a:rPr>
              <a:t> singular vectors gives a projection cost preserving sketch with (1±ε) error.</a:t>
            </a:r>
          </a:p>
          <a:p>
            <a:r>
              <a:rPr lang="en-US" sz="2000" dirty="0" smtClean="0">
                <a:latin typeface="Helvetica Neue"/>
                <a:cs typeface="Helvetica Neue"/>
              </a:rPr>
              <a:t>Simplest result, gives a flavor for techniques used in other proofs.</a:t>
            </a:r>
          </a:p>
          <a:p>
            <a:r>
              <a:rPr lang="en-US" sz="2000" dirty="0" smtClean="0">
                <a:latin typeface="Helvetica Neue"/>
                <a:cs typeface="Helvetica Neue"/>
              </a:rPr>
              <a:t>New result, but essentially shown in </a:t>
            </a:r>
            <a:r>
              <a:rPr lang="en-US" sz="2000" dirty="0">
                <a:solidFill>
                  <a:srgbClr val="000000"/>
                </a:solidFill>
                <a:latin typeface="Helvetica Neue"/>
                <a:cs typeface="Helvetica Neue"/>
              </a:rPr>
              <a:t>[Feldman, Schmidt, </a:t>
            </a:r>
            <a:r>
              <a:rPr lang="en-US" sz="2000" dirty="0" err="1">
                <a:solidFill>
                  <a:srgbClr val="000000"/>
                </a:solidFill>
                <a:latin typeface="Helvetica Neue"/>
                <a:cs typeface="Helvetica Neue"/>
              </a:rPr>
              <a:t>Sohler</a:t>
            </a:r>
            <a:r>
              <a:rPr lang="en-US" sz="2000" dirty="0">
                <a:solidFill>
                  <a:srgbClr val="000000"/>
                </a:solidFill>
                <a:latin typeface="Helvetica Neue"/>
                <a:cs typeface="Helvetica Neue"/>
              </a:rPr>
              <a:t> ‘13]</a:t>
            </a:r>
            <a:endParaRPr lang="en-US" sz="2000" b="1" dirty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r>
              <a:rPr lang="en-US" sz="2000" b="1" dirty="0" smtClean="0">
                <a:latin typeface="Helvetica Neue"/>
                <a:cs typeface="Helvetica Neue"/>
              </a:rPr>
              <a:t>The Singular Value Decomposition:</a:t>
            </a:r>
          </a:p>
          <a:p>
            <a:endParaRPr lang="en-US" sz="2000" dirty="0">
              <a:latin typeface="Helvetica Neue"/>
              <a:cs typeface="Helvetica Neue"/>
            </a:endParaRPr>
          </a:p>
          <a:p>
            <a:endParaRPr lang="en-US" sz="2400" dirty="0">
              <a:latin typeface="Helvetica Neue"/>
              <a:cs typeface="Helvetica Neue"/>
            </a:endParaRP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379942"/>
              </p:ext>
            </p:extLst>
          </p:nvPr>
        </p:nvGraphicFramePr>
        <p:xfrm>
          <a:off x="612648" y="5783791"/>
          <a:ext cx="1993900" cy="921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5" name="Equation" r:id="rId4" imgW="825500" imgH="482600" progId="Equation.3">
                  <p:embed/>
                </p:oleObj>
              </mc:Choice>
              <mc:Fallback>
                <p:oleObj name="Equation" r:id="rId4" imgW="8255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2648" y="5783791"/>
                        <a:ext cx="1993900" cy="921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549489"/>
              </p:ext>
            </p:extLst>
          </p:nvPr>
        </p:nvGraphicFramePr>
        <p:xfrm>
          <a:off x="3219450" y="5905500"/>
          <a:ext cx="328295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6" name="Equation" r:id="rId6" imgW="1358900" imgH="355600" progId="Equation.3">
                  <p:embed/>
                </p:oleObj>
              </mc:Choice>
              <mc:Fallback>
                <p:oleObj name="Equation" r:id="rId6" imgW="13589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19450" y="5905500"/>
                        <a:ext cx="3282950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2525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/>
      <p:bldP spid="35" grpId="0"/>
      <p:bldP spid="35" grpId="1"/>
      <p:bldP spid="36" grpId="0"/>
      <p:bldP spid="36" grpId="1"/>
      <p:bldP spid="37" grpId="0"/>
      <p:bldP spid="38" grpId="0" animBg="1"/>
      <p:bldP spid="39" grpId="0" animBg="1"/>
      <p:bldP spid="40" grpId="0"/>
      <p:bldP spid="40" grpId="1"/>
      <p:bldP spid="41" grpId="0" animBg="1"/>
      <p:bldP spid="3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6" grpId="0" animBg="1"/>
      <p:bldP spid="27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46" grpId="0" animBg="1"/>
      <p:bldP spid="47" grpId="0"/>
      <p:bldP spid="49" grpId="0"/>
      <p:bldP spid="50" grpId="0"/>
      <p:bldP spid="5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Helvetica Neue"/>
                <a:cs typeface="Helvetica Neue"/>
              </a:rPr>
              <a:t>Analysis: SVD Based Reduction</a:t>
            </a:r>
            <a:endParaRPr lang="en-US" sz="4000" dirty="0">
              <a:latin typeface="Helvetica Neue"/>
              <a:cs typeface="Helvetica Neue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731810" y="3428555"/>
            <a:ext cx="1003235" cy="155871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6690848" y="3997113"/>
            <a:ext cx="803899" cy="47645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481213" y="3768642"/>
            <a:ext cx="2767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Helvetica Neue"/>
                <a:cs typeface="Helvetica Neue"/>
              </a:rPr>
              <a:t>U</a:t>
            </a:r>
            <a:r>
              <a:rPr lang="en-US" sz="3600" b="1" baseline="-25000" dirty="0" err="1" smtClean="0">
                <a:latin typeface="Helvetica Neue"/>
                <a:cs typeface="Helvetica Neue"/>
              </a:rPr>
              <a:t>k</a:t>
            </a:r>
            <a:r>
              <a:rPr lang="en-US" sz="3600" b="1" baseline="-25000" dirty="0" smtClean="0">
                <a:latin typeface="Helvetica Neue"/>
                <a:cs typeface="Helvetica Neue"/>
              </a:rPr>
              <a:t>/</a:t>
            </a:r>
            <a:r>
              <a:rPr lang="en-US" sz="3600" b="1" baseline="-25000" dirty="0" err="1" smtClean="0">
                <a:latin typeface="Helvetica Neue"/>
                <a:cs typeface="Helvetica Neue"/>
              </a:rPr>
              <a:t>ε</a:t>
            </a:r>
            <a:r>
              <a:rPr lang="en-US" sz="3600" b="1" dirty="0" err="1" smtClean="0">
                <a:latin typeface="Helvetica Neue"/>
                <a:cs typeface="Helvetica Neue"/>
              </a:rPr>
              <a:t>Σ</a:t>
            </a:r>
            <a:r>
              <a:rPr lang="en-US" sz="3600" b="1" baseline="-25000" dirty="0" err="1" smtClean="0">
                <a:latin typeface="Helvetica Neue"/>
                <a:cs typeface="Helvetica Neue"/>
              </a:rPr>
              <a:t>k</a:t>
            </a:r>
            <a:r>
              <a:rPr lang="en-US" sz="3600" b="1" baseline="-25000" dirty="0">
                <a:latin typeface="Helvetica Neue"/>
                <a:cs typeface="Helvetica Neue"/>
              </a:rPr>
              <a:t>/</a:t>
            </a:r>
            <a:r>
              <a:rPr lang="en-US" sz="3600" b="1" baseline="-25000" dirty="0" err="1">
                <a:latin typeface="Helvetica Neue"/>
                <a:cs typeface="Helvetica Neue"/>
              </a:rPr>
              <a:t>ε</a:t>
            </a:r>
            <a:endParaRPr lang="en-US" sz="3600" b="1" dirty="0">
              <a:latin typeface="Helvetica Neue"/>
              <a:cs typeface="Helvetica Neue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211447"/>
              </p:ext>
            </p:extLst>
          </p:nvPr>
        </p:nvGraphicFramePr>
        <p:xfrm>
          <a:off x="868363" y="2046288"/>
          <a:ext cx="70834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79" name="Equation" r:id="rId4" imgW="2933700" imgH="317500" progId="Equation.3">
                  <p:embed/>
                </p:oleObj>
              </mc:Choice>
              <mc:Fallback>
                <p:oleObj name="Equation" r:id="rId4" imgW="29337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8363" y="2046288"/>
                        <a:ext cx="7083425" cy="76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97078" y="3372821"/>
            <a:ext cx="1450546" cy="155871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471532" y="3762862"/>
            <a:ext cx="145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latin typeface="Helvetica Neue"/>
              <a:cs typeface="Helvetica Neue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76628" y="3712063"/>
            <a:ext cx="44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Helvetica Neue"/>
                <a:cs typeface="Helvetica Neue"/>
              </a:rPr>
              <a:t>=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16889" y="3372821"/>
            <a:ext cx="1450546" cy="155871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518234" y="3372821"/>
            <a:ext cx="1450546" cy="155871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509315" y="3711793"/>
            <a:ext cx="145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latin typeface="Helvetica Neue"/>
              <a:cs typeface="Helvetica Neue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54073" y="3372551"/>
            <a:ext cx="1450546" cy="155871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067688" y="3372550"/>
            <a:ext cx="139425" cy="1558713"/>
          </a:xfrm>
          <a:prstGeom prst="rect">
            <a:avLst/>
          </a:prstGeom>
          <a:solidFill>
            <a:schemeClr val="bg2"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270887" y="3389486"/>
            <a:ext cx="139425" cy="1558713"/>
          </a:xfrm>
          <a:prstGeom prst="rect">
            <a:avLst/>
          </a:prstGeom>
          <a:solidFill>
            <a:schemeClr val="bg2"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474083" y="3372553"/>
            <a:ext cx="139425" cy="1558713"/>
          </a:xfrm>
          <a:prstGeom prst="rect">
            <a:avLst/>
          </a:prstGeom>
          <a:solidFill>
            <a:schemeClr val="bg2"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rot="5400000">
            <a:off x="5722240" y="2841068"/>
            <a:ext cx="139425" cy="1391467"/>
          </a:xfrm>
          <a:prstGeom prst="rect">
            <a:avLst/>
          </a:prstGeom>
          <a:solidFill>
            <a:schemeClr val="bg2"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 rot="5400000">
            <a:off x="5707121" y="3044267"/>
            <a:ext cx="139425" cy="1391467"/>
          </a:xfrm>
          <a:prstGeom prst="rect">
            <a:avLst/>
          </a:prstGeom>
          <a:solidFill>
            <a:schemeClr val="bg2"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 rot="19200000">
            <a:off x="3775030" y="3328259"/>
            <a:ext cx="109556" cy="577578"/>
          </a:xfrm>
          <a:prstGeom prst="rect">
            <a:avLst/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460185" y="3768616"/>
            <a:ext cx="145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Helvetica Neue"/>
                <a:cs typeface="Helvetica Neue"/>
              </a:rPr>
              <a:t>A</a:t>
            </a:r>
            <a:r>
              <a:rPr lang="en-US" sz="3600" b="1" baseline="-25000" dirty="0" err="1" smtClean="0">
                <a:latin typeface="Helvetica Neue"/>
                <a:cs typeface="Helvetica Neue"/>
              </a:rPr>
              <a:t>k</a:t>
            </a:r>
            <a:r>
              <a:rPr lang="en-US" sz="3600" b="1" baseline="-25000" dirty="0">
                <a:latin typeface="Helvetica Neue"/>
                <a:cs typeface="Helvetica Neue"/>
              </a:rPr>
              <a:t>/</a:t>
            </a:r>
            <a:r>
              <a:rPr lang="en-US" sz="3600" b="1" baseline="-25000" dirty="0" err="1">
                <a:latin typeface="Helvetica Neue"/>
                <a:cs typeface="Helvetica Neue"/>
              </a:rPr>
              <a:t>ε</a:t>
            </a:r>
            <a:endParaRPr lang="en-US" sz="3600" b="1" dirty="0">
              <a:latin typeface="Helvetica Neue"/>
              <a:cs typeface="Helvetica Neue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303040" y="3723044"/>
            <a:ext cx="1657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Helvetica Neue"/>
                <a:cs typeface="Helvetica Neue"/>
              </a:rPr>
              <a:t>V</a:t>
            </a:r>
            <a:r>
              <a:rPr lang="en-US" sz="3600" b="1" baseline="-25000" dirty="0" err="1" smtClean="0">
                <a:latin typeface="Helvetica Neue"/>
                <a:cs typeface="Helvetica Neue"/>
              </a:rPr>
              <a:t>k</a:t>
            </a:r>
            <a:r>
              <a:rPr lang="en-US" sz="3600" b="1" baseline="-25000" dirty="0">
                <a:latin typeface="Helvetica Neue"/>
                <a:cs typeface="Helvetica Neue"/>
              </a:rPr>
              <a:t>/</a:t>
            </a:r>
            <a:r>
              <a:rPr lang="en-US" sz="3600" b="1" baseline="-25000" dirty="0" err="1" smtClean="0">
                <a:latin typeface="Helvetica Neue"/>
                <a:cs typeface="Helvetica Neue"/>
              </a:rPr>
              <a:t>ε</a:t>
            </a:r>
            <a:r>
              <a:rPr lang="en-US" sz="3600" b="1" baseline="30000" dirty="0" err="1">
                <a:latin typeface="Helvetica Neue"/>
                <a:cs typeface="Helvetica Neue"/>
              </a:rPr>
              <a:t>T</a:t>
            </a:r>
            <a:endParaRPr lang="en-US" sz="3600" b="1" dirty="0">
              <a:latin typeface="Helvetica Neue"/>
              <a:cs typeface="Helvetica Neue"/>
            </a:endParaRPr>
          </a:p>
        </p:txBody>
      </p:sp>
      <p:sp>
        <p:nvSpPr>
          <p:cNvPr id="63" name="Rectangle 62"/>
          <p:cNvSpPr/>
          <p:nvPr/>
        </p:nvSpPr>
        <p:spPr>
          <a:xfrm rot="5400000">
            <a:off x="5722237" y="3264396"/>
            <a:ext cx="139425" cy="1391467"/>
          </a:xfrm>
          <a:prstGeom prst="rect">
            <a:avLst/>
          </a:prstGeom>
          <a:solidFill>
            <a:schemeClr val="bg2"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372233" y="3769938"/>
            <a:ext cx="145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Helvetica Neue"/>
                <a:cs typeface="Helvetica Neue"/>
              </a:rPr>
              <a:t>U</a:t>
            </a:r>
            <a:r>
              <a:rPr lang="en-US" sz="3600" b="1" baseline="-25000" dirty="0" err="1" smtClean="0">
                <a:latin typeface="Helvetica Neue"/>
                <a:cs typeface="Helvetica Neue"/>
              </a:rPr>
              <a:t>k</a:t>
            </a:r>
            <a:r>
              <a:rPr lang="en-US" sz="3600" b="1" baseline="-25000" dirty="0">
                <a:latin typeface="Helvetica Neue"/>
                <a:cs typeface="Helvetica Neue"/>
              </a:rPr>
              <a:t>/</a:t>
            </a:r>
            <a:r>
              <a:rPr lang="en-US" sz="3600" b="1" baseline="-25000" dirty="0" err="1">
                <a:latin typeface="Helvetica Neue"/>
                <a:cs typeface="Helvetica Neue"/>
              </a:rPr>
              <a:t>ε</a:t>
            </a:r>
            <a:endParaRPr lang="en-US" sz="3600" b="1" dirty="0">
              <a:latin typeface="Helvetica Neue"/>
              <a:cs typeface="Helvetica Neue"/>
            </a:endParaRPr>
          </a:p>
        </p:txBody>
      </p:sp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597978"/>
              </p:ext>
            </p:extLst>
          </p:nvPr>
        </p:nvGraphicFramePr>
        <p:xfrm>
          <a:off x="714375" y="5483225"/>
          <a:ext cx="73914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0" name="Equation" r:id="rId6" imgW="3060700" imgH="317500" progId="Equation.3">
                  <p:embed/>
                </p:oleObj>
              </mc:Choice>
              <mc:Fallback>
                <p:oleObj name="Equation" r:id="rId6" imgW="30607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4375" y="5483225"/>
                        <a:ext cx="7391400" cy="76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973476" y="3712063"/>
            <a:ext cx="145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Helvetica Neue"/>
                <a:cs typeface="Helvetica Neue"/>
              </a:rPr>
              <a:t>Σ</a:t>
            </a:r>
            <a:r>
              <a:rPr lang="en-US" sz="3600" b="1" baseline="-25000" dirty="0" err="1" smtClean="0">
                <a:latin typeface="Helvetica Neue"/>
                <a:cs typeface="Helvetica Neue"/>
              </a:rPr>
              <a:t>k</a:t>
            </a:r>
            <a:r>
              <a:rPr lang="en-US" sz="3600" b="1" baseline="-25000" dirty="0">
                <a:latin typeface="Helvetica Neue"/>
                <a:cs typeface="Helvetica Neue"/>
              </a:rPr>
              <a:t>/</a:t>
            </a:r>
            <a:r>
              <a:rPr lang="en-US" sz="3600" b="1" baseline="-25000" dirty="0" err="1">
                <a:latin typeface="Helvetica Neue"/>
                <a:cs typeface="Helvetica Neue"/>
              </a:rPr>
              <a:t>ε</a:t>
            </a:r>
            <a:endParaRPr lang="en-US" sz="3600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17495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/>
      <p:bldP spid="21" grpId="0" animBg="1"/>
      <p:bldP spid="23" grpId="0"/>
      <p:bldP spid="25" grpId="0"/>
      <p:bldP spid="26" grpId="0" animBg="1"/>
      <p:bldP spid="27" grpId="0" animBg="1"/>
      <p:bldP spid="29" grpId="0"/>
      <p:bldP spid="30" grpId="0" animBg="1"/>
      <p:bldP spid="31" grpId="0" animBg="1"/>
      <p:bldP spid="32" grpId="0" animBg="1"/>
      <p:bldP spid="33" grpId="0" animBg="1"/>
      <p:bldP spid="50" grpId="0" animBg="1"/>
      <p:bldP spid="51" grpId="0" animBg="1"/>
      <p:bldP spid="58" grpId="0" animBg="1"/>
      <p:bldP spid="59" grpId="0"/>
      <p:bldP spid="61" grpId="0"/>
      <p:bldP spid="63" grpId="0" animBg="1"/>
      <p:bldP spid="64" grpId="0"/>
      <p:bldP spid="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Helvetica Neue"/>
                <a:cs typeface="Helvetica Neue"/>
              </a:rPr>
              <a:t>Analysis: SVD Based Reduction</a:t>
            </a:r>
            <a:endParaRPr lang="en-US" sz="4000" dirty="0">
              <a:latin typeface="Helvetica Neue"/>
              <a:cs typeface="Helvetica Neue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97708"/>
              </p:ext>
            </p:extLst>
          </p:nvPr>
        </p:nvGraphicFramePr>
        <p:xfrm>
          <a:off x="1389063" y="2353734"/>
          <a:ext cx="6380162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89" name="Equation" r:id="rId4" imgW="2641600" imgH="317500" progId="Equation.3">
                  <p:embed/>
                </p:oleObj>
              </mc:Choice>
              <mc:Fallback>
                <p:oleObj name="Equation" r:id="rId4" imgW="26416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89063" y="2353734"/>
                        <a:ext cx="6380162" cy="766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38150" y="3536504"/>
            <a:ext cx="8153400" cy="110323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Helvetica Neue"/>
                <a:cs typeface="Helvetica Neue"/>
              </a:rPr>
              <a:t>Need to show that removing the tail of </a:t>
            </a:r>
            <a:r>
              <a:rPr lang="en-US" sz="2400" b="1" dirty="0" smtClean="0">
                <a:latin typeface="Helvetica Neue"/>
                <a:cs typeface="Helvetica Neue"/>
              </a:rPr>
              <a:t>A </a:t>
            </a:r>
            <a:r>
              <a:rPr lang="en-US" sz="2400" dirty="0" smtClean="0">
                <a:latin typeface="Helvetica Neue"/>
                <a:cs typeface="Helvetica Neue"/>
              </a:rPr>
              <a:t>does not effect the projection cost much.</a:t>
            </a:r>
            <a:endParaRPr lang="en-US" sz="24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4153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Helvetica Neue"/>
                <a:cs typeface="Helvetica Neue"/>
              </a:rPr>
              <a:t>Analysis: SVD Based Reduction</a:t>
            </a:r>
            <a:endParaRPr lang="en-US" sz="4000" dirty="0">
              <a:latin typeface="Helvetica Neue"/>
              <a:cs typeface="Helvetica Neue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38150" y="1927838"/>
            <a:ext cx="8153400" cy="110323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Helvetica Neue"/>
                <a:cs typeface="Helvetica Neue"/>
              </a:rPr>
              <a:t>Main technique: Split </a:t>
            </a:r>
            <a:r>
              <a:rPr lang="en-US" sz="2400" b="1" dirty="0" smtClean="0">
                <a:latin typeface="Helvetica Neue"/>
                <a:cs typeface="Helvetica Neue"/>
              </a:rPr>
              <a:t>A </a:t>
            </a:r>
            <a:r>
              <a:rPr lang="en-US" sz="2400" dirty="0" smtClean="0">
                <a:latin typeface="Helvetica Neue"/>
                <a:cs typeface="Helvetica Neue"/>
              </a:rPr>
              <a:t>into orthogonal pairs </a:t>
            </a:r>
            <a:r>
              <a:rPr lang="en-US" sz="2400" dirty="0">
                <a:solidFill>
                  <a:srgbClr val="000000"/>
                </a:solidFill>
                <a:latin typeface="Helvetica Neue"/>
                <a:cs typeface="Helvetica Neue"/>
              </a:rPr>
              <a:t>[</a:t>
            </a:r>
            <a:r>
              <a:rPr lang="en-US" sz="2400" dirty="0" err="1">
                <a:solidFill>
                  <a:srgbClr val="000000"/>
                </a:solidFill>
                <a:latin typeface="Helvetica Neue"/>
                <a:cs typeface="Helvetica Neue"/>
              </a:rPr>
              <a:t>Boutsidis</a:t>
            </a:r>
            <a:r>
              <a:rPr lang="en-US" sz="2400" dirty="0">
                <a:solidFill>
                  <a:srgbClr val="000000"/>
                </a:solidFill>
                <a:latin typeface="Helvetica Neue"/>
                <a:cs typeface="Helvetica Neue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Helvetica Neue"/>
                <a:cs typeface="Helvetica Neue"/>
              </a:rPr>
              <a:t>Drineas</a:t>
            </a:r>
            <a:r>
              <a:rPr lang="en-US" sz="2400" dirty="0">
                <a:solidFill>
                  <a:srgbClr val="000000"/>
                </a:solidFill>
                <a:latin typeface="Helvetica Neue"/>
                <a:cs typeface="Helvetica Neue"/>
              </a:rPr>
              <a:t>, Mahoney, </a:t>
            </a:r>
            <a:r>
              <a:rPr lang="en-US" sz="2400" dirty="0" err="1">
                <a:solidFill>
                  <a:srgbClr val="000000"/>
                </a:solidFill>
                <a:latin typeface="Helvetica Neue"/>
                <a:cs typeface="Helvetica Neue"/>
              </a:rPr>
              <a:t>Zouzias</a:t>
            </a:r>
            <a:r>
              <a:rPr lang="en-US" sz="2400" dirty="0">
                <a:solidFill>
                  <a:srgbClr val="000000"/>
                </a:solidFill>
                <a:latin typeface="Helvetica Neue"/>
                <a:cs typeface="Helvetica Neue"/>
              </a:rPr>
              <a:t> </a:t>
            </a:r>
            <a:r>
              <a:rPr lang="fr-FR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’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11]</a:t>
            </a:r>
            <a:endParaRPr lang="en-US" sz="2400" b="1" dirty="0">
              <a:latin typeface="Helvetica Neue"/>
              <a:cs typeface="Helvetica Neue"/>
            </a:endParaRPr>
          </a:p>
          <a:p>
            <a:endParaRPr lang="en-US" sz="2400" dirty="0">
              <a:latin typeface="Helvetica Neue"/>
              <a:cs typeface="Helvetica Neue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830019"/>
              </p:ext>
            </p:extLst>
          </p:nvPr>
        </p:nvGraphicFramePr>
        <p:xfrm>
          <a:off x="384350" y="5361255"/>
          <a:ext cx="8313738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" name="Equation" r:id="rId4" imgW="3441700" imgH="317500" progId="Equation.3">
                  <p:embed/>
                </p:oleObj>
              </mc:Choice>
              <mc:Fallback>
                <p:oleObj name="Equation" r:id="rId4" imgW="34417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4350" y="5361255"/>
                        <a:ext cx="8313738" cy="766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223994" y="3130134"/>
            <a:ext cx="1078006" cy="103637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23330" y="3303433"/>
            <a:ext cx="1078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elvetica Neue"/>
                <a:cs typeface="Helvetica Neue"/>
              </a:rPr>
              <a:t>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01994" y="3130134"/>
            <a:ext cx="1078006" cy="103637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82799" y="3303433"/>
            <a:ext cx="1078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Helvetica Neue"/>
                <a:cs typeface="Helvetica Neue"/>
              </a:rPr>
              <a:t>A</a:t>
            </a:r>
            <a:r>
              <a:rPr lang="en-US" sz="3600" b="1" baseline="-25000" dirty="0" err="1" smtClean="0">
                <a:latin typeface="Helvetica Neue"/>
                <a:cs typeface="Helvetica Neue"/>
              </a:rPr>
              <a:t>k</a:t>
            </a:r>
            <a:r>
              <a:rPr lang="en-US" sz="3600" b="1" baseline="-25000" dirty="0" smtClean="0">
                <a:latin typeface="Helvetica Neue"/>
                <a:cs typeface="Helvetica Neue"/>
              </a:rPr>
              <a:t>/</a:t>
            </a:r>
            <a:r>
              <a:rPr lang="en-US" sz="3600" b="1" baseline="-25000" dirty="0" err="1" smtClean="0">
                <a:latin typeface="Helvetica Neue"/>
                <a:cs typeface="Helvetica Neue"/>
              </a:rPr>
              <a:t>ε</a:t>
            </a:r>
            <a:endParaRPr lang="en-US" sz="3600" b="1" dirty="0">
              <a:latin typeface="Helvetica Neue"/>
              <a:cs typeface="Helvetica Neue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12260" y="3130134"/>
            <a:ext cx="1078006" cy="103637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78394" y="3248665"/>
            <a:ext cx="1332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Helvetica Neue"/>
                <a:cs typeface="Helvetica Neue"/>
              </a:rPr>
              <a:t>A</a:t>
            </a:r>
            <a:r>
              <a:rPr lang="en-US" sz="3600" b="1" baseline="-25000" dirty="0" err="1" smtClean="0">
                <a:latin typeface="Helvetica Neue"/>
                <a:cs typeface="Helvetica Neue"/>
              </a:rPr>
              <a:t>r</a:t>
            </a:r>
            <a:r>
              <a:rPr lang="en-US" sz="3600" b="1" baseline="-25000" dirty="0" smtClean="0">
                <a:latin typeface="Helvetica Neue"/>
                <a:cs typeface="Helvetica Neue"/>
              </a:rPr>
              <a:t>-k/</a:t>
            </a:r>
            <a:r>
              <a:rPr lang="en-US" sz="3600" b="1" baseline="-25000" dirty="0" err="1">
                <a:latin typeface="Helvetica Neue"/>
                <a:cs typeface="Helvetica Neue"/>
              </a:rPr>
              <a:t>ε</a:t>
            </a:r>
            <a:endParaRPr lang="en-US" sz="3600" b="1" dirty="0">
              <a:latin typeface="Helvetica Neue"/>
              <a:cs typeface="Helvetica Neue"/>
            </a:endParaRPr>
          </a:p>
          <a:p>
            <a:endParaRPr lang="en-US" sz="3600" b="1" dirty="0">
              <a:latin typeface="Helvetica Neue"/>
              <a:cs typeface="Helvetica Neue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62768" y="3286501"/>
            <a:ext cx="1078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Helvetica Neue"/>
                <a:cs typeface="Helvetica Neue"/>
              </a:rPr>
              <a:t>=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73034" y="3320367"/>
            <a:ext cx="1078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Helvetica Neue"/>
                <a:cs typeface="Helvetica Neue"/>
              </a:rPr>
              <a:t>+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36123" y="4461221"/>
            <a:ext cx="8153400" cy="110323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Helvetica Neue"/>
                <a:cs typeface="Helvetica Neue"/>
              </a:rPr>
              <a:t>Rows of </a:t>
            </a:r>
            <a:r>
              <a:rPr lang="en-US" sz="2400" b="1" dirty="0" err="1">
                <a:latin typeface="Helvetica Neue"/>
                <a:cs typeface="Helvetica Neue"/>
              </a:rPr>
              <a:t>A</a:t>
            </a:r>
            <a:r>
              <a:rPr lang="en-US" sz="2400" b="1" baseline="-25000" dirty="0" err="1">
                <a:latin typeface="Helvetica Neue"/>
                <a:cs typeface="Helvetica Neue"/>
              </a:rPr>
              <a:t>k</a:t>
            </a:r>
            <a:r>
              <a:rPr lang="en-US" sz="2400" b="1" baseline="-25000" dirty="0">
                <a:latin typeface="Helvetica Neue"/>
                <a:cs typeface="Helvetica Neue"/>
              </a:rPr>
              <a:t>/</a:t>
            </a:r>
            <a:r>
              <a:rPr lang="en-US" sz="2400" b="1" baseline="-25000" dirty="0" err="1" smtClean="0">
                <a:latin typeface="Helvetica Neue"/>
                <a:cs typeface="Helvetica Neue"/>
              </a:rPr>
              <a:t>ε</a:t>
            </a:r>
            <a:r>
              <a:rPr lang="en-US" sz="2400" b="1" dirty="0" smtClean="0">
                <a:latin typeface="Helvetica Neue"/>
                <a:cs typeface="Helvetica Neue"/>
              </a:rPr>
              <a:t> </a:t>
            </a:r>
            <a:r>
              <a:rPr lang="en-US" sz="2400" dirty="0" smtClean="0">
                <a:latin typeface="Helvetica Neue"/>
                <a:cs typeface="Helvetica Neue"/>
              </a:rPr>
              <a:t>are orthogonal to those of </a:t>
            </a:r>
            <a:r>
              <a:rPr lang="en-US" sz="2400" b="1" dirty="0" err="1">
                <a:latin typeface="Helvetica Neue"/>
                <a:cs typeface="Helvetica Neue"/>
              </a:rPr>
              <a:t>A</a:t>
            </a:r>
            <a:r>
              <a:rPr lang="en-US" sz="2400" b="1" baseline="-25000" dirty="0" err="1">
                <a:latin typeface="Helvetica Neue"/>
                <a:cs typeface="Helvetica Neue"/>
              </a:rPr>
              <a:t>r</a:t>
            </a:r>
            <a:r>
              <a:rPr lang="en-US" sz="2400" b="1" baseline="-25000" dirty="0">
                <a:latin typeface="Helvetica Neue"/>
                <a:cs typeface="Helvetica Neue"/>
              </a:rPr>
              <a:t>-k/</a:t>
            </a:r>
            <a:r>
              <a:rPr lang="en-US" sz="2400" b="1" baseline="-25000" dirty="0" err="1" smtClean="0">
                <a:latin typeface="Helvetica Neue"/>
                <a:cs typeface="Helvetica Neue"/>
              </a:rPr>
              <a:t>ε</a:t>
            </a:r>
            <a:r>
              <a:rPr lang="en-US" sz="2400" dirty="0" smtClean="0">
                <a:latin typeface="Helvetica Neue"/>
                <a:cs typeface="Helvetica Neue"/>
              </a:rPr>
              <a:t>  </a:t>
            </a:r>
            <a:endParaRPr lang="en-US" sz="2400" b="1" dirty="0">
              <a:latin typeface="Helvetica Neue"/>
              <a:cs typeface="Helvetica Neue"/>
            </a:endParaRPr>
          </a:p>
          <a:p>
            <a:endParaRPr lang="en-US" sz="24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59870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/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Helvetica Neue"/>
                <a:cs typeface="Helvetica Neue"/>
              </a:rPr>
              <a:t>Dimensionality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2672" y="1516230"/>
            <a:ext cx="8359077" cy="44958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Helvetica Neue"/>
                <a:cs typeface="Helvetica Neue"/>
              </a:rPr>
              <a:t>Solution on sketch approximates solution on original dataset</a:t>
            </a:r>
          </a:p>
          <a:p>
            <a:r>
              <a:rPr lang="en-US" sz="2200" dirty="0" smtClean="0">
                <a:latin typeface="Helvetica Neue"/>
                <a:cs typeface="Helvetica Neue"/>
              </a:rPr>
              <a:t>Faster runtime, decreased memory usage, decreased distributed communication</a:t>
            </a:r>
          </a:p>
          <a:p>
            <a:r>
              <a:rPr lang="en-US" sz="2200" dirty="0">
                <a:latin typeface="Helvetica Neue"/>
                <a:cs typeface="Helvetica Neue"/>
              </a:rPr>
              <a:t>R</a:t>
            </a:r>
            <a:r>
              <a:rPr lang="en-US" sz="2200" dirty="0" smtClean="0">
                <a:latin typeface="Helvetica Neue"/>
                <a:cs typeface="Helvetica Neue"/>
              </a:rPr>
              <a:t>egression, </a:t>
            </a:r>
            <a:r>
              <a:rPr lang="en-US" sz="2200" b="1" dirty="0" smtClean="0">
                <a:latin typeface="Helvetica Neue"/>
                <a:cs typeface="Helvetica Neue"/>
              </a:rPr>
              <a:t>low rank approximation</a:t>
            </a:r>
            <a:r>
              <a:rPr lang="en-US" sz="2200" dirty="0" smtClean="0">
                <a:latin typeface="Helvetica Neue"/>
                <a:cs typeface="Helvetica Neue"/>
              </a:rPr>
              <a:t>, </a:t>
            </a:r>
            <a:r>
              <a:rPr lang="en-US" sz="2200" b="1" dirty="0" smtClean="0">
                <a:latin typeface="Helvetica Neue"/>
                <a:cs typeface="Helvetica Neue"/>
              </a:rPr>
              <a:t>clustering</a:t>
            </a:r>
            <a:r>
              <a:rPr lang="en-US" sz="2200" dirty="0" smtClean="0">
                <a:latin typeface="Helvetica Neue"/>
                <a:cs typeface="Helvetica Neue"/>
              </a:rPr>
              <a:t>, etc.</a:t>
            </a:r>
          </a:p>
        </p:txBody>
      </p:sp>
      <p:pic>
        <p:nvPicPr>
          <p:cNvPr id="8" name="Picture 7" descr="clusterin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3317875"/>
            <a:ext cx="450045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02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Helvetica Neue"/>
                <a:cs typeface="Helvetica Neue"/>
              </a:rPr>
              <a:t>Analysis: SVD Based Reduction</a:t>
            </a:r>
            <a:endParaRPr lang="en-US" sz="4000" dirty="0">
              <a:latin typeface="Helvetica Neue"/>
              <a:cs typeface="Helvetica Neue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516233"/>
              </p:ext>
            </p:extLst>
          </p:nvPr>
        </p:nvGraphicFramePr>
        <p:xfrm>
          <a:off x="367645" y="2561167"/>
          <a:ext cx="8313738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65" name="Equation" r:id="rId4" imgW="3441700" imgH="317500" progId="Equation.3">
                  <p:embed/>
                </p:oleObj>
              </mc:Choice>
              <mc:Fallback>
                <p:oleObj name="Equation" r:id="rId4" imgW="34417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7645" y="2561167"/>
                        <a:ext cx="8313738" cy="766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814887"/>
              </p:ext>
            </p:extLst>
          </p:nvPr>
        </p:nvGraphicFramePr>
        <p:xfrm>
          <a:off x="360363" y="2560638"/>
          <a:ext cx="871220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66" name="Equation" r:id="rId6" imgW="3606800" imgH="317500" progId="Equation.3">
                  <p:embed/>
                </p:oleObj>
              </mc:Choice>
              <mc:Fallback>
                <p:oleObj name="Equation" r:id="rId6" imgW="36068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0363" y="2560638"/>
                        <a:ext cx="8712200" cy="766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014969"/>
              </p:ext>
            </p:extLst>
          </p:nvPr>
        </p:nvGraphicFramePr>
        <p:xfrm>
          <a:off x="360363" y="2566992"/>
          <a:ext cx="7669213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67" name="Equation" r:id="rId8" imgW="3175000" imgH="317500" progId="Equation.3">
                  <p:embed/>
                </p:oleObj>
              </mc:Choice>
              <mc:Fallback>
                <p:oleObj name="Equation" r:id="rId8" imgW="31750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0363" y="2566992"/>
                        <a:ext cx="7669213" cy="766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024303"/>
              </p:ext>
            </p:extLst>
          </p:nvPr>
        </p:nvGraphicFramePr>
        <p:xfrm>
          <a:off x="1849438" y="4643438"/>
          <a:ext cx="4510087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68" name="Equation" r:id="rId10" imgW="1866900" imgH="317500" progId="Equation.3">
                  <p:embed/>
                </p:oleObj>
              </mc:Choice>
              <mc:Fallback>
                <p:oleObj name="Equation" r:id="rId10" imgW="18669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49438" y="4643438"/>
                        <a:ext cx="4510087" cy="766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612648" y="3739705"/>
            <a:ext cx="8153400" cy="110323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Helvetica Neue"/>
                <a:cs typeface="Helvetica Neue"/>
              </a:rPr>
              <a:t>So now just need to show:</a:t>
            </a:r>
            <a:endParaRPr lang="en-US" sz="2400" b="1" dirty="0">
              <a:latin typeface="Helvetica Neue"/>
              <a:cs typeface="Helvetica Neue"/>
            </a:endParaRPr>
          </a:p>
          <a:p>
            <a:endParaRPr lang="en-US" sz="2400" dirty="0">
              <a:latin typeface="Helvetica Neue"/>
              <a:cs typeface="Helvetica Neue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563800"/>
              </p:ext>
            </p:extLst>
          </p:nvPr>
        </p:nvGraphicFramePr>
        <p:xfrm>
          <a:off x="1849438" y="4643449"/>
          <a:ext cx="3957638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69" name="Equation" r:id="rId12" imgW="1638300" imgH="317500" progId="Equation.3">
                  <p:embed/>
                </p:oleObj>
              </mc:Choice>
              <mc:Fallback>
                <p:oleObj name="Equation" r:id="rId12" imgW="16383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49438" y="4643449"/>
                        <a:ext cx="3957638" cy="76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765048" y="5579530"/>
            <a:ext cx="8153400" cy="110323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Helvetica Neue"/>
                <a:cs typeface="Helvetica Neue"/>
              </a:rPr>
              <a:t>I.e. the effect of the projection on the tail is small compared to the total cost </a:t>
            </a:r>
            <a:endParaRPr lang="en-US" sz="2400" b="1" dirty="0">
              <a:latin typeface="Helvetica Neue"/>
              <a:cs typeface="Helvetica Neue"/>
            </a:endParaRPr>
          </a:p>
          <a:p>
            <a:endParaRPr lang="en-US" sz="24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7324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Helvetica Neue"/>
                <a:cs typeface="Helvetica Neue"/>
              </a:rPr>
              <a:t>Analysis: SVD Based Reduction</a:t>
            </a:r>
            <a:endParaRPr lang="en-US" sz="4000" dirty="0">
              <a:latin typeface="Helvetica Neue"/>
              <a:cs typeface="Helvetica Neue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658138"/>
              </p:ext>
            </p:extLst>
          </p:nvPr>
        </p:nvGraphicFramePr>
        <p:xfrm>
          <a:off x="665163" y="1901825"/>
          <a:ext cx="7215187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6" name="Equation" r:id="rId4" imgW="2984500" imgH="457200" progId="Equation.3">
                  <p:embed/>
                </p:oleObj>
              </mc:Choice>
              <mc:Fallback>
                <p:oleObj name="Equation" r:id="rId4" imgW="2984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5163" y="1901825"/>
                        <a:ext cx="7215187" cy="1103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246497"/>
              </p:ext>
            </p:extLst>
          </p:nvPr>
        </p:nvGraphicFramePr>
        <p:xfrm>
          <a:off x="4513263" y="3614738"/>
          <a:ext cx="4076700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7" name="Equation" r:id="rId6" imgW="1638300" imgH="317500" progId="Equation.3">
                  <p:embed/>
                </p:oleObj>
              </mc:Choice>
              <mc:Fallback>
                <p:oleObj name="Equation" r:id="rId6" imgW="16383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13263" y="3614738"/>
                        <a:ext cx="4076700" cy="788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778952" y="2988204"/>
            <a:ext cx="3640667" cy="3695463"/>
            <a:chOff x="1727200" y="2988205"/>
            <a:chExt cx="4399138" cy="3516354"/>
          </a:xfrm>
        </p:grpSpPr>
        <p:sp>
          <p:nvSpPr>
            <p:cNvPr id="3" name="Rectangle 2"/>
            <p:cNvSpPr/>
            <p:nvPr/>
          </p:nvSpPr>
          <p:spPr>
            <a:xfrm>
              <a:off x="1727200" y="3005137"/>
              <a:ext cx="4064000" cy="3463395"/>
            </a:xfrm>
            <a:prstGeom prst="rect">
              <a:avLst/>
            </a:prstGeom>
            <a:noFill/>
            <a:ln>
              <a:solidFill>
                <a:srgbClr val="94B6D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27204" y="2988205"/>
              <a:ext cx="541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/>
                  <a:cs typeface="Helvetica"/>
                </a:rPr>
                <a:t>σ</a:t>
              </a:r>
              <a:r>
                <a:rPr lang="en-US" baseline="-25000" dirty="0" smtClean="0">
                  <a:latin typeface="Helvetica"/>
                  <a:cs typeface="Helvetica"/>
                </a:rPr>
                <a:t>1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15458" y="3371623"/>
              <a:ext cx="541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Helvetica"/>
                  <a:cs typeface="Helvetica"/>
                </a:rPr>
                <a:t>σ</a:t>
              </a:r>
              <a:r>
                <a:rPr lang="en-US" baseline="-25000" dirty="0" err="1">
                  <a:latin typeface="Helvetica"/>
                  <a:cs typeface="Helvetica"/>
                </a:rPr>
                <a:t>k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03610" y="4461286"/>
              <a:ext cx="829722" cy="351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Helvetica"/>
                  <a:cs typeface="Helvetica"/>
                </a:rPr>
                <a:t>σ</a:t>
              </a:r>
              <a:r>
                <a:rPr lang="en-US" baseline="-25000" dirty="0" err="1" smtClean="0">
                  <a:latin typeface="Helvetica"/>
                  <a:cs typeface="Helvetica"/>
                </a:rPr>
                <a:t>k</a:t>
              </a:r>
              <a:r>
                <a:rPr lang="en-US" baseline="-25000" dirty="0" smtClean="0">
                  <a:latin typeface="Helvetica"/>
                  <a:cs typeface="Helvetica"/>
                </a:rPr>
                <a:t>/</a:t>
              </a:r>
              <a:r>
                <a:rPr lang="en-US" baseline="-25000" dirty="0" err="1" smtClean="0">
                  <a:latin typeface="Helvetica"/>
                  <a:cs typeface="Helvetica"/>
                </a:rPr>
                <a:t>ε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76140" y="4749150"/>
              <a:ext cx="1087679" cy="351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Helvetica"/>
                  <a:cs typeface="Helvetica"/>
                </a:rPr>
                <a:t>σ</a:t>
              </a:r>
              <a:r>
                <a:rPr lang="en-US" baseline="-25000" dirty="0" err="1" smtClean="0">
                  <a:latin typeface="Helvetica"/>
                  <a:cs typeface="Helvetica"/>
                </a:rPr>
                <a:t>k</a:t>
              </a:r>
              <a:r>
                <a:rPr lang="en-US" baseline="-25000" dirty="0" smtClean="0">
                  <a:latin typeface="Helvetica"/>
                  <a:cs typeface="Helvetica"/>
                </a:rPr>
                <a:t>/ε+1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35637" y="5209627"/>
              <a:ext cx="1134541" cy="351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Helvetica"/>
                  <a:cs typeface="Helvetica"/>
                </a:rPr>
                <a:t>σ</a:t>
              </a:r>
              <a:r>
                <a:rPr lang="en-US" baseline="-25000" dirty="0" err="1" smtClean="0">
                  <a:latin typeface="Helvetica"/>
                  <a:cs typeface="Helvetica"/>
                </a:rPr>
                <a:t>k</a:t>
              </a:r>
              <a:r>
                <a:rPr lang="en-US" baseline="-25000" dirty="0" smtClean="0">
                  <a:latin typeface="Helvetica"/>
                  <a:cs typeface="Helvetica"/>
                </a:rPr>
                <a:t>/ε+1+k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47414" y="6135227"/>
              <a:ext cx="7789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Helvetica"/>
                  <a:cs typeface="Helvetica"/>
                </a:rPr>
                <a:t>σ</a:t>
              </a:r>
              <a:r>
                <a:rPr lang="en-US" baseline="-25000" dirty="0" err="1">
                  <a:latin typeface="Helvetica"/>
                  <a:cs typeface="Helvetica"/>
                </a:rPr>
                <a:t>d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2718213">
              <a:off x="2098414" y="3146571"/>
              <a:ext cx="40617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 rot="2718213">
              <a:off x="2694769" y="3802032"/>
              <a:ext cx="694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 rot="2718213">
              <a:off x="4218592" y="5077318"/>
              <a:ext cx="694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 rot="2718213">
              <a:off x="4922172" y="5742654"/>
              <a:ext cx="694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20" name="Rectangle 19"/>
          <p:cNvSpPr/>
          <p:nvPr/>
        </p:nvSpPr>
        <p:spPr>
          <a:xfrm rot="2697006">
            <a:off x="2414488" y="5028809"/>
            <a:ext cx="1376088" cy="81279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13500000">
            <a:off x="953491" y="4801781"/>
            <a:ext cx="3799004" cy="812790"/>
          </a:xfrm>
          <a:prstGeom prst="rect">
            <a:avLst/>
          </a:prstGeom>
          <a:solidFill>
            <a:schemeClr val="accent1">
              <a:lumMod val="75000"/>
              <a:alpha val="2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13500000">
            <a:off x="1070340" y="4471359"/>
            <a:ext cx="2944759" cy="812790"/>
          </a:xfrm>
          <a:prstGeom prst="rect">
            <a:avLst/>
          </a:prstGeom>
          <a:solidFill>
            <a:schemeClr val="accent1">
              <a:lumMod val="75000"/>
              <a:alpha val="2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8100000" flipH="1">
            <a:off x="2825297" y="2955236"/>
            <a:ext cx="342418" cy="289827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95373" y="4023819"/>
            <a:ext cx="69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k/</a:t>
            </a:r>
            <a:r>
              <a:rPr lang="en-US" dirty="0" err="1" smtClean="0">
                <a:latin typeface="Helvetica Neue"/>
                <a:cs typeface="Helvetica Neue"/>
              </a:rPr>
              <a:t>ε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25" name="Right Brace 24"/>
          <p:cNvSpPr/>
          <p:nvPr/>
        </p:nvSpPr>
        <p:spPr>
          <a:xfrm rot="18900000" flipH="1">
            <a:off x="2395668" y="5167941"/>
            <a:ext cx="452686" cy="144913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161359" y="6021583"/>
            <a:ext cx="69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k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27" name="Rectangle 26"/>
          <p:cNvSpPr/>
          <p:nvPr/>
        </p:nvSpPr>
        <p:spPr>
          <a:xfrm rot="13500000">
            <a:off x="2231608" y="5319391"/>
            <a:ext cx="2277987" cy="81279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9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3" grpId="1" animBg="1"/>
      <p:bldP spid="24" grpId="0" animBg="1"/>
      <p:bldP spid="7" grpId="0" animBg="1"/>
      <p:bldP spid="10" grpId="0"/>
      <p:bldP spid="25" grpId="0" animBg="1"/>
      <p:bldP spid="26" grpId="0"/>
      <p:bldP spid="27" grpId="2" animBg="1"/>
      <p:bldP spid="27" grpId="3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Helvetica Neue"/>
                <a:cs typeface="Helvetica Neue"/>
              </a:rPr>
              <a:t>Analysis: SVD Based Reduction</a:t>
            </a:r>
            <a:endParaRPr lang="en-US" sz="4000" dirty="0">
              <a:latin typeface="Helvetica Neue"/>
              <a:cs typeface="Helvetica Neue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55616" y="1931564"/>
            <a:ext cx="3640667" cy="3695463"/>
            <a:chOff x="1727200" y="2988205"/>
            <a:chExt cx="4399138" cy="3516354"/>
          </a:xfrm>
        </p:grpSpPr>
        <p:sp>
          <p:nvSpPr>
            <p:cNvPr id="3" name="Rectangle 2"/>
            <p:cNvSpPr/>
            <p:nvPr/>
          </p:nvSpPr>
          <p:spPr>
            <a:xfrm>
              <a:off x="1727200" y="3005137"/>
              <a:ext cx="4064000" cy="3463395"/>
            </a:xfrm>
            <a:prstGeom prst="rect">
              <a:avLst/>
            </a:prstGeom>
            <a:noFill/>
            <a:ln>
              <a:solidFill>
                <a:srgbClr val="94B6D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27204" y="2988205"/>
              <a:ext cx="541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/>
                  <a:cs typeface="Helvetica"/>
                </a:rPr>
                <a:t>σ</a:t>
              </a:r>
              <a:r>
                <a:rPr lang="en-US" baseline="-25000" dirty="0" smtClean="0">
                  <a:latin typeface="Helvetica"/>
                  <a:cs typeface="Helvetica"/>
                </a:rPr>
                <a:t>1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15458" y="3371623"/>
              <a:ext cx="541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Helvetica"/>
                  <a:cs typeface="Helvetica"/>
                </a:rPr>
                <a:t>σ</a:t>
              </a:r>
              <a:r>
                <a:rPr lang="en-US" baseline="-25000" dirty="0" err="1">
                  <a:latin typeface="Helvetica"/>
                  <a:cs typeface="Helvetica"/>
                </a:rPr>
                <a:t>k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03610" y="4461286"/>
              <a:ext cx="829722" cy="351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Helvetica"/>
                  <a:cs typeface="Helvetica"/>
                </a:rPr>
                <a:t>σ</a:t>
              </a:r>
              <a:r>
                <a:rPr lang="en-US" baseline="-25000" dirty="0" err="1" smtClean="0">
                  <a:latin typeface="Helvetica"/>
                  <a:cs typeface="Helvetica"/>
                </a:rPr>
                <a:t>k</a:t>
              </a:r>
              <a:r>
                <a:rPr lang="en-US" baseline="-25000" dirty="0" smtClean="0">
                  <a:latin typeface="Helvetica"/>
                  <a:cs typeface="Helvetica"/>
                </a:rPr>
                <a:t>/</a:t>
              </a:r>
              <a:r>
                <a:rPr lang="en-US" baseline="-25000" dirty="0" err="1" smtClean="0">
                  <a:latin typeface="Helvetica"/>
                  <a:cs typeface="Helvetica"/>
                </a:rPr>
                <a:t>ε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76140" y="4749150"/>
              <a:ext cx="1087679" cy="351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Helvetica"/>
                  <a:cs typeface="Helvetica"/>
                </a:rPr>
                <a:t>σ</a:t>
              </a:r>
              <a:r>
                <a:rPr lang="en-US" baseline="-25000" dirty="0" err="1" smtClean="0">
                  <a:latin typeface="Helvetica"/>
                  <a:cs typeface="Helvetica"/>
                </a:rPr>
                <a:t>k</a:t>
              </a:r>
              <a:r>
                <a:rPr lang="en-US" baseline="-25000" dirty="0" smtClean="0">
                  <a:latin typeface="Helvetica"/>
                  <a:cs typeface="Helvetica"/>
                </a:rPr>
                <a:t>/ε+1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35637" y="5209627"/>
              <a:ext cx="1134541" cy="351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Helvetica"/>
                  <a:cs typeface="Helvetica"/>
                </a:rPr>
                <a:t>σ</a:t>
              </a:r>
              <a:r>
                <a:rPr lang="en-US" baseline="-25000" dirty="0" err="1" smtClean="0">
                  <a:latin typeface="Helvetica"/>
                  <a:cs typeface="Helvetica"/>
                </a:rPr>
                <a:t>k</a:t>
              </a:r>
              <a:r>
                <a:rPr lang="en-US" baseline="-25000" dirty="0" smtClean="0">
                  <a:latin typeface="Helvetica"/>
                  <a:cs typeface="Helvetica"/>
                </a:rPr>
                <a:t>/ε+1+k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47414" y="6135227"/>
              <a:ext cx="7789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Helvetica"/>
                  <a:cs typeface="Helvetica"/>
                </a:rPr>
                <a:t>σ</a:t>
              </a:r>
              <a:r>
                <a:rPr lang="en-US" baseline="-25000" dirty="0" err="1">
                  <a:latin typeface="Helvetica"/>
                  <a:cs typeface="Helvetica"/>
                </a:rPr>
                <a:t>d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2718213">
              <a:off x="2098414" y="3146571"/>
              <a:ext cx="40617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 rot="2718213">
              <a:off x="2694769" y="3802032"/>
              <a:ext cx="694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 rot="2718213">
              <a:off x="4218592" y="5077318"/>
              <a:ext cx="694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 rot="2718213">
              <a:off x="4922172" y="5742654"/>
              <a:ext cx="694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20" name="Rectangle 19"/>
          <p:cNvSpPr/>
          <p:nvPr/>
        </p:nvSpPr>
        <p:spPr>
          <a:xfrm rot="2697006">
            <a:off x="2391152" y="3972169"/>
            <a:ext cx="1376088" cy="81279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13500000">
            <a:off x="930155" y="3745141"/>
            <a:ext cx="3799004" cy="812790"/>
          </a:xfrm>
          <a:prstGeom prst="rect">
            <a:avLst/>
          </a:prstGeom>
          <a:solidFill>
            <a:schemeClr val="accent1">
              <a:lumMod val="75000"/>
              <a:alpha val="2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13500000">
            <a:off x="1047004" y="3414719"/>
            <a:ext cx="2944759" cy="812790"/>
          </a:xfrm>
          <a:prstGeom prst="rect">
            <a:avLst/>
          </a:prstGeom>
          <a:solidFill>
            <a:schemeClr val="accent1">
              <a:lumMod val="75000"/>
              <a:alpha val="2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8100000" flipH="1">
            <a:off x="2801961" y="1898596"/>
            <a:ext cx="342418" cy="289827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72037" y="2967179"/>
            <a:ext cx="69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k/</a:t>
            </a:r>
            <a:r>
              <a:rPr lang="en-US" dirty="0" err="1" smtClean="0">
                <a:latin typeface="Helvetica Neue"/>
                <a:cs typeface="Helvetica Neue"/>
              </a:rPr>
              <a:t>ε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25" name="Right Brace 24"/>
          <p:cNvSpPr/>
          <p:nvPr/>
        </p:nvSpPr>
        <p:spPr>
          <a:xfrm rot="18900000" flipH="1">
            <a:off x="2372332" y="4111301"/>
            <a:ext cx="452686" cy="144913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138023" y="4964943"/>
            <a:ext cx="69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k</a:t>
            </a:r>
            <a:endParaRPr lang="en-US" dirty="0">
              <a:latin typeface="Helvetica Neue"/>
              <a:cs typeface="Helvetica Neue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202895"/>
              </p:ext>
            </p:extLst>
          </p:nvPr>
        </p:nvGraphicFramePr>
        <p:xfrm>
          <a:off x="5235046" y="3178697"/>
          <a:ext cx="2970212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42" name="Equation" r:id="rId4" imgW="1193800" imgH="457200" progId="Equation.3">
                  <p:embed/>
                </p:oleObj>
              </mc:Choice>
              <mc:Fallback>
                <p:oleObj name="Equation" r:id="rId4" imgW="1193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35046" y="3178697"/>
                        <a:ext cx="2970212" cy="1138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ontent Placeholder 2"/>
          <p:cNvSpPr txBox="1">
            <a:spLocks/>
          </p:cNvSpPr>
          <p:nvPr/>
        </p:nvSpPr>
        <p:spPr>
          <a:xfrm>
            <a:off x="4555389" y="1702508"/>
            <a:ext cx="4436211" cy="2565653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Helvetica Neue"/>
                <a:cs typeface="Helvetica Neue"/>
              </a:rPr>
              <a:t>k/</a:t>
            </a:r>
            <a:r>
              <a:rPr lang="en-US" sz="2200" dirty="0" err="1" smtClean="0">
                <a:latin typeface="Helvetica Neue"/>
                <a:cs typeface="Helvetica Neue"/>
              </a:rPr>
              <a:t>ε</a:t>
            </a:r>
            <a:r>
              <a:rPr lang="en-US" sz="2200" dirty="0">
                <a:latin typeface="Helvetica Neue"/>
                <a:cs typeface="Helvetica Neue"/>
              </a:rPr>
              <a:t> </a:t>
            </a:r>
            <a:r>
              <a:rPr lang="en-US" sz="2200" dirty="0" smtClean="0">
                <a:latin typeface="Helvetica Neue"/>
                <a:cs typeface="Helvetica Neue"/>
              </a:rPr>
              <a:t>is worst case –when all singular values are equal. In reality just need to choose m such that:</a:t>
            </a:r>
            <a:endParaRPr lang="en-US" sz="2200" dirty="0">
              <a:latin typeface="Helvetica Neue"/>
              <a:cs typeface="Helvetica Neue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707789" y="4454701"/>
            <a:ext cx="4436211" cy="2107132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Helvetica Neue"/>
                <a:cs typeface="Helvetica Neue"/>
              </a:rPr>
              <a:t>If spectrum decays, m may be very small, explaining empirically good performance of SVD based dimension reduction for clustering e.g. [Schmidt et al 2015]</a:t>
            </a:r>
            <a:endParaRPr lang="en-US" sz="22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6526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Helvetica Neue"/>
                <a:cs typeface="Helvetica Neue"/>
              </a:rPr>
              <a:t>Analysis: SVD Based Reduction</a:t>
            </a: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438150" y="1623036"/>
            <a:ext cx="8153400" cy="4422164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Helvetica Neue"/>
                <a:cs typeface="Helvetica Neue"/>
              </a:rPr>
              <a:t>SVD based dimension reduction is very popular in practice with m = k</a:t>
            </a:r>
            <a:endParaRPr lang="en-US" sz="2400" dirty="0">
              <a:latin typeface="Helvetica Neue"/>
              <a:cs typeface="Helvetica Neue"/>
            </a:endParaRPr>
          </a:p>
          <a:p>
            <a:r>
              <a:rPr lang="en-US" sz="2400" dirty="0" smtClean="0">
                <a:latin typeface="Helvetica Neue"/>
                <a:cs typeface="Helvetica Neue"/>
              </a:rPr>
              <a:t>This is because computing the top k singular vectors is viewed as a continuous relaxation of k-means clustering</a:t>
            </a:r>
          </a:p>
          <a:p>
            <a:r>
              <a:rPr lang="en-US" sz="2400" dirty="0" smtClean="0">
                <a:latin typeface="Helvetica Neue"/>
                <a:cs typeface="Helvetica Neue"/>
              </a:rPr>
              <a:t>Our analysis gives a better understanding of the connection between SVD/PCA and k-means clustering. </a:t>
            </a:r>
            <a:endParaRPr lang="en-US" sz="24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46678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Helvetica Neue"/>
                <a:cs typeface="Helvetica Neue"/>
              </a:rPr>
              <a:t>Recap</a:t>
            </a:r>
            <a:endParaRPr lang="en-US" sz="4000" dirty="0">
              <a:latin typeface="Helvetica Neue"/>
              <a:cs typeface="Helvetica Neue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438150" y="1623036"/>
            <a:ext cx="8153400" cy="4422164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>
                <a:latin typeface="Helvetica Neue"/>
                <a:cs typeface="Helvetica Neue"/>
              </a:rPr>
              <a:t>A</a:t>
            </a:r>
            <a:r>
              <a:rPr lang="en-US" sz="2400" b="1" baseline="-25000" dirty="0" err="1">
                <a:latin typeface="Helvetica Neue"/>
                <a:cs typeface="Helvetica Neue"/>
              </a:rPr>
              <a:t>k</a:t>
            </a:r>
            <a:r>
              <a:rPr lang="en-US" sz="2400" b="1" baseline="-25000" dirty="0">
                <a:latin typeface="Helvetica Neue"/>
                <a:cs typeface="Helvetica Neue"/>
              </a:rPr>
              <a:t>/</a:t>
            </a:r>
            <a:r>
              <a:rPr lang="en-US" sz="2400" b="1" baseline="-25000" dirty="0" err="1">
                <a:latin typeface="Helvetica Neue"/>
                <a:cs typeface="Helvetica Neue"/>
              </a:rPr>
              <a:t>ε</a:t>
            </a:r>
            <a:r>
              <a:rPr lang="en-US" sz="2400" b="1" dirty="0">
                <a:latin typeface="Helvetica Neue"/>
                <a:cs typeface="Helvetica Neue"/>
              </a:rPr>
              <a:t> </a:t>
            </a:r>
            <a:r>
              <a:rPr lang="en-US" sz="2400" dirty="0" smtClean="0">
                <a:latin typeface="Helvetica Neue"/>
                <a:cs typeface="Helvetica Neue"/>
              </a:rPr>
              <a:t>is a projection cost preserving sketch of </a:t>
            </a:r>
            <a:r>
              <a:rPr lang="en-US" sz="2400" b="1" dirty="0" smtClean="0">
                <a:latin typeface="Helvetica Neue"/>
                <a:cs typeface="Helvetica Neue"/>
              </a:rPr>
              <a:t>A</a:t>
            </a:r>
            <a:r>
              <a:rPr lang="en-US" sz="2400" dirty="0" smtClean="0">
                <a:latin typeface="Helvetica Neue"/>
                <a:cs typeface="Helvetica Neue"/>
              </a:rPr>
              <a:t> </a:t>
            </a:r>
          </a:p>
          <a:p>
            <a:r>
              <a:rPr lang="en-US" sz="2400" dirty="0" smtClean="0">
                <a:latin typeface="Helvetica Neue"/>
                <a:cs typeface="Helvetica Neue"/>
              </a:rPr>
              <a:t>The effect of the clustering on the tail </a:t>
            </a:r>
            <a:r>
              <a:rPr lang="en-US" sz="2400" b="1" dirty="0" err="1" smtClean="0">
                <a:latin typeface="Helvetica Neue"/>
                <a:cs typeface="Helvetica Neue"/>
              </a:rPr>
              <a:t>A</a:t>
            </a:r>
            <a:r>
              <a:rPr lang="en-US" sz="2400" b="1" baseline="-25000" dirty="0" err="1" smtClean="0">
                <a:latin typeface="Helvetica Neue"/>
                <a:cs typeface="Helvetica Neue"/>
              </a:rPr>
              <a:t>r</a:t>
            </a:r>
            <a:r>
              <a:rPr lang="en-US" sz="2400" b="1" baseline="-25000" dirty="0" smtClean="0">
                <a:latin typeface="Helvetica Neue"/>
                <a:cs typeface="Helvetica Neue"/>
              </a:rPr>
              <a:t>-k/</a:t>
            </a:r>
            <a:r>
              <a:rPr lang="en-US" sz="2400" b="1" baseline="-25000" dirty="0" err="1">
                <a:latin typeface="Helvetica Neue"/>
                <a:cs typeface="Helvetica Neue"/>
              </a:rPr>
              <a:t>ε</a:t>
            </a:r>
            <a:r>
              <a:rPr lang="en-US" sz="2400" b="1" dirty="0">
                <a:latin typeface="Helvetica Neue"/>
                <a:cs typeface="Helvetica Neue"/>
              </a:rPr>
              <a:t> </a:t>
            </a:r>
            <a:r>
              <a:rPr lang="en-US" sz="2400" dirty="0" smtClean="0">
                <a:latin typeface="Helvetica Neue"/>
                <a:cs typeface="Helvetica Neue"/>
              </a:rPr>
              <a:t>cannot be large compared to the total cost of the clustering, so removing this tail is fine.</a:t>
            </a:r>
            <a:endParaRPr lang="en-US" sz="24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97680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Helvetica Neue"/>
                <a:cs typeface="Helvetica Neue"/>
              </a:rPr>
              <a:t>Analysis: Johnson </a:t>
            </a:r>
            <a:r>
              <a:rPr lang="en-US" sz="4000" dirty="0" err="1" smtClean="0">
                <a:latin typeface="Helvetica Neue"/>
                <a:cs typeface="Helvetica Neue"/>
              </a:rPr>
              <a:t>Lindenstrauss</a:t>
            </a:r>
            <a:r>
              <a:rPr lang="en-US" sz="4000" dirty="0" smtClean="0">
                <a:latin typeface="Helvetica Neue"/>
                <a:cs typeface="Helvetica Neue"/>
              </a:rPr>
              <a:t> Projection</a:t>
            </a:r>
            <a:endParaRPr lang="en-US" sz="4000" dirty="0">
              <a:latin typeface="Helvetica Neue"/>
              <a:cs typeface="Helvetica Neue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217644"/>
              </p:ext>
            </p:extLst>
          </p:nvPr>
        </p:nvGraphicFramePr>
        <p:xfrm>
          <a:off x="636588" y="3445111"/>
          <a:ext cx="69913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83" name="Equation" r:id="rId4" imgW="2895600" imgH="317500" progId="Equation.3">
                  <p:embed/>
                </p:oleObj>
              </mc:Choice>
              <mc:Fallback>
                <p:oleObj name="Equation" r:id="rId4" imgW="28956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6588" y="3445111"/>
                        <a:ext cx="6991350" cy="76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321613"/>
              </p:ext>
            </p:extLst>
          </p:nvPr>
        </p:nvGraphicFramePr>
        <p:xfrm>
          <a:off x="2030413" y="2138363"/>
          <a:ext cx="505936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84" name="Equation" r:id="rId6" imgW="2095500" imgH="317500" progId="Equation.3">
                  <p:embed/>
                </p:oleObj>
              </mc:Choice>
              <mc:Fallback>
                <p:oleObj name="Equation" r:id="rId6" imgW="20955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30413" y="2138363"/>
                        <a:ext cx="5059362" cy="76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38150" y="1623036"/>
            <a:ext cx="8153400" cy="4422164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Helvetica Neue"/>
                <a:cs typeface="Helvetica Neue"/>
              </a:rPr>
              <a:t>Same general idea.</a:t>
            </a:r>
            <a:endParaRPr lang="en-US" sz="2400" dirty="0">
              <a:latin typeface="Helvetica Neue"/>
              <a:cs typeface="Helvetica Neue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266266" y="4057884"/>
            <a:ext cx="355600" cy="6157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1319536" y="4318118"/>
            <a:ext cx="982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"/>
                <a:cs typeface="Helvetica Neue"/>
              </a:rPr>
              <a:t>≈</a:t>
            </a:r>
            <a:endParaRPr lang="en-US" sz="2400" dirty="0">
              <a:latin typeface="Helvetica Neue"/>
              <a:cs typeface="Helvetica Neue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780793"/>
              </p:ext>
            </p:extLst>
          </p:nvPr>
        </p:nvGraphicFramePr>
        <p:xfrm>
          <a:off x="639792" y="4274842"/>
          <a:ext cx="236061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85" name="Equation" r:id="rId8" imgW="977900" imgH="317500" progId="Equation.3">
                  <p:embed/>
                </p:oleObj>
              </mc:Choice>
              <mc:Fallback>
                <p:oleObj name="Equation" r:id="rId8" imgW="9779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9792" y="4274842"/>
                        <a:ext cx="2360612" cy="76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9442" y="4941365"/>
            <a:ext cx="29126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 Neue"/>
                <a:cs typeface="Helvetica Neue"/>
              </a:rPr>
              <a:t>Subspace Embedding property of O(k/ε</a:t>
            </a:r>
            <a:r>
              <a:rPr lang="en-US" sz="2000" baseline="30000" dirty="0" smtClean="0">
                <a:latin typeface="Helvetica Neue"/>
                <a:cs typeface="Helvetica Neue"/>
              </a:rPr>
              <a:t>2</a:t>
            </a:r>
            <a:r>
              <a:rPr lang="en-US" sz="2000" dirty="0" smtClean="0">
                <a:latin typeface="Helvetica Neue"/>
                <a:cs typeface="Helvetica Neue"/>
              </a:rPr>
              <a:t>) dimension RP on k dimensional subspace</a:t>
            </a:r>
            <a:endParaRPr lang="en-US" sz="2000" dirty="0">
              <a:latin typeface="Helvetica Neue"/>
              <a:cs typeface="Helvetica Neue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648110"/>
              </p:ext>
            </p:extLst>
          </p:nvPr>
        </p:nvGraphicFramePr>
        <p:xfrm>
          <a:off x="4080930" y="4705588"/>
          <a:ext cx="370998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86" name="Equation" r:id="rId10" imgW="1536700" imgH="317500" progId="Equation.3">
                  <p:embed/>
                </p:oleObj>
              </mc:Choice>
              <mc:Fallback>
                <p:oleObj name="Equation" r:id="rId10" imgW="15367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80930" y="4705588"/>
                        <a:ext cx="3709988" cy="76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own Arrow 10"/>
          <p:cNvSpPr/>
          <p:nvPr/>
        </p:nvSpPr>
        <p:spPr>
          <a:xfrm>
            <a:off x="2966531" y="2769658"/>
            <a:ext cx="355600" cy="6000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4198202" y="5543439"/>
            <a:ext cx="982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"/>
                <a:cs typeface="Helvetica Neue"/>
              </a:rPr>
              <a:t>≈</a:t>
            </a:r>
            <a:endParaRPr lang="en-US" sz="2400" dirty="0">
              <a:latin typeface="Helvetica Neue"/>
              <a:cs typeface="Helvetica Neue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730751"/>
              </p:ext>
            </p:extLst>
          </p:nvPr>
        </p:nvGraphicFramePr>
        <p:xfrm>
          <a:off x="5978525" y="5458353"/>
          <a:ext cx="1863725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87" name="Equation" r:id="rId12" imgW="749300" imgH="317500" progId="Equation.3">
                  <p:embed/>
                </p:oleObj>
              </mc:Choice>
              <mc:Fallback>
                <p:oleObj name="Equation" r:id="rId12" imgW="7493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978525" y="5458353"/>
                        <a:ext cx="1863725" cy="788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116413" y="6112932"/>
            <a:ext cx="3023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 Neue"/>
                <a:cs typeface="Helvetica Neue"/>
              </a:rPr>
              <a:t>Approximate Matrix Multiplication</a:t>
            </a:r>
            <a:endParaRPr lang="en-US" sz="2000" dirty="0">
              <a:latin typeface="Helvetica Neue"/>
              <a:cs typeface="Helvetica Neue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494281"/>
              </p:ext>
            </p:extLst>
          </p:nvPr>
        </p:nvGraphicFramePr>
        <p:xfrm>
          <a:off x="4258717" y="5531381"/>
          <a:ext cx="113506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88" name="Equation" r:id="rId14" imgW="469900" imgH="279400" progId="Equation.3">
                  <p:embed/>
                </p:oleObj>
              </mc:Choice>
              <mc:Fallback>
                <p:oleObj name="Equation" r:id="rId14" imgW="4699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258717" y="5531381"/>
                        <a:ext cx="1135063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878252" y="6115289"/>
            <a:ext cx="3023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Helvetica Neue"/>
                <a:cs typeface="Helvetica Neue"/>
              </a:rPr>
              <a:t>Frobenius</a:t>
            </a:r>
            <a:r>
              <a:rPr lang="en-US" sz="2000" dirty="0" smtClean="0">
                <a:latin typeface="Helvetica Neue"/>
                <a:cs typeface="Helvetica Neue"/>
              </a:rPr>
              <a:t> Norm Preservation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22" name="TextBox 21"/>
          <p:cNvSpPr txBox="1"/>
          <p:nvPr/>
        </p:nvSpPr>
        <p:spPr>
          <a:xfrm rot="5400000">
            <a:off x="6179402" y="5511921"/>
            <a:ext cx="982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"/>
                <a:cs typeface="Helvetica Neue"/>
              </a:rPr>
              <a:t>≈</a:t>
            </a:r>
            <a:endParaRPr lang="en-US" sz="24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78479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11" grpId="0" animBg="1"/>
      <p:bldP spid="14" grpId="0"/>
      <p:bldP spid="19" grpId="0"/>
      <p:bldP spid="21" grpId="0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Helvetica Neue"/>
                <a:cs typeface="Helvetica Neue"/>
              </a:rPr>
              <a:t>Analysis: </a:t>
            </a:r>
            <a:r>
              <a:rPr lang="en-US" sz="4000" dirty="0">
                <a:latin typeface="Helvetica Neue"/>
                <a:cs typeface="Helvetica Neue"/>
              </a:rPr>
              <a:t>O(</a:t>
            </a:r>
            <a:r>
              <a:rPr lang="en-US" sz="4000" dirty="0" err="1">
                <a:latin typeface="Helvetica Neue"/>
                <a:cs typeface="Helvetica Neue"/>
              </a:rPr>
              <a:t>logk</a:t>
            </a:r>
            <a:r>
              <a:rPr lang="en-US" sz="4000" dirty="0">
                <a:latin typeface="Helvetica Neue"/>
                <a:cs typeface="Helvetica Neue"/>
              </a:rPr>
              <a:t>/ε</a:t>
            </a:r>
            <a:r>
              <a:rPr lang="en-US" sz="4000" baseline="30000" dirty="0">
                <a:latin typeface="Helvetica Neue"/>
                <a:cs typeface="Helvetica Neue"/>
              </a:rPr>
              <a:t>2</a:t>
            </a:r>
            <a:r>
              <a:rPr lang="en-US" sz="4000" dirty="0">
                <a:latin typeface="Helvetica Neue"/>
                <a:cs typeface="Helvetica Neue"/>
              </a:rPr>
              <a:t>) Dimension </a:t>
            </a:r>
            <a:r>
              <a:rPr lang="en-US" sz="4000" dirty="0" smtClean="0">
                <a:latin typeface="Helvetica Neue"/>
                <a:cs typeface="Helvetica Neue"/>
              </a:rPr>
              <a:t>Random Projection</a:t>
            </a:r>
            <a:endParaRPr lang="en-US" sz="4000" dirty="0">
              <a:latin typeface="Helvetica Neue"/>
              <a:cs typeface="Helvetica Neue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8150" y="1623036"/>
            <a:ext cx="8153400" cy="4422164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Helvetica Neue"/>
                <a:cs typeface="Helvetica Neue"/>
              </a:rPr>
              <a:t>New Split: </a:t>
            </a:r>
            <a:endParaRPr lang="en-US" sz="2400" dirty="0">
              <a:latin typeface="Helvetica Neue"/>
              <a:cs typeface="Helvetica Neue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136519" y="2407867"/>
            <a:ext cx="1475913" cy="3170725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84238" y="3688986"/>
            <a:ext cx="13308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elvetica Neue"/>
                <a:cs typeface="Helvetica Neue"/>
              </a:rPr>
              <a:t>C</a:t>
            </a:r>
            <a:r>
              <a:rPr lang="en-US" sz="3200" b="1" baseline="30000" dirty="0" smtClean="0">
                <a:latin typeface="Helvetica Neue"/>
                <a:cs typeface="Helvetica Neue"/>
              </a:rPr>
              <a:t>*</a:t>
            </a:r>
            <a:r>
              <a:rPr lang="en-US" sz="3200" b="1" dirty="0" smtClean="0">
                <a:latin typeface="Helvetica Neue"/>
                <a:cs typeface="Helvetica Neue"/>
              </a:rPr>
              <a:t>(A)</a:t>
            </a:r>
            <a:endParaRPr lang="en-US" sz="3200" b="1" dirty="0">
              <a:latin typeface="Helvetica Neue"/>
              <a:cs typeface="Helvetica Neue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136519" y="2407867"/>
            <a:ext cx="1475913" cy="3345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136519" y="2718566"/>
            <a:ext cx="1475913" cy="3345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36519" y="3053166"/>
            <a:ext cx="1475913" cy="3345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36519" y="5243993"/>
            <a:ext cx="1475913" cy="3345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52056" y="4925327"/>
            <a:ext cx="1475913" cy="3345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36" name="TextBox 35"/>
          <p:cNvSpPr txBox="1"/>
          <p:nvPr/>
        </p:nvSpPr>
        <p:spPr>
          <a:xfrm rot="5400000">
            <a:off x="3730459" y="4348634"/>
            <a:ext cx="557666" cy="338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...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31285" y="2337180"/>
            <a:ext cx="621437" cy="34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a</a:t>
            </a:r>
            <a:r>
              <a:rPr lang="en-US" b="1" baseline="-25000" dirty="0">
                <a:latin typeface="Helvetica Neue"/>
                <a:cs typeface="Helvetica Neue"/>
              </a:rPr>
              <a:t>1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31285" y="2682918"/>
            <a:ext cx="621437" cy="34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a</a:t>
            </a:r>
            <a:r>
              <a:rPr lang="en-US" b="1" baseline="-25000" dirty="0" smtClean="0">
                <a:latin typeface="Helvetica Neue"/>
                <a:cs typeface="Helvetica Neue"/>
              </a:rPr>
              <a:t>2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35687" y="3026932"/>
            <a:ext cx="621437" cy="34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a</a:t>
            </a:r>
            <a:r>
              <a:rPr lang="en-US" b="1" baseline="-25000" dirty="0" smtClean="0">
                <a:latin typeface="Helvetica Neue"/>
                <a:cs typeface="Helvetica Neue"/>
              </a:rPr>
              <a:t>3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55069" y="4845661"/>
            <a:ext cx="621437" cy="34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 Neue"/>
                <a:cs typeface="Helvetica Neue"/>
              </a:rPr>
              <a:t>a</a:t>
            </a:r>
            <a:r>
              <a:rPr lang="en-US" b="1" baseline="-25000" dirty="0" smtClean="0">
                <a:latin typeface="Helvetica Neue"/>
                <a:cs typeface="Helvetica Neue"/>
              </a:rPr>
              <a:t>n-1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31285" y="5231071"/>
            <a:ext cx="621437" cy="34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a</a:t>
            </a:r>
            <a:r>
              <a:rPr lang="en-US" b="1" baseline="-25000" dirty="0" smtClean="0">
                <a:latin typeface="Helvetica Neue"/>
                <a:cs typeface="Helvetica Neue"/>
              </a:rPr>
              <a:t>n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17183" y="2401740"/>
            <a:ext cx="1475913" cy="3170725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57316" y="3699792"/>
            <a:ext cx="543758" cy="55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elvetica Neue"/>
                <a:cs typeface="Helvetica Neue"/>
              </a:rPr>
              <a:t>A</a:t>
            </a:r>
            <a:endParaRPr lang="en-US" sz="3200" b="1" dirty="0">
              <a:latin typeface="Helvetica Neue"/>
              <a:cs typeface="Helvetica Neue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17183" y="2401740"/>
            <a:ext cx="1475913" cy="3345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17183" y="2712439"/>
            <a:ext cx="1475913" cy="3345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17183" y="3047039"/>
            <a:ext cx="1475913" cy="3345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17183" y="5237866"/>
            <a:ext cx="1475913" cy="3345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32720" y="4919200"/>
            <a:ext cx="1475913" cy="3345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50" name="TextBox 49"/>
          <p:cNvSpPr txBox="1"/>
          <p:nvPr/>
        </p:nvSpPr>
        <p:spPr>
          <a:xfrm rot="5400000">
            <a:off x="1411123" y="4308641"/>
            <a:ext cx="557666" cy="338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...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11949" y="2331053"/>
            <a:ext cx="621437" cy="34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a</a:t>
            </a:r>
            <a:r>
              <a:rPr lang="en-US" b="1" baseline="-25000" dirty="0">
                <a:latin typeface="Helvetica Neue"/>
                <a:cs typeface="Helvetica Neue"/>
              </a:rPr>
              <a:t>1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11949" y="2676791"/>
            <a:ext cx="621437" cy="34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a</a:t>
            </a:r>
            <a:r>
              <a:rPr lang="en-US" b="1" baseline="-25000" dirty="0" smtClean="0">
                <a:latin typeface="Helvetica Neue"/>
                <a:cs typeface="Helvetica Neue"/>
              </a:rPr>
              <a:t>2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16351" y="3020805"/>
            <a:ext cx="621437" cy="34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a</a:t>
            </a:r>
            <a:r>
              <a:rPr lang="en-US" b="1" baseline="-25000" dirty="0" smtClean="0">
                <a:latin typeface="Helvetica Neue"/>
                <a:cs typeface="Helvetica Neue"/>
              </a:rPr>
              <a:t>3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335733" y="4839534"/>
            <a:ext cx="621437" cy="34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 Neue"/>
                <a:cs typeface="Helvetica Neue"/>
              </a:rPr>
              <a:t>a</a:t>
            </a:r>
            <a:r>
              <a:rPr lang="en-US" b="1" baseline="-25000" dirty="0" smtClean="0">
                <a:latin typeface="Helvetica Neue"/>
                <a:cs typeface="Helvetica Neue"/>
              </a:rPr>
              <a:t>n-1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11949" y="5224944"/>
            <a:ext cx="621437" cy="34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a</a:t>
            </a:r>
            <a:r>
              <a:rPr lang="en-US" b="1" baseline="-25000" dirty="0" smtClean="0">
                <a:latin typeface="Helvetica Neue"/>
                <a:cs typeface="Helvetica Neue"/>
              </a:rPr>
              <a:t>n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119586" y="2402989"/>
            <a:ext cx="1475913" cy="3345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119586" y="2713688"/>
            <a:ext cx="1475913" cy="3345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119586" y="3048287"/>
            <a:ext cx="1475913" cy="33459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119586" y="5239115"/>
            <a:ext cx="1475913" cy="33459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135122" y="4897158"/>
            <a:ext cx="1475913" cy="3345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14352" y="2298436"/>
            <a:ext cx="621437" cy="34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μ</a:t>
            </a:r>
            <a:r>
              <a:rPr lang="en-US" b="1" baseline="-25000" dirty="0">
                <a:latin typeface="Helvetica Neue"/>
                <a:cs typeface="Helvetica Neue"/>
              </a:rPr>
              <a:t>2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714352" y="2709458"/>
            <a:ext cx="621437" cy="34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μ</a:t>
            </a:r>
            <a:r>
              <a:rPr lang="en-US" b="1" baseline="-25000" dirty="0" smtClean="0">
                <a:latin typeface="Helvetica Neue"/>
                <a:cs typeface="Helvetica Neue"/>
              </a:rPr>
              <a:t>k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18753" y="3024502"/>
            <a:ext cx="621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μ</a:t>
            </a:r>
            <a:r>
              <a:rPr lang="en-US" b="1" baseline="-25000" dirty="0">
                <a:latin typeface="Helvetica Neue"/>
                <a:cs typeface="Helvetica Neue"/>
              </a:rPr>
              <a:t>1</a:t>
            </a:r>
            <a:endParaRPr lang="en-US" b="1" dirty="0">
              <a:latin typeface="Helvetica Neue"/>
              <a:cs typeface="Helvetica Neue"/>
            </a:endParaRPr>
          </a:p>
          <a:p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722877" y="4884237"/>
            <a:ext cx="621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μ</a:t>
            </a:r>
            <a:r>
              <a:rPr lang="en-US" b="1" baseline="-25000" dirty="0" smtClean="0">
                <a:latin typeface="Helvetica Neue"/>
                <a:cs typeface="Helvetica Neue"/>
              </a:rPr>
              <a:t>2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714352" y="5226193"/>
            <a:ext cx="621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μ</a:t>
            </a:r>
            <a:r>
              <a:rPr lang="en-US" b="1" baseline="-25000" dirty="0">
                <a:latin typeface="Helvetica Neue"/>
                <a:cs typeface="Helvetica Neue"/>
              </a:rPr>
              <a:t>1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119586" y="3411856"/>
            <a:ext cx="1475913" cy="3345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14352" y="3407626"/>
            <a:ext cx="621437" cy="34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μ</a:t>
            </a:r>
            <a:r>
              <a:rPr lang="en-US" b="1" baseline="-25000" dirty="0" smtClean="0">
                <a:latin typeface="Helvetica Neue"/>
                <a:cs typeface="Helvetica Neue"/>
              </a:rPr>
              <a:t>k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502848" y="3448913"/>
            <a:ext cx="1078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Helvetica Neue"/>
                <a:cs typeface="Helvetica Neue"/>
              </a:rPr>
              <a:t>=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715101" y="3457262"/>
            <a:ext cx="1078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Helvetica Neue"/>
                <a:cs typeface="Helvetica Neue"/>
              </a:rPr>
              <a:t>+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264368" y="2424800"/>
            <a:ext cx="1475913" cy="3170725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-754163" y="-1678630"/>
            <a:ext cx="1825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elvetica Neue"/>
                <a:cs typeface="Helvetica Neue"/>
              </a:rPr>
              <a:t>E</a:t>
            </a:r>
            <a:endParaRPr lang="en-US" sz="3200" b="1" dirty="0">
              <a:latin typeface="Helvetica Neue"/>
              <a:cs typeface="Helvetica Neue"/>
            </a:endParaRPr>
          </a:p>
          <a:p>
            <a:endParaRPr lang="en-US" sz="3200" b="1" dirty="0">
              <a:latin typeface="Helvetica Neue"/>
              <a:cs typeface="Helvetica Neue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238336" y="3556635"/>
            <a:ext cx="1825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elvetica Neue"/>
                <a:cs typeface="Helvetica Neue"/>
              </a:rPr>
              <a:t>A-C</a:t>
            </a:r>
            <a:r>
              <a:rPr lang="en-US" sz="3200" b="1" baseline="30000" dirty="0" smtClean="0">
                <a:latin typeface="Helvetica Neue"/>
                <a:cs typeface="Helvetica Neue"/>
              </a:rPr>
              <a:t>*</a:t>
            </a:r>
            <a:r>
              <a:rPr lang="en-US" sz="3200" b="1" dirty="0" smtClean="0">
                <a:latin typeface="Helvetica Neue"/>
                <a:cs typeface="Helvetica Neue"/>
              </a:rPr>
              <a:t>(A)</a:t>
            </a:r>
            <a:endParaRPr lang="en-US" sz="3200" b="1" dirty="0">
              <a:latin typeface="Helvetica Neue"/>
              <a:cs typeface="Helvetica Neue"/>
            </a:endParaRPr>
          </a:p>
          <a:p>
            <a:endParaRPr lang="en-US" sz="3200" b="1" dirty="0">
              <a:latin typeface="Helvetica Neue"/>
              <a:cs typeface="Helvetica Neue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709482" y="3541927"/>
            <a:ext cx="1825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elvetica Neue"/>
                <a:cs typeface="Helvetica Neue"/>
              </a:rPr>
              <a:t>E</a:t>
            </a:r>
            <a:endParaRPr lang="en-US" sz="3200" b="1" dirty="0">
              <a:latin typeface="Helvetica Neue"/>
              <a:cs typeface="Helvetica Neue"/>
            </a:endParaRPr>
          </a:p>
          <a:p>
            <a:endParaRPr lang="en-US" sz="3200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39528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3" grpId="0" animBg="1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/>
      <p:bldP spid="55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/>
      <p:bldP spid="62" grpId="0"/>
      <p:bldP spid="63" grpId="0"/>
      <p:bldP spid="64" grpId="0"/>
      <p:bldP spid="65" grpId="0"/>
      <p:bldP spid="66" grpId="0" animBg="1"/>
      <p:bldP spid="67" grpId="0"/>
      <p:bldP spid="71" grpId="0"/>
      <p:bldP spid="72" grpId="0"/>
      <p:bldP spid="74" grpId="0" animBg="1"/>
      <p:bldP spid="89" grpId="0"/>
      <p:bldP spid="89" grpId="1"/>
      <p:bldP spid="6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Helvetica Neue"/>
                <a:cs typeface="Helvetica Neue"/>
              </a:rPr>
              <a:t>Analysis: O(</a:t>
            </a:r>
            <a:r>
              <a:rPr lang="en-US" sz="4000" dirty="0" err="1" smtClean="0">
                <a:latin typeface="Helvetica Neue"/>
                <a:cs typeface="Helvetica Neue"/>
              </a:rPr>
              <a:t>logk</a:t>
            </a:r>
            <a:r>
              <a:rPr lang="en-US" sz="4000" dirty="0" smtClean="0">
                <a:latin typeface="Helvetica Neue"/>
                <a:cs typeface="Helvetica Neue"/>
              </a:rPr>
              <a:t>/ε</a:t>
            </a:r>
            <a:r>
              <a:rPr lang="en-US" sz="4000" baseline="30000" dirty="0" smtClean="0">
                <a:latin typeface="Helvetica Neue"/>
                <a:cs typeface="Helvetica Neue"/>
              </a:rPr>
              <a:t>2</a:t>
            </a:r>
            <a:r>
              <a:rPr lang="en-US" sz="4000" dirty="0" smtClean="0">
                <a:latin typeface="Helvetica Neue"/>
                <a:cs typeface="Helvetica Neue"/>
              </a:rPr>
              <a:t>) Dimension Random Projection</a:t>
            </a:r>
            <a:endParaRPr lang="en-US" sz="4000" dirty="0">
              <a:latin typeface="Helvetica Neue"/>
              <a:cs typeface="Helvetica Neue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906941"/>
              </p:ext>
            </p:extLst>
          </p:nvPr>
        </p:nvGraphicFramePr>
        <p:xfrm>
          <a:off x="1279525" y="3063875"/>
          <a:ext cx="5027613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6" name="Equation" r:id="rId4" imgW="2082800" imgH="330200" progId="Equation.3">
                  <p:embed/>
                </p:oleObj>
              </mc:Choice>
              <mc:Fallback>
                <p:oleObj name="Equation" r:id="rId4" imgW="20828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79525" y="3063875"/>
                        <a:ext cx="5027613" cy="795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511129" y="4034183"/>
            <a:ext cx="1339970" cy="2638678"/>
            <a:chOff x="1908325" y="3516174"/>
            <a:chExt cx="1606433" cy="3297089"/>
          </a:xfrm>
        </p:grpSpPr>
        <p:sp>
          <p:nvSpPr>
            <p:cNvPr id="7" name="Rectangle 6"/>
            <p:cNvSpPr/>
            <p:nvPr/>
          </p:nvSpPr>
          <p:spPr>
            <a:xfrm>
              <a:off x="1925258" y="3625605"/>
              <a:ext cx="1475913" cy="3170725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83896" y="5036359"/>
              <a:ext cx="13308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Helvetica Neue"/>
                  <a:cs typeface="Helvetica Neue"/>
                </a:rPr>
                <a:t>C</a:t>
              </a:r>
              <a:r>
                <a:rPr lang="en-US" sz="2400" b="1" baseline="30000" dirty="0" smtClean="0">
                  <a:latin typeface="Helvetica Neue"/>
                  <a:cs typeface="Helvetica Neue"/>
                </a:rPr>
                <a:t>*</a:t>
              </a:r>
              <a:r>
                <a:rPr lang="en-US" sz="2400" b="1" dirty="0" smtClean="0">
                  <a:latin typeface="Helvetica Neue"/>
                  <a:cs typeface="Helvetica Neue"/>
                </a:rPr>
                <a:t>(A)</a:t>
              </a:r>
              <a:endParaRPr lang="en-US" sz="2400" b="1" dirty="0">
                <a:latin typeface="Helvetica Neue"/>
                <a:cs typeface="Helvetica Neue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925258" y="3625605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25258" y="3936304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25258" y="4270904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25258" y="6461731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40795" y="6143065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5400000">
              <a:off x="2519198" y="5566372"/>
              <a:ext cx="557666" cy="338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 Neue"/>
                  <a:cs typeface="Helvetica Neue"/>
                </a:rPr>
                <a:t>...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20024" y="3554918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a</a:t>
              </a:r>
              <a:r>
                <a:rPr lang="en-US" b="1" baseline="-25000" dirty="0">
                  <a:latin typeface="Helvetica Neue"/>
                  <a:cs typeface="Helvetica Neue"/>
                </a:rPr>
                <a:t>1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20024" y="3900656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a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2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24426" y="4244670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a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3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43808" y="6063399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Helvetica Neue"/>
                  <a:cs typeface="Helvetica Neue"/>
                </a:rPr>
                <a:t>a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n-1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20024" y="6448809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a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n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08325" y="3620727"/>
              <a:ext cx="1475913" cy="3345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08325" y="3931426"/>
              <a:ext cx="1475913" cy="33459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08325" y="4266025"/>
              <a:ext cx="1475913" cy="3345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08325" y="6456853"/>
              <a:ext cx="1475913" cy="3345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923861" y="6114896"/>
              <a:ext cx="1475913" cy="3345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03091" y="3516174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μ</a:t>
              </a:r>
              <a:r>
                <a:rPr lang="en-US" b="1" baseline="-25000" dirty="0">
                  <a:latin typeface="Helvetica Neue"/>
                  <a:cs typeface="Helvetica Neue"/>
                </a:rPr>
                <a:t>2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03091" y="3927196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μ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k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507492" y="4242240"/>
              <a:ext cx="6214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μ</a:t>
              </a:r>
              <a:r>
                <a:rPr lang="en-US" b="1" baseline="-25000" dirty="0">
                  <a:latin typeface="Helvetica Neue"/>
                  <a:cs typeface="Helvetica Neue"/>
                </a:rPr>
                <a:t>1</a:t>
              </a:r>
              <a:endParaRPr lang="en-US" b="1" dirty="0">
                <a:latin typeface="Helvetica Neue"/>
                <a:cs typeface="Helvetica Neue"/>
              </a:endParaRPr>
            </a:p>
            <a:p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11616" y="6101975"/>
              <a:ext cx="621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μ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2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03091" y="6443931"/>
              <a:ext cx="621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μ</a:t>
              </a:r>
              <a:r>
                <a:rPr lang="en-US" b="1" baseline="-25000" dirty="0">
                  <a:latin typeface="Helvetica Neue"/>
                  <a:cs typeface="Helvetica Neue"/>
                </a:rPr>
                <a:t>1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908325" y="4629594"/>
              <a:ext cx="1475913" cy="33459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03091" y="4625364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μ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k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</p:grpSp>
      <p:sp>
        <p:nvSpPr>
          <p:cNvPr id="64" name="Right Brace 63"/>
          <p:cNvSpPr/>
          <p:nvPr/>
        </p:nvSpPr>
        <p:spPr>
          <a:xfrm>
            <a:off x="2851099" y="4121761"/>
            <a:ext cx="637168" cy="25511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539066" y="4912140"/>
            <a:ext cx="4259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 Neue"/>
                <a:cs typeface="Helvetica Neue"/>
              </a:rPr>
              <a:t>Only k distinct rows, so O(</a:t>
            </a:r>
            <a:r>
              <a:rPr lang="en-US" sz="2000" dirty="0" err="1" smtClean="0">
                <a:latin typeface="Helvetica Neue"/>
                <a:cs typeface="Helvetica Neue"/>
              </a:rPr>
              <a:t>logk</a:t>
            </a:r>
            <a:r>
              <a:rPr lang="en-US" sz="2000" dirty="0" smtClean="0">
                <a:latin typeface="Helvetica Neue"/>
                <a:cs typeface="Helvetica Neue"/>
              </a:rPr>
              <a:t>/ε</a:t>
            </a:r>
            <a:r>
              <a:rPr lang="en-US" sz="2000" baseline="30000" dirty="0" smtClean="0">
                <a:latin typeface="Helvetica Neue"/>
                <a:cs typeface="Helvetica Neue"/>
              </a:rPr>
              <a:t>2</a:t>
            </a:r>
            <a:r>
              <a:rPr lang="en-US" sz="2000" dirty="0" smtClean="0">
                <a:latin typeface="Helvetica Neue"/>
                <a:cs typeface="Helvetica Neue"/>
              </a:rPr>
              <a:t>) dimension random projection preserves all distances up to (1+ε)</a:t>
            </a:r>
            <a:endParaRPr lang="en-US" sz="2000" dirty="0">
              <a:latin typeface="Helvetica Neue"/>
              <a:cs typeface="Helvetica Neue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790781"/>
              </p:ext>
            </p:extLst>
          </p:nvPr>
        </p:nvGraphicFramePr>
        <p:xfrm>
          <a:off x="1433513" y="2268538"/>
          <a:ext cx="4078287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7" name="Equation" r:id="rId6" imgW="1689100" imgH="330200" progId="Equation.3">
                  <p:embed/>
                </p:oleObj>
              </mc:Choice>
              <mc:Fallback>
                <p:oleObj name="Equation" r:id="rId6" imgW="16891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33513" y="2268538"/>
                        <a:ext cx="4078287" cy="795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840633"/>
              </p:ext>
            </p:extLst>
          </p:nvPr>
        </p:nvGraphicFramePr>
        <p:xfrm>
          <a:off x="1353074" y="3842274"/>
          <a:ext cx="5826125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8" name="Equation" r:id="rId8" imgW="2413000" imgH="330200" progId="Equation.3">
                  <p:embed/>
                </p:oleObj>
              </mc:Choice>
              <mc:Fallback>
                <p:oleObj name="Equation" r:id="rId8" imgW="24130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53074" y="3842274"/>
                        <a:ext cx="5826125" cy="795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11001"/>
              </p:ext>
            </p:extLst>
          </p:nvPr>
        </p:nvGraphicFramePr>
        <p:xfrm>
          <a:off x="1353074" y="4792071"/>
          <a:ext cx="6316662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9" name="Equation" r:id="rId10" imgW="2616200" imgH="330200" progId="Equation.3">
                  <p:embed/>
                </p:oleObj>
              </mc:Choice>
              <mc:Fallback>
                <p:oleObj name="Equation" r:id="rId10" imgW="2616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53074" y="4792071"/>
                        <a:ext cx="6316662" cy="795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682747"/>
              </p:ext>
            </p:extLst>
          </p:nvPr>
        </p:nvGraphicFramePr>
        <p:xfrm>
          <a:off x="1353074" y="5738829"/>
          <a:ext cx="291306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70" name="Equation" r:id="rId12" imgW="1206500" imgH="330200" progId="Equation.3">
                  <p:embed/>
                </p:oleObj>
              </mc:Choice>
              <mc:Fallback>
                <p:oleObj name="Equation" r:id="rId12" imgW="12065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53074" y="5738829"/>
                        <a:ext cx="2913062" cy="795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183527"/>
              </p:ext>
            </p:extLst>
          </p:nvPr>
        </p:nvGraphicFramePr>
        <p:xfrm>
          <a:off x="562063" y="1576654"/>
          <a:ext cx="42926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71" name="Equation" r:id="rId14" imgW="1778000" imgH="355600" progId="Equation.3">
                  <p:embed/>
                </p:oleObj>
              </mc:Choice>
              <mc:Fallback>
                <p:oleObj name="Equation" r:id="rId14" imgW="17780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62063" y="1576654"/>
                        <a:ext cx="4292600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211119"/>
              </p:ext>
            </p:extLst>
          </p:nvPr>
        </p:nvGraphicFramePr>
        <p:xfrm>
          <a:off x="367770" y="2268538"/>
          <a:ext cx="7850187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72" name="Equation" r:id="rId16" imgW="3251200" imgH="330200" progId="Equation.3">
                  <p:embed/>
                </p:oleObj>
              </mc:Choice>
              <mc:Fallback>
                <p:oleObj name="Equation" r:id="rId16" imgW="3251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67770" y="2268538"/>
                        <a:ext cx="7850187" cy="795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9079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65" grpId="0"/>
      <p:bldP spid="65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Helvetica Neue"/>
                <a:cs typeface="Helvetica Neue"/>
              </a:rPr>
              <a:t>Analysis: </a:t>
            </a:r>
            <a:r>
              <a:rPr lang="en-US" sz="4000" dirty="0">
                <a:latin typeface="Helvetica Neue"/>
                <a:cs typeface="Helvetica Neue"/>
              </a:rPr>
              <a:t>O(</a:t>
            </a:r>
            <a:r>
              <a:rPr lang="en-US" sz="4000" dirty="0" err="1">
                <a:latin typeface="Helvetica Neue"/>
                <a:cs typeface="Helvetica Neue"/>
              </a:rPr>
              <a:t>logk</a:t>
            </a:r>
            <a:r>
              <a:rPr lang="en-US" sz="4000" dirty="0">
                <a:latin typeface="Helvetica Neue"/>
                <a:cs typeface="Helvetica Neue"/>
              </a:rPr>
              <a:t>/ε</a:t>
            </a:r>
            <a:r>
              <a:rPr lang="en-US" sz="4000" baseline="30000" dirty="0">
                <a:latin typeface="Helvetica Neue"/>
                <a:cs typeface="Helvetica Neue"/>
              </a:rPr>
              <a:t>2</a:t>
            </a:r>
            <a:r>
              <a:rPr lang="en-US" sz="4000" dirty="0">
                <a:latin typeface="Helvetica Neue"/>
                <a:cs typeface="Helvetica Neue"/>
              </a:rPr>
              <a:t>) Dimension </a:t>
            </a:r>
            <a:r>
              <a:rPr lang="en-US" sz="4000" dirty="0" smtClean="0">
                <a:latin typeface="Helvetica Neue"/>
                <a:cs typeface="Helvetica Neue"/>
              </a:rPr>
              <a:t>Random Projection</a:t>
            </a:r>
            <a:endParaRPr lang="en-US" sz="4000" dirty="0">
              <a:latin typeface="Helvetica Neue"/>
              <a:cs typeface="Helvetica Neue"/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438150" y="1623036"/>
            <a:ext cx="8153400" cy="4422164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Helvetica Neue"/>
                <a:cs typeface="Helvetica Neue"/>
              </a:rPr>
              <a:t>Rough intuition:</a:t>
            </a:r>
          </a:p>
          <a:p>
            <a:pPr lvl="1"/>
            <a:r>
              <a:rPr lang="en-US" sz="2100" dirty="0" smtClean="0">
                <a:latin typeface="Helvetica Neue"/>
                <a:cs typeface="Helvetica Neue"/>
              </a:rPr>
              <a:t> The more </a:t>
            </a:r>
            <a:r>
              <a:rPr lang="en-US" sz="2100" dirty="0" err="1" smtClean="0">
                <a:latin typeface="Helvetica Neue"/>
                <a:cs typeface="Helvetica Neue"/>
              </a:rPr>
              <a:t>clusterable</a:t>
            </a:r>
            <a:r>
              <a:rPr lang="en-US" sz="2100" dirty="0" smtClean="0">
                <a:latin typeface="Helvetica Neue"/>
                <a:cs typeface="Helvetica Neue"/>
              </a:rPr>
              <a:t> </a:t>
            </a:r>
            <a:r>
              <a:rPr lang="en-US" sz="2100" b="1" dirty="0" smtClean="0">
                <a:latin typeface="Helvetica Neue"/>
                <a:cs typeface="Helvetica Neue"/>
              </a:rPr>
              <a:t>A</a:t>
            </a:r>
            <a:r>
              <a:rPr lang="en-US" sz="2100" dirty="0" smtClean="0">
                <a:latin typeface="Helvetica Neue"/>
                <a:cs typeface="Helvetica Neue"/>
              </a:rPr>
              <a:t>, the better it is approximated by a set of k points. JL projection to O(log k) dimensions preserves the distances between these points.</a:t>
            </a:r>
          </a:p>
          <a:p>
            <a:pPr lvl="1"/>
            <a:r>
              <a:rPr lang="en-US" sz="2100" dirty="0" smtClean="0">
                <a:latin typeface="Helvetica Neue"/>
                <a:cs typeface="Helvetica Neue"/>
              </a:rPr>
              <a:t>If </a:t>
            </a:r>
            <a:r>
              <a:rPr lang="en-US" sz="2100" b="1" dirty="0" smtClean="0">
                <a:latin typeface="Helvetica Neue"/>
                <a:cs typeface="Helvetica Neue"/>
              </a:rPr>
              <a:t>A </a:t>
            </a:r>
            <a:r>
              <a:rPr lang="en-US" sz="2100" dirty="0" smtClean="0">
                <a:latin typeface="Helvetica Neue"/>
                <a:cs typeface="Helvetica Neue"/>
              </a:rPr>
              <a:t>is not well </a:t>
            </a:r>
            <a:r>
              <a:rPr lang="en-US" sz="2100" dirty="0" err="1" smtClean="0">
                <a:latin typeface="Helvetica Neue"/>
                <a:cs typeface="Helvetica Neue"/>
              </a:rPr>
              <a:t>clusterable</a:t>
            </a:r>
            <a:r>
              <a:rPr lang="en-US" sz="2100" dirty="0" smtClean="0">
                <a:latin typeface="Helvetica Neue"/>
                <a:cs typeface="Helvetica Neue"/>
              </a:rPr>
              <a:t>, then the JL projection does not preserve much about </a:t>
            </a:r>
            <a:r>
              <a:rPr lang="en-US" sz="2100" b="1" dirty="0" smtClean="0">
                <a:latin typeface="Helvetica Neue"/>
                <a:cs typeface="Helvetica Neue"/>
              </a:rPr>
              <a:t>A</a:t>
            </a:r>
            <a:r>
              <a:rPr lang="en-US" sz="2100" dirty="0" smtClean="0">
                <a:latin typeface="Helvetica Neue"/>
                <a:cs typeface="Helvetica Neue"/>
              </a:rPr>
              <a:t>, but that’s ok because we can afford larger error.</a:t>
            </a:r>
          </a:p>
          <a:p>
            <a:r>
              <a:rPr lang="en-US" sz="2400" b="1" dirty="0" smtClean="0">
                <a:latin typeface="Helvetica Neue"/>
                <a:cs typeface="Helvetica Neue"/>
              </a:rPr>
              <a:t>Open Question: </a:t>
            </a:r>
            <a:r>
              <a:rPr lang="en-US" sz="2400" dirty="0" smtClean="0">
                <a:latin typeface="Helvetica Neue"/>
                <a:cs typeface="Helvetica Neue"/>
              </a:rPr>
              <a:t>Can O(</a:t>
            </a:r>
            <a:r>
              <a:rPr lang="en-US" sz="2400" dirty="0" err="1" smtClean="0">
                <a:latin typeface="Helvetica Neue"/>
                <a:cs typeface="Helvetica Neue"/>
              </a:rPr>
              <a:t>logk</a:t>
            </a:r>
            <a:r>
              <a:rPr lang="en-US" sz="2400" dirty="0" smtClean="0">
                <a:latin typeface="Helvetica Neue"/>
                <a:cs typeface="Helvetica Neue"/>
              </a:rPr>
              <a:t>/ε</a:t>
            </a:r>
            <a:r>
              <a:rPr lang="en-US" sz="2400" baseline="30000" dirty="0" smtClean="0">
                <a:latin typeface="Helvetica Neue"/>
                <a:cs typeface="Helvetica Neue"/>
              </a:rPr>
              <a:t>2</a:t>
            </a:r>
            <a:r>
              <a:rPr lang="en-US" sz="2400" dirty="0" smtClean="0">
                <a:latin typeface="Helvetica Neue"/>
                <a:cs typeface="Helvetica Neue"/>
              </a:rPr>
              <a:t>) dimensions give </a:t>
            </a:r>
            <a:r>
              <a:rPr lang="en-US" sz="2400" dirty="0">
                <a:latin typeface="Helvetica Neue"/>
                <a:cs typeface="Helvetica Neue"/>
              </a:rPr>
              <a:t>(1+</a:t>
            </a:r>
            <a:r>
              <a:rPr lang="en-US" sz="2400" dirty="0" smtClean="0">
                <a:latin typeface="Helvetica Neue"/>
                <a:cs typeface="Helvetica Neue"/>
              </a:rPr>
              <a:t>ε) approximation?</a:t>
            </a:r>
            <a:endParaRPr lang="en-US" sz="24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2129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Helvetica Neue"/>
                <a:cs typeface="Helvetica Neue"/>
              </a:rPr>
              <a:t>Future Work and Open Questions?</a:t>
            </a:r>
            <a:endParaRPr lang="en-US" sz="4000" dirty="0">
              <a:latin typeface="Helvetica Neue"/>
              <a:cs typeface="Helvetica Neue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438150" y="1654339"/>
            <a:ext cx="8153400" cy="3442535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Helvetica Neue"/>
                <a:cs typeface="Helvetica Neue"/>
              </a:rPr>
              <a:t>Empirical </a:t>
            </a:r>
            <a:r>
              <a:rPr lang="en-US" sz="2400" dirty="0">
                <a:latin typeface="Helvetica Neue"/>
                <a:cs typeface="Helvetica Neue"/>
              </a:rPr>
              <a:t>evaluation of dimension reduction </a:t>
            </a:r>
            <a:r>
              <a:rPr lang="en-US" sz="2400" dirty="0" smtClean="0">
                <a:latin typeface="Helvetica Neue"/>
                <a:cs typeface="Helvetica Neue"/>
              </a:rPr>
              <a:t>techniques and heuristics based off these techniques</a:t>
            </a:r>
          </a:p>
          <a:p>
            <a:r>
              <a:rPr lang="en-US" sz="2400" dirty="0" smtClean="0">
                <a:latin typeface="Helvetica Neue"/>
                <a:cs typeface="Helvetica Neue"/>
              </a:rPr>
              <a:t>Iterative approximate SVD algorithms based off column sampling results?</a:t>
            </a:r>
          </a:p>
          <a:p>
            <a:pPr lvl="1"/>
            <a:r>
              <a:rPr lang="en-US" sz="2100" dirty="0" smtClean="0">
                <a:latin typeface="Helvetica Neue"/>
                <a:cs typeface="Helvetica Neue"/>
              </a:rPr>
              <a:t>Need to sample columns based on leverage scores, which are computable with an SVD.</a:t>
            </a:r>
            <a:endParaRPr lang="en-US" sz="2000" dirty="0" smtClean="0">
              <a:latin typeface="Helvetica Neue"/>
              <a:cs typeface="Helvetica Neue"/>
            </a:endParaRPr>
          </a:p>
          <a:p>
            <a:endParaRPr lang="en-US" sz="2000" dirty="0">
              <a:latin typeface="Helvetica Neue"/>
              <a:cs typeface="Helvetica Neue"/>
            </a:endParaRPr>
          </a:p>
          <a:p>
            <a:endParaRPr lang="en-US" sz="2400" dirty="0">
              <a:latin typeface="Helvetica Neue"/>
              <a:cs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8933" y="4224344"/>
            <a:ext cx="1659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Approx</a:t>
            </a:r>
            <a:r>
              <a:rPr lang="en-US" sz="2000" dirty="0">
                <a:latin typeface="Helvetica"/>
                <a:cs typeface="Helvetica"/>
              </a:rPr>
              <a:t>i</a:t>
            </a:r>
            <a:r>
              <a:rPr lang="en-US" sz="2000" dirty="0" smtClean="0">
                <a:latin typeface="Helvetica"/>
                <a:cs typeface="Helvetica"/>
              </a:rPr>
              <a:t>mate Leverage Scores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438400" y="4588933"/>
            <a:ext cx="1134533" cy="355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08399" y="4438742"/>
            <a:ext cx="1659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Sample Columns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978400" y="4639733"/>
            <a:ext cx="1134533" cy="355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82264" y="4455675"/>
            <a:ext cx="2309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Obtain Approximate SVD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1" name="Curved Up Arrow 10"/>
          <p:cNvSpPr/>
          <p:nvPr/>
        </p:nvSpPr>
        <p:spPr>
          <a:xfrm flipH="1">
            <a:off x="1642533" y="5240007"/>
            <a:ext cx="5130799" cy="906793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89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 animBg="1"/>
      <p:bldP spid="8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Helvetica Neue"/>
                <a:cs typeface="Helvetica Neue"/>
              </a:rPr>
              <a:t>k-Means Clustering</a:t>
            </a:r>
            <a:endParaRPr lang="en-US" sz="4000" dirty="0">
              <a:latin typeface="Helvetica Neue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2673" y="1854200"/>
            <a:ext cx="8153400" cy="191623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Extremely common clustering objective function for data analysis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Partition data into k clusters that minimize intra-cluster variance</a:t>
            </a:r>
          </a:p>
          <a:p>
            <a:pPr marL="0" indent="0">
              <a:buNone/>
            </a:pPr>
            <a:endParaRPr lang="en-US" sz="2400" dirty="0" smtClean="0">
              <a:latin typeface="Helvetica Neue"/>
              <a:cs typeface="Helvetica Neue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221076"/>
              </p:ext>
            </p:extLst>
          </p:nvPr>
        </p:nvGraphicFramePr>
        <p:xfrm>
          <a:off x="1032933" y="3785663"/>
          <a:ext cx="3196746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73" name="Equation" r:id="rId4" imgW="1244600" imgH="457200" progId="Equation.3">
                  <p:embed/>
                </p:oleObj>
              </mc:Choice>
              <mc:Fallback>
                <p:oleObj name="Equation" r:id="rId4" imgW="1244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2933" y="3785663"/>
                        <a:ext cx="3196746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715073" y="5890683"/>
            <a:ext cx="8153400" cy="7979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We focus on </a:t>
            </a:r>
            <a:r>
              <a:rPr lang="en-US" sz="2400" i="1" dirty="0">
                <a:solidFill>
                  <a:srgbClr val="000000"/>
                </a:solidFill>
                <a:latin typeface="Helvetica Neue"/>
                <a:cs typeface="Helvetica Neue"/>
              </a:rPr>
              <a:t>E</a:t>
            </a:r>
            <a:r>
              <a:rPr lang="en-US" sz="2400" i="1" dirty="0" smtClean="0">
                <a:solidFill>
                  <a:srgbClr val="000000"/>
                </a:solidFill>
                <a:latin typeface="Helvetica Neue"/>
                <a:cs typeface="Helvetica Neue"/>
              </a:rPr>
              <a:t>uclidean k-means</a:t>
            </a:r>
            <a:endParaRPr lang="en-US" sz="2400" dirty="0" smtClean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pPr marL="0" indent="0">
              <a:buFont typeface="Wingdings"/>
              <a:buNone/>
            </a:pPr>
            <a:endParaRPr lang="en-US" dirty="0" smtClean="0">
              <a:latin typeface="Helvetica Neue"/>
              <a:cs typeface="Helvetica Neue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5392619" y="4598323"/>
            <a:ext cx="1720074" cy="1234922"/>
            <a:chOff x="4437660" y="4598323"/>
            <a:chExt cx="1720074" cy="1234922"/>
          </a:xfrm>
        </p:grpSpPr>
        <p:sp>
          <p:nvSpPr>
            <p:cNvPr id="8" name="Oval 7"/>
            <p:cNvSpPr/>
            <p:nvPr/>
          </p:nvSpPr>
          <p:spPr>
            <a:xfrm>
              <a:off x="4797068" y="5646136"/>
              <a:ext cx="123697" cy="11226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539250" y="5313081"/>
              <a:ext cx="123697" cy="11226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539250" y="5720979"/>
              <a:ext cx="123697" cy="11226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797068" y="4598323"/>
              <a:ext cx="123697" cy="11226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034037" y="5271293"/>
              <a:ext cx="123697" cy="11226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539250" y="4598323"/>
              <a:ext cx="123697" cy="11226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437660" y="4864018"/>
              <a:ext cx="123697" cy="11226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168159" y="5047386"/>
              <a:ext cx="123697" cy="112266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5415553" y="5159651"/>
              <a:ext cx="618484" cy="11226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5291856" y="5159651"/>
              <a:ext cx="247394" cy="56132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5291856" y="4710589"/>
              <a:ext cx="247394" cy="33679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4920765" y="5159651"/>
              <a:ext cx="247394" cy="44906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549674" y="4935120"/>
              <a:ext cx="618484" cy="11226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4920765" y="4710589"/>
              <a:ext cx="247394" cy="33679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291856" y="5159651"/>
              <a:ext cx="247394" cy="22453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7126134" y="4598323"/>
            <a:ext cx="1462285" cy="1373383"/>
            <a:chOff x="7002437" y="4695620"/>
            <a:chExt cx="1350860" cy="1234922"/>
          </a:xfrm>
        </p:grpSpPr>
        <p:sp>
          <p:nvSpPr>
            <p:cNvPr id="24" name="Oval 23"/>
            <p:cNvSpPr/>
            <p:nvPr/>
          </p:nvSpPr>
          <p:spPr>
            <a:xfrm>
              <a:off x="7592696" y="5777112"/>
              <a:ext cx="123697" cy="1122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7995664" y="5410378"/>
              <a:ext cx="123697" cy="1122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7995664" y="5818276"/>
              <a:ext cx="123697" cy="1122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7253482" y="4695620"/>
              <a:ext cx="123697" cy="1122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8229600" y="4961315"/>
              <a:ext cx="123697" cy="1122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7002437" y="5354245"/>
              <a:ext cx="123697" cy="1122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7624573" y="5144683"/>
              <a:ext cx="123697" cy="112266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7748270" y="5256948"/>
              <a:ext cx="247394" cy="56132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7748270" y="5032417"/>
              <a:ext cx="481330" cy="11226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7654545" y="5266372"/>
              <a:ext cx="1" cy="48648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7126134" y="5235158"/>
              <a:ext cx="498438" cy="14840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 flipV="1">
              <a:off x="7377179" y="4807886"/>
              <a:ext cx="247394" cy="33679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7748270" y="5256948"/>
              <a:ext cx="247394" cy="22453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6399997" y="3415700"/>
            <a:ext cx="1720074" cy="1275979"/>
            <a:chOff x="5529757" y="3268454"/>
            <a:chExt cx="1720074" cy="1275979"/>
          </a:xfrm>
        </p:grpSpPr>
        <p:sp>
          <p:nvSpPr>
            <p:cNvPr id="42" name="Oval 41"/>
            <p:cNvSpPr/>
            <p:nvPr/>
          </p:nvSpPr>
          <p:spPr>
            <a:xfrm>
              <a:off x="5972188" y="4432167"/>
              <a:ext cx="123697" cy="1122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126134" y="3941424"/>
              <a:ext cx="123697" cy="1122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6631347" y="3268454"/>
              <a:ext cx="123697" cy="1122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529757" y="3534149"/>
              <a:ext cx="123697" cy="1122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6260256" y="3717517"/>
              <a:ext cx="123697" cy="112266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6507650" y="3829782"/>
              <a:ext cx="618484" cy="11226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6081875" y="3829782"/>
              <a:ext cx="226219" cy="56132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6383953" y="3380720"/>
              <a:ext cx="247394" cy="33679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5641771" y="3605251"/>
              <a:ext cx="618484" cy="11226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676113"/>
              </p:ext>
            </p:extLst>
          </p:nvPr>
        </p:nvGraphicFramePr>
        <p:xfrm>
          <a:off x="715073" y="4723176"/>
          <a:ext cx="3551270" cy="968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74" name="Equation" r:id="rId6" imgW="1676400" imgH="457200" progId="Equation.3">
                  <p:embed/>
                </p:oleObj>
              </mc:Choice>
              <mc:Fallback>
                <p:oleObj name="Equation" r:id="rId6" imgW="1676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5073" y="4723176"/>
                        <a:ext cx="3551270" cy="968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911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Helvetica Neue"/>
                <a:cs typeface="Helvetica Neue"/>
              </a:rPr>
              <a:t>k-Means Clustering</a:t>
            </a:r>
            <a:endParaRPr lang="en-US" sz="4000" dirty="0">
              <a:latin typeface="Helvetica Neue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2673" y="1854200"/>
            <a:ext cx="8153400" cy="4495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NP-Hard even to approximate to within some </a:t>
            </a:r>
            <a:r>
              <a:rPr lang="en-US" sz="2400" dirty="0">
                <a:solidFill>
                  <a:srgbClr val="000000"/>
                </a:solidFill>
                <a:latin typeface="Helvetica Neue"/>
                <a:cs typeface="Helvetica Neue"/>
              </a:rPr>
              <a:t>constant [</a:t>
            </a:r>
            <a:r>
              <a:rPr lang="en-US" sz="2400" dirty="0" err="1" smtClean="0">
                <a:solidFill>
                  <a:srgbClr val="000000"/>
                </a:solidFill>
                <a:latin typeface="Helvetica Neue"/>
                <a:cs typeface="Helvetica Neue"/>
              </a:rPr>
              <a:t>Awasthi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 et al </a:t>
            </a:r>
            <a:r>
              <a:rPr lang="fr-FR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’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15]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Exist a number of (1+ε) and constant factor approximation algorithms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Ubiquitously solved using Lloyd’s heuristic - “the k-means algorithm”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k-means++ initialization makes Lloyd’s provable O(</a:t>
            </a:r>
            <a:r>
              <a:rPr lang="en-US" sz="2400" dirty="0" err="1" smtClean="0">
                <a:solidFill>
                  <a:srgbClr val="000000"/>
                </a:solidFill>
                <a:latin typeface="Helvetica Neue"/>
                <a:cs typeface="Helvetica Neue"/>
              </a:rPr>
              <a:t>logk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) approximation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Dimensionality reduction can speed up all these algorithms</a:t>
            </a:r>
          </a:p>
        </p:txBody>
      </p:sp>
    </p:spTree>
    <p:extLst>
      <p:ext uri="{BB962C8B-B14F-4D97-AF65-F5344CB8AC3E}">
        <p14:creationId xmlns:p14="http://schemas.microsoft.com/office/powerpoint/2010/main" val="3335361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 Neue"/>
                <a:cs typeface="Helvetica Neue"/>
              </a:rPr>
              <a:t>Johnson-</a:t>
            </a:r>
            <a:r>
              <a:rPr lang="en-US" dirty="0" err="1">
                <a:latin typeface="Helvetica Neue"/>
                <a:cs typeface="Helvetica Neue"/>
              </a:rPr>
              <a:t>Lindenstrauss</a:t>
            </a:r>
            <a:r>
              <a:rPr lang="en-US" dirty="0">
                <a:latin typeface="Helvetica Neue"/>
                <a:cs typeface="Helvetica Neue"/>
              </a:rPr>
              <a:t> Projection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2648" y="1796426"/>
            <a:ext cx="8153400" cy="1121229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Given </a:t>
            </a:r>
            <a:r>
              <a:rPr lang="en-US" sz="2400" i="1" dirty="0" smtClean="0">
                <a:solidFill>
                  <a:srgbClr val="000000"/>
                </a:solidFill>
                <a:latin typeface="Helvetica Neue"/>
                <a:cs typeface="Helvetica Neue"/>
              </a:rPr>
              <a:t>n 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points </a:t>
            </a:r>
            <a:r>
              <a:rPr lang="en-US" sz="24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x</a:t>
            </a:r>
            <a:r>
              <a:rPr lang="en-US" sz="2400" baseline="-25000" dirty="0" smtClean="0">
                <a:solidFill>
                  <a:srgbClr val="000000"/>
                </a:solidFill>
                <a:latin typeface="Helvetica Neue"/>
                <a:cs typeface="Helvetica Neue"/>
              </a:rPr>
              <a:t>1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,…,</a:t>
            </a:r>
            <a:r>
              <a:rPr lang="en-US" sz="2400" b="1" dirty="0" err="1" smtClean="0">
                <a:solidFill>
                  <a:srgbClr val="000000"/>
                </a:solidFill>
                <a:latin typeface="Helvetica Neue"/>
                <a:cs typeface="Helvetica Neue"/>
              </a:rPr>
              <a:t>x</a:t>
            </a:r>
            <a:r>
              <a:rPr lang="en-US" sz="2400" baseline="-25000" dirty="0" err="1" smtClean="0">
                <a:solidFill>
                  <a:srgbClr val="000000"/>
                </a:solidFill>
                <a:latin typeface="Helvetica Neue"/>
                <a:cs typeface="Helvetica Neue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, if we choose a random </a:t>
            </a:r>
            <a:r>
              <a:rPr lang="en-US" sz="2400" dirty="0">
                <a:solidFill>
                  <a:srgbClr val="000000"/>
                </a:solidFill>
                <a:latin typeface="Helvetica Neue"/>
                <a:cs typeface="Helvetica Neue"/>
              </a:rPr>
              <a:t>d x O(</a:t>
            </a:r>
            <a:r>
              <a:rPr lang="en-US" sz="2400" dirty="0" err="1">
                <a:solidFill>
                  <a:srgbClr val="000000"/>
                </a:solidFill>
                <a:latin typeface="Helvetica Neue"/>
                <a:cs typeface="Helvetica Neue"/>
              </a:rPr>
              <a:t>logn</a:t>
            </a:r>
            <a:r>
              <a:rPr lang="en-US" sz="2400" dirty="0">
                <a:solidFill>
                  <a:srgbClr val="000000"/>
                </a:solidFill>
                <a:latin typeface="Helvetica Neue"/>
                <a:cs typeface="Helvetica Neue"/>
              </a:rPr>
              <a:t>/ε</a:t>
            </a:r>
            <a:r>
              <a:rPr lang="en-US" sz="2400" baseline="30000" dirty="0">
                <a:solidFill>
                  <a:srgbClr val="000000"/>
                </a:solidFill>
                <a:latin typeface="Helvetica Neue"/>
                <a:cs typeface="Helvetica Neue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) Gaussian matrix </a:t>
            </a:r>
            <a:r>
              <a:rPr lang="en-US" sz="2400" b="1" dirty="0" err="1" smtClean="0">
                <a:solidFill>
                  <a:srgbClr val="000000"/>
                </a:solidFill>
                <a:latin typeface="Helvetica Neue"/>
                <a:cs typeface="Helvetica Neue"/>
              </a:rPr>
              <a:t>Π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, then with high probability we will have:</a:t>
            </a:r>
            <a:endParaRPr lang="en-US" sz="2400" b="1" dirty="0" smtClean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034881"/>
              </p:ext>
            </p:extLst>
          </p:nvPr>
        </p:nvGraphicFramePr>
        <p:xfrm>
          <a:off x="1440795" y="2917655"/>
          <a:ext cx="7223122" cy="674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0" name="Equation" r:id="rId3" imgW="2857500" imgH="266700" progId="Equation.3">
                  <p:embed/>
                </p:oleObj>
              </mc:Choice>
              <mc:Fallback>
                <p:oleObj name="Equation" r:id="rId3" imgW="28575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0795" y="2917655"/>
                        <a:ext cx="7223122" cy="674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765048" y="5966703"/>
            <a:ext cx="8153400" cy="11212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“Random Projection”</a:t>
            </a:r>
            <a:endParaRPr lang="en-US" sz="2400" b="1" dirty="0" smtClean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410306" y="3586002"/>
            <a:ext cx="5395962" cy="2321638"/>
            <a:chOff x="2410306" y="3586002"/>
            <a:chExt cx="5395962" cy="2321638"/>
          </a:xfrm>
        </p:grpSpPr>
        <p:sp>
          <p:nvSpPr>
            <p:cNvPr id="12" name="TextBox 11"/>
            <p:cNvSpPr txBox="1"/>
            <p:nvPr/>
          </p:nvSpPr>
          <p:spPr>
            <a:xfrm>
              <a:off x="3668418" y="3586002"/>
              <a:ext cx="6808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"/>
                  <a:cs typeface="Helvetica Neue"/>
                </a:rPr>
                <a:t>d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410306" y="3697808"/>
              <a:ext cx="5395962" cy="2209832"/>
              <a:chOff x="2410306" y="3697808"/>
              <a:chExt cx="5395962" cy="2209832"/>
            </a:xfrm>
          </p:grpSpPr>
          <p:sp>
            <p:nvSpPr>
              <p:cNvPr id="7" name="Right Arrow 6"/>
              <p:cNvSpPr/>
              <p:nvPr/>
            </p:nvSpPr>
            <p:spPr>
              <a:xfrm>
                <a:off x="5825332" y="4673902"/>
                <a:ext cx="671251" cy="272725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8" name="Left Brace 7"/>
              <p:cNvSpPr/>
              <p:nvPr/>
            </p:nvSpPr>
            <p:spPr>
              <a:xfrm>
                <a:off x="2678784" y="4114345"/>
                <a:ext cx="182196" cy="1774695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410306" y="4741085"/>
                <a:ext cx="6808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Helvetica Neue"/>
                    <a:cs typeface="Helvetica Neue"/>
                  </a:rPr>
                  <a:t>n</a:t>
                </a:r>
                <a:endParaRPr lang="en-US" sz="2000" dirty="0">
                  <a:latin typeface="Helvetica Neue"/>
                  <a:cs typeface="Helvetica Neue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619323" y="4114345"/>
                <a:ext cx="801664" cy="177469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1" name="Left Brace 10"/>
              <p:cNvSpPr/>
              <p:nvPr/>
            </p:nvSpPr>
            <p:spPr>
              <a:xfrm rot="5400000">
                <a:off x="3749745" y="3053503"/>
                <a:ext cx="178684" cy="1898678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378051" y="3697808"/>
                <a:ext cx="14282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Helvetica Neue"/>
                    <a:cs typeface="Helvetica Neue"/>
                  </a:rPr>
                  <a:t>O(</a:t>
                </a:r>
                <a:r>
                  <a:rPr lang="en-US" sz="2000" dirty="0" err="1">
                    <a:solidFill>
                      <a:srgbClr val="000000"/>
                    </a:solidFill>
                    <a:latin typeface="Helvetica Neue"/>
                    <a:cs typeface="Helvetica Neue"/>
                  </a:rPr>
                  <a:t>logn</a:t>
                </a:r>
                <a:r>
                  <a:rPr lang="en-US" sz="2000" dirty="0">
                    <a:solidFill>
                      <a:srgbClr val="000000"/>
                    </a:solidFill>
                    <a:latin typeface="Helvetica Neue"/>
                    <a:cs typeface="Helvetica Neue"/>
                  </a:rPr>
                  <a:t>/ε</a:t>
                </a:r>
                <a:r>
                  <a:rPr lang="en-US" sz="2000" baseline="30000" dirty="0">
                    <a:solidFill>
                      <a:srgbClr val="000000"/>
                    </a:solidFill>
                    <a:latin typeface="Helvetica Neue"/>
                    <a:cs typeface="Helvetica Neue"/>
                  </a:rPr>
                  <a:t>2</a:t>
                </a:r>
                <a:r>
                  <a:rPr lang="en-US" sz="2000" dirty="0">
                    <a:solidFill>
                      <a:srgbClr val="000000"/>
                    </a:solidFill>
                    <a:latin typeface="Helvetica Neue"/>
                    <a:cs typeface="Helvetica Neue"/>
                  </a:rPr>
                  <a:t>) </a:t>
                </a:r>
                <a:endParaRPr lang="en-US" sz="2000" dirty="0">
                  <a:latin typeface="Helvetica Neue"/>
                  <a:cs typeface="Helvetica Neue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863529" y="4109435"/>
                <a:ext cx="801664" cy="177469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042895" y="4668992"/>
                <a:ext cx="680839" cy="309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latin typeface="Helvetica Neue"/>
                    <a:cs typeface="Helvetica Neue"/>
                  </a:rPr>
                  <a:t>Π</a:t>
                </a:r>
                <a:endParaRPr lang="en-US" sz="2800" b="1" dirty="0">
                  <a:latin typeface="Helvetica Neue"/>
                  <a:cs typeface="Helvetica Neue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889748" y="4114473"/>
                <a:ext cx="1860341" cy="177469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862338" y="4150121"/>
                <a:ext cx="1909155" cy="334599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626434" y="4114473"/>
                <a:ext cx="8038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Helvetica Neue"/>
                    <a:cs typeface="Helvetica Neue"/>
                  </a:rPr>
                  <a:t>x</a:t>
                </a:r>
                <a:r>
                  <a:rPr lang="en-US" b="1" baseline="-25000" dirty="0">
                    <a:latin typeface="Helvetica Neue"/>
                    <a:cs typeface="Helvetica Neue"/>
                  </a:rPr>
                  <a:t>1</a:t>
                </a:r>
                <a:endParaRPr lang="en-US" b="1" dirty="0">
                  <a:latin typeface="Helvetica Neue"/>
                  <a:cs typeface="Helvetica Neue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862341" y="4488784"/>
                <a:ext cx="1909155" cy="334599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626437" y="4453136"/>
                <a:ext cx="8038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Helvetica Neue"/>
                    <a:cs typeface="Helvetica Neue"/>
                  </a:rPr>
                  <a:t>x</a:t>
                </a:r>
                <a:r>
                  <a:rPr lang="en-US" b="1" baseline="-25000" dirty="0" smtClean="0">
                    <a:latin typeface="Helvetica Neue"/>
                    <a:cs typeface="Helvetica Neue"/>
                  </a:rPr>
                  <a:t>2</a:t>
                </a:r>
                <a:endParaRPr lang="en-US" b="1" dirty="0">
                  <a:latin typeface="Helvetica Neue"/>
                  <a:cs typeface="Helvetica Neue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845411" y="5572499"/>
                <a:ext cx="1909155" cy="334599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609507" y="5536851"/>
                <a:ext cx="8038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>
                    <a:latin typeface="Helvetica Neue"/>
                    <a:cs typeface="Helvetica Neue"/>
                  </a:rPr>
                  <a:t>x</a:t>
                </a:r>
                <a:r>
                  <a:rPr lang="en-US" b="1" baseline="-25000" dirty="0" err="1">
                    <a:latin typeface="Helvetica Neue"/>
                    <a:cs typeface="Helvetica Neue"/>
                  </a:rPr>
                  <a:t>n</a:t>
                </a:r>
                <a:endParaRPr lang="en-US" b="1" dirty="0">
                  <a:latin typeface="Helvetica Neue"/>
                  <a:cs typeface="Helvetica Neue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 rot="5400000">
                <a:off x="3643676" y="5088592"/>
                <a:ext cx="557666" cy="338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Helvetica Neue"/>
                    <a:cs typeface="Helvetica Neue"/>
                  </a:rPr>
                  <a:t>...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619323" y="4119989"/>
                <a:ext cx="801664" cy="333148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623511" y="4472829"/>
                <a:ext cx="801664" cy="333148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619323" y="5556020"/>
                <a:ext cx="801664" cy="333148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742168" y="4099322"/>
                <a:ext cx="8038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Helvetica Neue"/>
                    <a:cs typeface="Helvetica Neue"/>
                  </a:rPr>
                  <a:t>x</a:t>
                </a:r>
                <a:r>
                  <a:rPr lang="en-US" b="1" baseline="-25000" dirty="0" smtClean="0">
                    <a:latin typeface="Helvetica Neue"/>
                    <a:cs typeface="Helvetica Neue"/>
                  </a:rPr>
                  <a:t>1</a:t>
                </a:r>
                <a:r>
                  <a:rPr lang="en-US" b="1" dirty="0">
                    <a:solidFill>
                      <a:srgbClr val="000000"/>
                    </a:solidFill>
                    <a:latin typeface="Helvetica Neue"/>
                    <a:cs typeface="Helvetica Neue"/>
                  </a:rPr>
                  <a:t>Π</a:t>
                </a:r>
                <a:endParaRPr lang="en-US" b="1" dirty="0">
                  <a:latin typeface="Helvetica Neue"/>
                  <a:cs typeface="Helvetica Neue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759101" y="4507173"/>
                <a:ext cx="8038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Helvetica Neue"/>
                    <a:cs typeface="Helvetica Neue"/>
                  </a:rPr>
                  <a:t>x</a:t>
                </a:r>
                <a:r>
                  <a:rPr lang="en-US" b="1" baseline="-25000" dirty="0">
                    <a:latin typeface="Helvetica Neue"/>
                    <a:cs typeface="Helvetica Neue"/>
                  </a:rPr>
                  <a:t>2</a:t>
                </a:r>
                <a:r>
                  <a:rPr lang="en-US" b="1" dirty="0" smtClean="0">
                    <a:solidFill>
                      <a:srgbClr val="000000"/>
                    </a:solidFill>
                    <a:latin typeface="Helvetica Neue"/>
                    <a:cs typeface="Helvetica Neue"/>
                  </a:rPr>
                  <a:t>Π</a:t>
                </a:r>
                <a:endParaRPr lang="en-US" b="1" dirty="0">
                  <a:latin typeface="Helvetica Neue"/>
                  <a:cs typeface="Helvetica Neue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735923" y="5538308"/>
                <a:ext cx="8038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>
                    <a:latin typeface="Helvetica Neue"/>
                    <a:cs typeface="Helvetica Neue"/>
                  </a:rPr>
                  <a:t>x</a:t>
                </a:r>
                <a:r>
                  <a:rPr lang="en-US" b="1" baseline="-25000" dirty="0" err="1" smtClean="0">
                    <a:latin typeface="Helvetica Neue"/>
                    <a:cs typeface="Helvetica Neue"/>
                  </a:rPr>
                  <a:t>n</a:t>
                </a:r>
                <a:r>
                  <a:rPr lang="en-US" b="1" dirty="0" err="1" smtClean="0">
                    <a:solidFill>
                      <a:srgbClr val="000000"/>
                    </a:solidFill>
                    <a:latin typeface="Helvetica Neue"/>
                    <a:cs typeface="Helvetica Neue"/>
                  </a:rPr>
                  <a:t>Π</a:t>
                </a:r>
                <a:endParaRPr lang="en-US" b="1" dirty="0">
                  <a:latin typeface="Helvetica Neue"/>
                  <a:cs typeface="Helvetica Neue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5400000">
                <a:off x="6776342" y="5056034"/>
                <a:ext cx="557666" cy="338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Helvetica Neue"/>
                    <a:cs typeface="Helvetica Neue"/>
                  </a:rPr>
                  <a:t>...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9279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Johnson-</a:t>
            </a:r>
            <a:r>
              <a:rPr lang="en-US" dirty="0" err="1" smtClean="0">
                <a:latin typeface="Helvetica Neue"/>
                <a:cs typeface="Helvetica Neue"/>
              </a:rPr>
              <a:t>Lindenstrauss</a:t>
            </a:r>
            <a:r>
              <a:rPr lang="en-US" dirty="0" smtClean="0">
                <a:latin typeface="Helvetica Neue"/>
                <a:cs typeface="Helvetica Neue"/>
              </a:rPr>
              <a:t> </a:t>
            </a:r>
            <a:r>
              <a:rPr lang="en-US" dirty="0">
                <a:latin typeface="Helvetica Neue"/>
                <a:cs typeface="Helvetica Neue"/>
              </a:rPr>
              <a:t>Projection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2673" y="1854200"/>
            <a:ext cx="8153400" cy="112122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Intra-cluster variance is the same as sum of squared distances between all pairs of points in that cluster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601457" y="3880097"/>
            <a:ext cx="2054670" cy="1573453"/>
            <a:chOff x="993330" y="4073525"/>
            <a:chExt cx="1589405" cy="1257300"/>
          </a:xfrm>
        </p:grpSpPr>
        <p:sp>
          <p:nvSpPr>
            <p:cNvPr id="27" name="Oval 26"/>
            <p:cNvSpPr/>
            <p:nvPr/>
          </p:nvSpPr>
          <p:spPr>
            <a:xfrm>
              <a:off x="1325435" y="5140325"/>
              <a:ext cx="114300" cy="1143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011235" y="4801235"/>
              <a:ext cx="114300" cy="1143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011235" y="5216525"/>
              <a:ext cx="114300" cy="1143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325435" y="4073525"/>
              <a:ext cx="114300" cy="1143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2468435" y="4758690"/>
              <a:ext cx="114300" cy="1143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011235" y="4073525"/>
              <a:ext cx="114300" cy="1143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993330" y="4344035"/>
              <a:ext cx="114300" cy="1143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668335" y="4530725"/>
              <a:ext cx="114300" cy="114300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1896935" y="4645025"/>
              <a:ext cx="571500" cy="1143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782635" y="4645025"/>
              <a:ext cx="228600" cy="5715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1782635" y="4187825"/>
              <a:ext cx="228600" cy="3429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1439735" y="4645025"/>
              <a:ext cx="228600" cy="4572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1096835" y="4416425"/>
              <a:ext cx="571500" cy="1143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 flipV="1">
              <a:off x="1439735" y="4187825"/>
              <a:ext cx="228600" cy="3429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1782635" y="4645025"/>
              <a:ext cx="228600" cy="2286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4910255" y="3785438"/>
            <a:ext cx="2255050" cy="1719388"/>
            <a:chOff x="3777297" y="2850197"/>
            <a:chExt cx="1589405" cy="1157605"/>
          </a:xfrm>
        </p:grpSpPr>
        <p:sp>
          <p:nvSpPr>
            <p:cNvPr id="43" name="Oval 42"/>
            <p:cNvSpPr/>
            <p:nvPr/>
          </p:nvSpPr>
          <p:spPr>
            <a:xfrm>
              <a:off x="4109402" y="3816667"/>
              <a:ext cx="114300" cy="1143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4795202" y="3893502"/>
              <a:ext cx="114300" cy="1143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109402" y="2850197"/>
              <a:ext cx="114300" cy="1143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252402" y="3535362"/>
              <a:ext cx="114300" cy="1143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4795202" y="2850197"/>
              <a:ext cx="114300" cy="1143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3777297" y="3120707"/>
              <a:ext cx="114300" cy="1143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4909502" y="3600132"/>
              <a:ext cx="342900" cy="29337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4223702" y="3664902"/>
              <a:ext cx="914400" cy="2286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4909502" y="2979102"/>
              <a:ext cx="342900" cy="5715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4855527" y="3550602"/>
              <a:ext cx="0" cy="3429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3880802" y="3257232"/>
              <a:ext cx="1257300" cy="29337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 flipV="1">
              <a:off x="4223702" y="2979102"/>
              <a:ext cx="1028700" cy="5715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4909502" y="3550602"/>
              <a:ext cx="2286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>
              <a:off x="4223702" y="3893502"/>
              <a:ext cx="5715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H="1" flipV="1">
              <a:off x="3880802" y="3207702"/>
              <a:ext cx="914400" cy="6858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H="1" flipV="1">
              <a:off x="4223702" y="2979102"/>
              <a:ext cx="571500" cy="9144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4795202" y="2979102"/>
              <a:ext cx="0" cy="9144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 flipV="1">
              <a:off x="3880802" y="3322002"/>
              <a:ext cx="228600" cy="4572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4223702" y="3550602"/>
              <a:ext cx="457200" cy="2286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 flipV="1">
              <a:off x="4109402" y="2979102"/>
              <a:ext cx="114300" cy="8001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4223702" y="2979102"/>
              <a:ext cx="571500" cy="8001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H="1">
              <a:off x="3880802" y="2979102"/>
              <a:ext cx="228600" cy="2286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>
              <a:off x="3995102" y="2979102"/>
              <a:ext cx="800100" cy="2286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>
              <a:off x="4223702" y="2864802"/>
              <a:ext cx="5715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 flipV="1">
              <a:off x="4338002" y="2979102"/>
              <a:ext cx="457200" cy="4572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 flipV="1">
              <a:off x="4795202" y="2979102"/>
              <a:ext cx="114300" cy="4572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4798377" y="3443604"/>
              <a:ext cx="114300" cy="1143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</p:grpSp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970860"/>
              </p:ext>
            </p:extLst>
          </p:nvPr>
        </p:nvGraphicFramePr>
        <p:xfrm>
          <a:off x="1719263" y="2887663"/>
          <a:ext cx="55372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89" name="Equation" r:id="rId4" imgW="2565400" imgH="457200" progId="Equation.3">
                  <p:embed/>
                </p:oleObj>
              </mc:Choice>
              <mc:Fallback>
                <p:oleObj name="Equation" r:id="rId4" imgW="2565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9263" y="2887663"/>
                        <a:ext cx="553720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4131111" y="4187226"/>
            <a:ext cx="1088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 Neue"/>
                <a:cs typeface="Helvetica Neue"/>
              </a:rPr>
              <a:t>=</a:t>
            </a:r>
            <a:endParaRPr lang="en-US" sz="2800" dirty="0">
              <a:latin typeface="Helvetica Neue"/>
              <a:cs typeface="Helvetica Neue"/>
            </a:endParaRP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562673" y="5504826"/>
            <a:ext cx="8153400" cy="11212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JL projection to O(</a:t>
            </a:r>
            <a:r>
              <a:rPr lang="en-US" sz="2400" dirty="0" err="1" smtClean="0">
                <a:solidFill>
                  <a:srgbClr val="000000"/>
                </a:solidFill>
                <a:latin typeface="Helvetica Neue"/>
                <a:cs typeface="Helvetica Neue"/>
              </a:rPr>
              <a:t>logn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/ε</a:t>
            </a:r>
            <a:r>
              <a:rPr lang="en-US" sz="2400" baseline="30000" dirty="0" smtClean="0">
                <a:solidFill>
                  <a:srgbClr val="000000"/>
                </a:solidFill>
                <a:latin typeface="Helvetica Neue"/>
                <a:cs typeface="Helvetica Neue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) dimensions preserves all these distances.</a:t>
            </a:r>
          </a:p>
        </p:txBody>
      </p:sp>
    </p:spTree>
    <p:extLst>
      <p:ext uri="{BB962C8B-B14F-4D97-AF65-F5344CB8AC3E}">
        <p14:creationId xmlns:p14="http://schemas.microsoft.com/office/powerpoint/2010/main" val="688897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Johnson-</a:t>
            </a:r>
            <a:r>
              <a:rPr lang="en-US" dirty="0" err="1" smtClean="0">
                <a:latin typeface="Helvetica Neue"/>
                <a:cs typeface="Helvetica Neue"/>
              </a:rPr>
              <a:t>Lindenstrauss</a:t>
            </a:r>
            <a:r>
              <a:rPr lang="en-US" dirty="0" smtClean="0">
                <a:latin typeface="Helvetica Neue"/>
                <a:cs typeface="Helvetica Neue"/>
              </a:rPr>
              <a:t> Projection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40332" y="2352694"/>
            <a:ext cx="3143250" cy="2995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5700172" y="3297256"/>
            <a:ext cx="1111251" cy="4603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491082" y="2352694"/>
            <a:ext cx="301625" cy="299578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0715" y="3525000"/>
            <a:ext cx="1127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 Neue"/>
                <a:cs typeface="Helvetica Neue"/>
              </a:rPr>
              <a:t>n</a:t>
            </a:r>
            <a:endParaRPr lang="en-US" sz="2800" dirty="0">
              <a:latin typeface="Helvetica Neue"/>
              <a:cs typeface="Helvetica Neue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14619" y="2352694"/>
            <a:ext cx="1327150" cy="2995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47" name="Left Brace 46"/>
          <p:cNvSpPr/>
          <p:nvPr/>
        </p:nvSpPr>
        <p:spPr>
          <a:xfrm rot="5400000">
            <a:off x="2261142" y="592847"/>
            <a:ext cx="301628" cy="31432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49" name="Left Brace 48"/>
          <p:cNvSpPr/>
          <p:nvPr/>
        </p:nvSpPr>
        <p:spPr>
          <a:xfrm rot="5400000">
            <a:off x="7572860" y="1533733"/>
            <a:ext cx="204318" cy="133349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13512" y="1489407"/>
            <a:ext cx="1127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"/>
                <a:cs typeface="Helvetica Neue"/>
              </a:rPr>
              <a:t>d</a:t>
            </a: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685799" y="5924528"/>
            <a:ext cx="8153400" cy="11212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Can we do better? 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Project to dimension independent of n? (i.e. O(k)?)</a:t>
            </a:r>
            <a:endParaRPr lang="en-US" sz="2400" b="1" dirty="0" smtClean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811423" y="1506639"/>
            <a:ext cx="1878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Helvetica Neue"/>
                <a:cs typeface="Helvetica Neue"/>
              </a:rPr>
              <a:t>O(</a:t>
            </a:r>
            <a:r>
              <a:rPr lang="en-US" sz="2800" dirty="0" err="1">
                <a:solidFill>
                  <a:srgbClr val="000000"/>
                </a:solidFill>
                <a:latin typeface="Helvetica Neue"/>
                <a:cs typeface="Helvetica Neue"/>
              </a:rPr>
              <a:t>logn</a:t>
            </a:r>
            <a:r>
              <a:rPr lang="en-US" sz="2800" dirty="0">
                <a:solidFill>
                  <a:srgbClr val="000000"/>
                </a:solidFill>
                <a:latin typeface="Helvetica Neue"/>
                <a:cs typeface="Helvetica Neue"/>
              </a:rPr>
              <a:t>/ε</a:t>
            </a:r>
            <a:r>
              <a:rPr lang="en-US" sz="2800" baseline="30000" dirty="0">
                <a:solidFill>
                  <a:srgbClr val="000000"/>
                </a:solidFill>
                <a:latin typeface="Helvetica Neue"/>
                <a:cs typeface="Helvetica Neue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Helvetica Neue"/>
                <a:cs typeface="Helvetica Neue"/>
              </a:rPr>
              <a:t>) </a:t>
            </a:r>
            <a:endParaRPr lang="en-US" sz="2800" dirty="0">
              <a:latin typeface="Helvetica Neue"/>
              <a:cs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8051" y="3297256"/>
            <a:ext cx="1127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elvetica Neue"/>
                <a:cs typeface="Helvetica Neue"/>
              </a:rPr>
              <a:t>A</a:t>
            </a:r>
            <a:endParaRPr lang="en-US" sz="2800" b="1" dirty="0">
              <a:latin typeface="Helvetica Neue"/>
              <a:cs typeface="Helvetica Neue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79753" y="3297256"/>
            <a:ext cx="1127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Helvetica Neue"/>
                <a:cs typeface="Helvetica Neue"/>
              </a:rPr>
              <a:t>Ã</a:t>
            </a:r>
            <a:endParaRPr lang="en-US" sz="2800" b="1" dirty="0">
              <a:latin typeface="Helvetica Neue"/>
              <a:cs typeface="Helvetica Neue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882263"/>
              </p:ext>
            </p:extLst>
          </p:nvPr>
        </p:nvGraphicFramePr>
        <p:xfrm>
          <a:off x="3741734" y="5433139"/>
          <a:ext cx="31750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70" name="Equation" r:id="rId3" imgW="1498600" imgH="241300" progId="Equation.3">
                  <p:embed/>
                </p:oleObj>
              </mc:Choice>
              <mc:Fallback>
                <p:oleObj name="Equation" r:id="rId3" imgW="1498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1734" y="5433139"/>
                        <a:ext cx="3175000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4107913" y="2344406"/>
            <a:ext cx="1327150" cy="2995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47" y="3288968"/>
            <a:ext cx="1127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Helvetica Neue"/>
                <a:cs typeface="Helvetica Neue"/>
              </a:rPr>
              <a:t>Π</a:t>
            </a:r>
            <a:endParaRPr lang="en-US" sz="2800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8438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1"/>
          <p:cNvGrpSpPr/>
          <p:nvPr/>
        </p:nvGrpSpPr>
        <p:grpSpPr>
          <a:xfrm>
            <a:off x="5285944" y="3308127"/>
            <a:ext cx="1491450" cy="3241412"/>
            <a:chOff x="1524000" y="3285067"/>
            <a:chExt cx="1491450" cy="3241412"/>
          </a:xfrm>
        </p:grpSpPr>
        <p:sp>
          <p:nvSpPr>
            <p:cNvPr id="123" name="Rectangle 122"/>
            <p:cNvSpPr/>
            <p:nvPr/>
          </p:nvSpPr>
          <p:spPr>
            <a:xfrm>
              <a:off x="1524000" y="3355754"/>
              <a:ext cx="1475913" cy="3170725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783710" y="4636873"/>
              <a:ext cx="108669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Helvetica Neue"/>
                  <a:cs typeface="Helvetica Neue"/>
                </a:rPr>
                <a:t>C(A)</a:t>
              </a:r>
              <a:endParaRPr lang="en-US" sz="3200" b="1" dirty="0">
                <a:latin typeface="Helvetica Neue"/>
                <a:cs typeface="Helvetica Neue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1524000" y="3355754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1524000" y="3666453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1524000" y="4001053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1524000" y="6191880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1539537" y="5873214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 rot="5400000">
              <a:off x="2117940" y="5296521"/>
              <a:ext cx="557666" cy="338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 Neue"/>
                  <a:cs typeface="Helvetica Neue"/>
                </a:rPr>
                <a:t>...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118766" y="3285067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a</a:t>
              </a:r>
              <a:r>
                <a:rPr lang="en-US" b="1" baseline="-25000" dirty="0">
                  <a:latin typeface="Helvetica Neue"/>
                  <a:cs typeface="Helvetica Neue"/>
                </a:rPr>
                <a:t>1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118766" y="3630805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a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2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123168" y="3974819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a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3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042550" y="5793548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Helvetica Neue"/>
                  <a:cs typeface="Helvetica Neue"/>
                </a:rPr>
                <a:t>a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n-1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118766" y="6178958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a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n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Helvetica Neue"/>
                <a:cs typeface="Helvetica Neue"/>
              </a:rPr>
              <a:t>Observation: k-Means Clustering </a:t>
            </a:r>
            <a:r>
              <a:rPr lang="en-US" sz="4000" i="1" dirty="0" smtClean="0">
                <a:latin typeface="Helvetica Neue"/>
                <a:cs typeface="Helvetica Neue"/>
              </a:rPr>
              <a:t>is</a:t>
            </a:r>
            <a:r>
              <a:rPr lang="en-US" sz="4000" dirty="0" smtClean="0">
                <a:latin typeface="Helvetica Neue"/>
                <a:cs typeface="Helvetica Neue"/>
              </a:rPr>
              <a:t> Low Rank Approximation </a:t>
            </a:r>
            <a:endParaRPr lang="en-US" sz="4000" dirty="0">
              <a:latin typeface="Helvetica Neue"/>
              <a:cs typeface="Helvetica Neue"/>
            </a:endParaRP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840661"/>
              </p:ext>
            </p:extLst>
          </p:nvPr>
        </p:nvGraphicFramePr>
        <p:xfrm>
          <a:off x="2861817" y="1750484"/>
          <a:ext cx="3196746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24" name="Equation" r:id="rId4" imgW="1244600" imgH="457200" progId="Equation.3">
                  <p:embed/>
                </p:oleObj>
              </mc:Choice>
              <mc:Fallback>
                <p:oleObj name="Equation" r:id="rId4" imgW="1244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61817" y="1750484"/>
                        <a:ext cx="3196746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048923" y="3285067"/>
            <a:ext cx="1491450" cy="3241412"/>
            <a:chOff x="2048923" y="3285067"/>
            <a:chExt cx="1491450" cy="3241412"/>
          </a:xfrm>
        </p:grpSpPr>
        <p:sp>
          <p:nvSpPr>
            <p:cNvPr id="5" name="Rectangle 4"/>
            <p:cNvSpPr/>
            <p:nvPr/>
          </p:nvSpPr>
          <p:spPr>
            <a:xfrm>
              <a:off x="2048923" y="3355754"/>
              <a:ext cx="1475913" cy="3170725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9056" y="4653806"/>
              <a:ext cx="543758" cy="550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Helvetica Neue"/>
                  <a:cs typeface="Helvetica Neue"/>
                </a:rPr>
                <a:t>A</a:t>
              </a:r>
              <a:endParaRPr lang="en-US" sz="3200" b="1" dirty="0">
                <a:latin typeface="Helvetica Neue"/>
                <a:cs typeface="Helvetica Neue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048923" y="3355754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048923" y="3666453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048923" y="4001053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048923" y="6191880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064460" y="5873214"/>
              <a:ext cx="1475913" cy="3345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5400000">
              <a:off x="2642863" y="5262655"/>
              <a:ext cx="557666" cy="338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 Neue"/>
                  <a:cs typeface="Helvetica Neue"/>
                </a:rPr>
                <a:t>...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43689" y="3285067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a</a:t>
              </a:r>
              <a:r>
                <a:rPr lang="en-US" b="1" baseline="-25000" dirty="0">
                  <a:latin typeface="Helvetica Neue"/>
                  <a:cs typeface="Helvetica Neue"/>
                </a:rPr>
                <a:t>1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643689" y="3630805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a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2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648091" y="3974819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a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3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567473" y="5793548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Helvetica Neue"/>
                  <a:cs typeface="Helvetica Neue"/>
                </a:rPr>
                <a:t>a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n-1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643689" y="6178958"/>
              <a:ext cx="621437" cy="34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a</a:t>
              </a:r>
              <a:r>
                <a:rPr lang="en-US" b="1" baseline="-25000" dirty="0" smtClean="0">
                  <a:latin typeface="Helvetica Neue"/>
                  <a:cs typeface="Helvetica Neue"/>
                </a:rPr>
                <a:t>n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</p:grpSp>
      <p:sp>
        <p:nvSpPr>
          <p:cNvPr id="87" name="Rectangle 86"/>
          <p:cNvSpPr/>
          <p:nvPr/>
        </p:nvSpPr>
        <p:spPr>
          <a:xfrm>
            <a:off x="5269011" y="3373936"/>
            <a:ext cx="1475913" cy="3345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269011" y="3684635"/>
            <a:ext cx="1475913" cy="3345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269011" y="4019234"/>
            <a:ext cx="1475913" cy="33459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269011" y="6210062"/>
            <a:ext cx="1475913" cy="33459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284547" y="5868105"/>
            <a:ext cx="1475913" cy="3345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863777" y="3269383"/>
            <a:ext cx="621437" cy="34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μ</a:t>
            </a:r>
            <a:r>
              <a:rPr lang="en-US" b="1" baseline="-25000" dirty="0">
                <a:latin typeface="Helvetica Neue"/>
                <a:cs typeface="Helvetica Neue"/>
              </a:rPr>
              <a:t>2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863777" y="3680405"/>
            <a:ext cx="621437" cy="34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μ</a:t>
            </a:r>
            <a:r>
              <a:rPr lang="en-US" b="1" baseline="-25000" dirty="0" smtClean="0">
                <a:latin typeface="Helvetica Neue"/>
                <a:cs typeface="Helvetica Neue"/>
              </a:rPr>
              <a:t>k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868178" y="3995449"/>
            <a:ext cx="621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μ</a:t>
            </a:r>
            <a:r>
              <a:rPr lang="en-US" b="1" baseline="-25000" dirty="0">
                <a:latin typeface="Helvetica Neue"/>
                <a:cs typeface="Helvetica Neue"/>
              </a:rPr>
              <a:t>1</a:t>
            </a:r>
            <a:endParaRPr lang="en-US" b="1" dirty="0">
              <a:latin typeface="Helvetica Neue"/>
              <a:cs typeface="Helvetica Neue"/>
            </a:endParaRPr>
          </a:p>
          <a:p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872302" y="5855184"/>
            <a:ext cx="621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μ</a:t>
            </a:r>
            <a:r>
              <a:rPr lang="en-US" b="1" baseline="-25000" dirty="0" smtClean="0">
                <a:latin typeface="Helvetica Neue"/>
                <a:cs typeface="Helvetica Neue"/>
              </a:rPr>
              <a:t>2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863777" y="6197140"/>
            <a:ext cx="621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μ</a:t>
            </a:r>
            <a:r>
              <a:rPr lang="en-US" b="1" baseline="-25000" dirty="0">
                <a:latin typeface="Helvetica Neue"/>
                <a:cs typeface="Helvetica Neue"/>
              </a:rPr>
              <a:t>1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5269011" y="4382803"/>
            <a:ext cx="1475913" cy="3345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863777" y="4378573"/>
            <a:ext cx="621437" cy="34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μ</a:t>
            </a:r>
            <a:r>
              <a:rPr lang="en-US" b="1" baseline="-25000" dirty="0" smtClean="0">
                <a:latin typeface="Helvetica Neue"/>
                <a:cs typeface="Helvetica Neue"/>
              </a:rPr>
              <a:t>k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021985" y="4621119"/>
            <a:ext cx="1040906" cy="44452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852333" y="2755319"/>
            <a:ext cx="5087377" cy="651537"/>
            <a:chOff x="1852333" y="2755319"/>
            <a:chExt cx="5087377" cy="651537"/>
          </a:xfrm>
        </p:grpSpPr>
        <p:grpSp>
          <p:nvGrpSpPr>
            <p:cNvPr id="16" name="Group 15"/>
            <p:cNvGrpSpPr/>
            <p:nvPr/>
          </p:nvGrpSpPr>
          <p:grpSpPr>
            <a:xfrm>
              <a:off x="1852333" y="2755319"/>
              <a:ext cx="5087377" cy="402306"/>
              <a:chOff x="1852333" y="2755319"/>
              <a:chExt cx="5087377" cy="402306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3544818" y="2823026"/>
                <a:ext cx="1475913" cy="33459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4139584" y="2769272"/>
                <a:ext cx="621437" cy="347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Helvetica Neue"/>
                    <a:cs typeface="Helvetica Neue"/>
                  </a:rPr>
                  <a:t>μ</a:t>
                </a:r>
                <a:r>
                  <a:rPr lang="en-US" b="1" baseline="-25000" dirty="0">
                    <a:latin typeface="Helvetica Neue"/>
                    <a:cs typeface="Helvetica Neue"/>
                  </a:rPr>
                  <a:t>2</a:t>
                </a:r>
                <a:endParaRPr lang="en-US" b="1" dirty="0">
                  <a:latin typeface="Helvetica Neue"/>
                  <a:cs typeface="Helvetica Neue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463797" y="2806985"/>
                <a:ext cx="1475913" cy="33459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6058563" y="2778192"/>
                <a:ext cx="621437" cy="347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Helvetica Neue"/>
                    <a:cs typeface="Helvetica Neue"/>
                  </a:rPr>
                  <a:t>μ</a:t>
                </a:r>
                <a:r>
                  <a:rPr lang="en-US" b="1" baseline="-25000" dirty="0" smtClean="0">
                    <a:latin typeface="Helvetica Neue"/>
                    <a:cs typeface="Helvetica Neue"/>
                  </a:rPr>
                  <a:t>k</a:t>
                </a:r>
                <a:endParaRPr lang="en-US" b="1" dirty="0">
                  <a:latin typeface="Helvetica Neue"/>
                  <a:cs typeface="Helvetica Neue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019414" y="2755319"/>
                <a:ext cx="11799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852333" y="2818176"/>
                <a:ext cx="1475913" cy="33459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/>
                  <a:cs typeface="Helvetica Neue"/>
                </a:endParaRPr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>
              <a:off x="2451500" y="2760525"/>
              <a:ext cx="6214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 Neue"/>
                  <a:cs typeface="Helvetica Neue"/>
                </a:rPr>
                <a:t>μ</a:t>
              </a:r>
              <a:r>
                <a:rPr lang="en-US" b="1" baseline="-25000" dirty="0">
                  <a:latin typeface="Helvetica Neue"/>
                  <a:cs typeface="Helvetica Neue"/>
                </a:rPr>
                <a:t>1</a:t>
              </a:r>
              <a:endParaRPr lang="en-US" b="1" dirty="0">
                <a:latin typeface="Helvetica Neue"/>
                <a:cs typeface="Helvetica Neue"/>
              </a:endParaRPr>
            </a:p>
            <a:p>
              <a:endParaRPr lang="en-US" b="1" dirty="0">
                <a:latin typeface="Helvetica Neue"/>
                <a:cs typeface="Helvetica Neue"/>
              </a:endParaRPr>
            </a:p>
          </p:txBody>
        </p:sp>
      </p:grp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86832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25" name="Equation" r:id="rId6" imgW="114300" imgH="165100" progId="Equation.3">
                  <p:embed/>
                </p:oleObj>
              </mc:Choice>
              <mc:Fallback>
                <p:oleObj name="Equation" r:id="rId6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42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  <p:bldP spid="90" grpId="0" animBg="1"/>
      <p:bldP spid="91" grpId="0" animBg="1"/>
      <p:bldP spid="93" grpId="0"/>
      <p:bldP spid="94" grpId="0"/>
      <p:bldP spid="95" grpId="0"/>
      <p:bldP spid="96" grpId="0"/>
      <p:bldP spid="97" grpId="0"/>
      <p:bldP spid="98" grpId="0" animBg="1"/>
      <p:bldP spid="99" grpId="0"/>
      <p:bldP spid="12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55993</TotalTime>
  <Words>2233</Words>
  <Application>Microsoft Macintosh PowerPoint</Application>
  <PresentationFormat>On-screen Show (4:3)</PresentationFormat>
  <Paragraphs>491</Paragraphs>
  <Slides>39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Median</vt:lpstr>
      <vt:lpstr>Equation</vt:lpstr>
      <vt:lpstr>Microsoft Equation</vt:lpstr>
      <vt:lpstr>Dimensionality Reduction For k-means Clustering and Low Rank Approximation</vt:lpstr>
      <vt:lpstr>Dimensionality Reduction</vt:lpstr>
      <vt:lpstr>Dimensionality Reduction</vt:lpstr>
      <vt:lpstr>k-Means Clustering</vt:lpstr>
      <vt:lpstr>k-Means Clustering</vt:lpstr>
      <vt:lpstr>Johnson-Lindenstrauss Projection</vt:lpstr>
      <vt:lpstr>Johnson-Lindenstrauss Projection</vt:lpstr>
      <vt:lpstr>Johnson-Lindenstrauss Projection</vt:lpstr>
      <vt:lpstr>Observation: k-Means Clustering is Low Rank Approximation </vt:lpstr>
      <vt:lpstr>Observation: k-Means Clustering is Low Rank Approximation </vt:lpstr>
      <vt:lpstr>Observation: k-Means Clustering is Low Rank Approximation </vt:lpstr>
      <vt:lpstr>Observation: k-Means Clustering is Low Rank Approximation </vt:lpstr>
      <vt:lpstr>Observation: k-Means Clustering is Low Rank Approximation </vt:lpstr>
      <vt:lpstr>Observation: k-Means Clustering is Low Rank Approximation </vt:lpstr>
      <vt:lpstr>Observation: k-Means Clustering is Low Rank Approximation </vt:lpstr>
      <vt:lpstr>Take Aways Before We Move On</vt:lpstr>
      <vt:lpstr>Our Results on Projection Cost Preserving Sketches</vt:lpstr>
      <vt:lpstr>Applications: k-means clustering</vt:lpstr>
      <vt:lpstr>Applications: k-means clustering</vt:lpstr>
      <vt:lpstr>Applications: k-means clustering</vt:lpstr>
      <vt:lpstr>Applications: k-means clustering</vt:lpstr>
      <vt:lpstr>Applications: Low Rank Approximation</vt:lpstr>
      <vt:lpstr>Applications: Low Rank Approximation</vt:lpstr>
      <vt:lpstr>Applications: Column Based Matrix Reconstruction</vt:lpstr>
      <vt:lpstr>Applications: Column Based Matrix Reconstruction</vt:lpstr>
      <vt:lpstr>Analysis: SVD Based Reduction</vt:lpstr>
      <vt:lpstr>Analysis: SVD Based Reduction</vt:lpstr>
      <vt:lpstr>Analysis: SVD Based Reduction</vt:lpstr>
      <vt:lpstr>Analysis: SVD Based Reduction</vt:lpstr>
      <vt:lpstr>Analysis: SVD Based Reduction</vt:lpstr>
      <vt:lpstr>Analysis: SVD Based Reduction</vt:lpstr>
      <vt:lpstr>Analysis: SVD Based Reduction</vt:lpstr>
      <vt:lpstr>Analysis: SVD Based Reduction</vt:lpstr>
      <vt:lpstr>Recap</vt:lpstr>
      <vt:lpstr>Analysis: Johnson Lindenstrauss Projection</vt:lpstr>
      <vt:lpstr>Analysis: O(logk/ε2) Dimension Random Projection</vt:lpstr>
      <vt:lpstr>Analysis: O(logk/ε2) Dimension Random Projection</vt:lpstr>
      <vt:lpstr>Analysis: O(logk/ε2) Dimension Random Projection</vt:lpstr>
      <vt:lpstr>Future Work and Open 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</dc:creator>
  <cp:lastModifiedBy>Cameron</cp:lastModifiedBy>
  <cp:revision>486</cp:revision>
  <dcterms:created xsi:type="dcterms:W3CDTF">2015-01-12T20:59:59Z</dcterms:created>
  <dcterms:modified xsi:type="dcterms:W3CDTF">2015-04-02T03:45:32Z</dcterms:modified>
</cp:coreProperties>
</file>