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3">
  <p:sldMasterIdLst>
    <p:sldMasterId id="2147483723" r:id="rId1"/>
  </p:sldMasterIdLst>
  <p:notesMasterIdLst>
    <p:notesMasterId r:id="rId37"/>
  </p:notesMasterIdLst>
  <p:handoutMasterIdLst>
    <p:handoutMasterId r:id="rId38"/>
  </p:handoutMasterIdLst>
  <p:sldIdLst>
    <p:sldId id="256" r:id="rId2"/>
    <p:sldId id="379" r:id="rId3"/>
    <p:sldId id="368" r:id="rId4"/>
    <p:sldId id="372" r:id="rId5"/>
    <p:sldId id="371" r:id="rId6"/>
    <p:sldId id="369" r:id="rId7"/>
    <p:sldId id="373" r:id="rId8"/>
    <p:sldId id="374" r:id="rId9"/>
    <p:sldId id="277" r:id="rId10"/>
    <p:sldId id="340" r:id="rId11"/>
    <p:sldId id="381" r:id="rId12"/>
    <p:sldId id="346" r:id="rId13"/>
    <p:sldId id="344" r:id="rId14"/>
    <p:sldId id="294" r:id="rId15"/>
    <p:sldId id="356" r:id="rId16"/>
    <p:sldId id="357" r:id="rId17"/>
    <p:sldId id="345" r:id="rId18"/>
    <p:sldId id="354" r:id="rId19"/>
    <p:sldId id="375" r:id="rId20"/>
    <p:sldId id="382" r:id="rId21"/>
    <p:sldId id="358" r:id="rId22"/>
    <p:sldId id="359" r:id="rId23"/>
    <p:sldId id="347" r:id="rId24"/>
    <p:sldId id="349" r:id="rId25"/>
    <p:sldId id="384" r:id="rId26"/>
    <p:sldId id="361" r:id="rId27"/>
    <p:sldId id="362" r:id="rId28"/>
    <p:sldId id="363" r:id="rId29"/>
    <p:sldId id="364" r:id="rId30"/>
    <p:sldId id="376" r:id="rId31"/>
    <p:sldId id="380" r:id="rId32"/>
    <p:sldId id="377" r:id="rId33"/>
    <p:sldId id="378" r:id="rId34"/>
    <p:sldId id="350" r:id="rId35"/>
    <p:sldId id="385" r:id="rId36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28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28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28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28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28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28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28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2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4" d="100"/>
          <a:sy n="74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fld id="{9BECDE73-5A81-4B71-B689-BA863F31A9E7}" type="datetime1">
              <a:rPr lang="en-US"/>
              <a:pPr/>
              <a:t>5/16/2011</a:t>
            </a:fld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fld id="{156BB803-2AA4-448D-96A4-0DBD627A2D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35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fld id="{4964CB36-6F4C-434C-8904-96FBB2151B7C}" type="datetime1">
              <a:rPr lang="en-US"/>
              <a:pPr/>
              <a:t>5/16/2011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fld id="{3F661BB7-486B-4C36-B406-0A666DB472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89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8" charset="-128"/>
        <a:cs typeface="ＭＳ Ｐゴシック" pitchFamily="2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2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28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28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28" charset="-128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28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28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28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28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28" charset="-128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28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fld id="{4C090406-9FEB-4E19-BD30-9CE6EA3FBE10}" type="datetime1">
              <a:rPr lang="en-US" smtClean="0"/>
              <a:t>5/16/2011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1B5434-027F-4FBE-90F8-1884B496D0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38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56D1A7-66F3-4966-AC91-4B5F5855C04B}" type="datetime1">
              <a:rPr lang="en-US" smtClean="0"/>
              <a:t>5/16/2011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E2C065-A80E-4B6C-8192-97419E271D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08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41A93C-2AE8-4EB1-A92E-85D2496D8D54}" type="datetime1">
              <a:rPr lang="en-US" smtClean="0"/>
              <a:t>5/16/2011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8820472" y="0"/>
            <a:ext cx="400110" cy="6858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 smtClean="0"/>
              <a:t>CFSE – cecchet@cs.umass.edu</a:t>
            </a:r>
            <a:endParaRPr lang="en-US" sz="14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666162" y="6473952"/>
            <a:ext cx="47783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2315F128-E78B-4DE4-8B8D-A478181DDC9F}" type="slidenum">
              <a:rPr lang="en-US" sz="1800" smtClean="0"/>
              <a:t>‹#›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11920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2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28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28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28" charset="-128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28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28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28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28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28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28" charset="-128"/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fld id="{B3CC02D3-DA4F-46C7-83FE-E5DFC600B344}" type="datetime1">
              <a:rPr lang="en-US" smtClean="0"/>
              <a:t>5/16/2011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EDAA578-AD9B-4043-B146-1A4871B480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36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4030E6-C127-4EE6-8233-B0D70B51B5BA}" type="datetime1">
              <a:rPr lang="en-US" smtClean="0"/>
              <a:t>5/16/2011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D854BC-8D22-4341-B5D1-741105FDB7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2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532A0C-61DF-449F-A4CB-29FFD3194C78}" type="datetime1">
              <a:rPr lang="en-US" smtClean="0"/>
              <a:t>5/16/2011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96CC4D9-75B8-48A9-A1D7-AD42AC22DB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5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C0B4E2-A95F-414F-96FF-8D693D2DF3D8}" type="datetime1">
              <a:rPr lang="en-US" smtClean="0"/>
              <a:t>5/16/2011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C754D5-B7BF-4965-82DA-0F0B09BD1D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9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28" charset="-128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2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ACD375-748D-46F1-B805-768853A1BC53}" type="datetime1">
              <a:rPr lang="en-US" smtClean="0"/>
              <a:t>5/16/2011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1BA881-2512-40D7-8F0A-C22FE871608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2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28" charset="-128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28" charset="-128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FC1AED-2DD2-40FF-AC07-81BC21F38790}" type="datetime1">
              <a:rPr lang="en-US" smtClean="0"/>
              <a:t>5/16/2011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5B02293-E192-4A9B-8B1A-CE84D6EA3BE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4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4BC040-D94F-4444-A1EC-37E7D95BC5E0}" type="datetime1">
              <a:rPr lang="en-US" smtClean="0"/>
              <a:t>5/16/2011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DE660B-35F2-49B2-838A-B45092CA73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28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entury Schoolbook" pitchFamily="18" charset="0"/>
              </a:defRPr>
            </a:lvl1pPr>
          </a:lstStyle>
          <a:p>
            <a:fld id="{5E82AC0B-D73A-4872-BCF9-864D55C1DFD7}" type="datetime1">
              <a:rPr lang="en-US" smtClean="0"/>
              <a:t>5/16/2011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entury Schoolbook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28" charset="-128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58" r:id="rId4"/>
    <p:sldLayoutId id="2147483759" r:id="rId5"/>
    <p:sldLayoutId id="2147483760" r:id="rId6"/>
    <p:sldLayoutId id="2147483766" r:id="rId7"/>
    <p:sldLayoutId id="2147483767" r:id="rId8"/>
    <p:sldLayoutId id="2147483761" r:id="rId9"/>
    <p:sldLayoutId id="2147483762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ＭＳ Ｐゴシック" pitchFamily="28" charset="-128"/>
          <a:cs typeface="ＭＳ Ｐゴシック" pitchFamily="2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28" charset="0"/>
          <a:ea typeface="ＭＳ Ｐゴシック" pitchFamily="28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28" charset="0"/>
          <a:ea typeface="ＭＳ Ｐゴシック" pitchFamily="28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28" charset="0"/>
          <a:ea typeface="ＭＳ Ｐゴシック" pitchFamily="28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28" charset="0"/>
          <a:ea typeface="ＭＳ Ｐゴシック" pitchFamily="28" charset="-128"/>
          <a:cs typeface="ＭＳ Ｐゴシック" pitchFamily="2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ＭＳ Ｐゴシック" pitchFamily="28" charset="-128"/>
          <a:cs typeface="ＭＳ Ｐゴシック" pitchFamily="28" charset="-128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ＭＳ Ｐゴシック" pitchFamily="28" charset="-128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ＭＳ Ｐゴシック" pitchFamily="28" charset="-128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ＭＳ Ｐゴシック" pitchFamily="28" charset="-128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ＭＳ Ｐゴシック" pitchFamily="28" charset="-128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17.png"/><Relationship Id="rId3" Type="http://schemas.openxmlformats.org/officeDocument/2006/relationships/image" Target="../media/image19.png"/><Relationship Id="rId7" Type="http://schemas.openxmlformats.org/officeDocument/2006/relationships/image" Target="../media/image32.png"/><Relationship Id="rId12" Type="http://schemas.openxmlformats.org/officeDocument/2006/relationships/image" Target="../media/image16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15.png"/><Relationship Id="rId5" Type="http://schemas.openxmlformats.org/officeDocument/2006/relationships/image" Target="../media/image30.png"/><Relationship Id="rId10" Type="http://schemas.openxmlformats.org/officeDocument/2006/relationships/image" Target="../media/image14.png"/><Relationship Id="rId4" Type="http://schemas.openxmlformats.org/officeDocument/2006/relationships/image" Target="../media/image29.png"/><Relationship Id="rId9" Type="http://schemas.openxmlformats.org/officeDocument/2006/relationships/image" Target="../media/image33.wmf"/><Relationship Id="rId1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image" Target="../media/image3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0" Type="http://schemas.openxmlformats.org/officeDocument/2006/relationships/image" Target="../media/image34.jpeg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ubtitle 2"/>
          <p:cNvSpPr>
            <a:spLocks noGrp="1"/>
          </p:cNvSpPr>
          <p:nvPr>
            <p:ph type="subTitle" idx="1"/>
          </p:nvPr>
        </p:nvSpPr>
        <p:spPr>
          <a:xfrm>
            <a:off x="2286000" y="4005263"/>
            <a:ext cx="6172200" cy="2370137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Emmanuel Cecchet</a:t>
            </a:r>
          </a:p>
          <a:p>
            <a:pPr eaLnBrk="1" hangingPunct="1"/>
            <a:r>
              <a:rPr lang="en-US" sz="2000" dirty="0" smtClean="0">
                <a:solidFill>
                  <a:schemeClr val="tx1"/>
                </a:solidFill>
              </a:rPr>
              <a:t>University of Massachusetts Amherst</a:t>
            </a:r>
          </a:p>
        </p:txBody>
      </p:sp>
      <p:pic>
        <p:nvPicPr>
          <p:cNvPr id="14341" name="Picture 5" descr="logo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93"/>
          <a:stretch>
            <a:fillRect/>
          </a:stretch>
        </p:blipFill>
        <p:spPr bwMode="auto">
          <a:xfrm>
            <a:off x="2096892" y="5560853"/>
            <a:ext cx="3021013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12349" y="908720"/>
            <a:ext cx="6447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Performance Benchmarking in Systems</a:t>
            </a:r>
          </a:p>
          <a:p>
            <a:endParaRPr lang="en-US" sz="3600" b="1" dirty="0"/>
          </a:p>
          <a:p>
            <a:r>
              <a:rPr lang="en-US" sz="3600" b="1" dirty="0" err="1" smtClean="0"/>
              <a:t>L’évaluation</a:t>
            </a:r>
            <a:r>
              <a:rPr lang="en-US" sz="3600" b="1" dirty="0" smtClean="0"/>
              <a:t> de performance en </a:t>
            </a:r>
            <a:r>
              <a:rPr lang="en-US" sz="3600" b="1" dirty="0" err="1" smtClean="0"/>
              <a:t>système</a:t>
            </a:r>
            <a:endParaRPr lang="en-US" sz="2000" dirty="0"/>
          </a:p>
        </p:txBody>
      </p:sp>
      <p:pic>
        <p:nvPicPr>
          <p:cNvPr id="13" name="Picture 12" descr="las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474" y="5351249"/>
            <a:ext cx="1420193" cy="633467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524000" cy="1509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963667" y="5428317"/>
            <a:ext cx="2007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9F5422"/>
                </a:solidFill>
              </a:rPr>
              <a:t>Laboratory for Advanced </a:t>
            </a:r>
            <a:br>
              <a:rPr lang="en-US" sz="1400" dirty="0" smtClean="0">
                <a:solidFill>
                  <a:srgbClr val="9F5422"/>
                </a:solidFill>
              </a:rPr>
            </a:br>
            <a:r>
              <a:rPr lang="en-US" sz="1400" dirty="0" smtClean="0">
                <a:solidFill>
                  <a:srgbClr val="9F5422"/>
                </a:solidFill>
              </a:rPr>
              <a:t>Systems Software</a:t>
            </a:r>
            <a:endParaRPr lang="en-US" sz="1400" dirty="0">
              <a:solidFill>
                <a:srgbClr val="9F542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40826" y="6146968"/>
            <a:ext cx="35301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9F5422"/>
                </a:solidFill>
              </a:rPr>
              <a:t>&amp; UMass Digital Data Forensics Research</a:t>
            </a:r>
            <a:endParaRPr lang="en-US" sz="1400" dirty="0">
              <a:solidFill>
                <a:srgbClr val="9F542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en-US" dirty="0"/>
              <a:t>Typical e-commerce benchmark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38627"/>
            <a:ext cx="7467600" cy="4873752"/>
          </a:xfrm>
        </p:spPr>
        <p:txBody>
          <a:bodyPr/>
          <a:lstStyle/>
          <a:p>
            <a:pPr eaLnBrk="1" hangingPunct="1"/>
            <a:r>
              <a:rPr lang="en-US" dirty="0" smtClean="0"/>
              <a:t>Setup for performance benchmarking</a:t>
            </a:r>
          </a:p>
          <a:p>
            <a:pPr lvl="1" eaLnBrk="1" hangingPunct="1"/>
            <a:r>
              <a:rPr lang="en-US" dirty="0" smtClean="0"/>
              <a:t>Browser emulator</a:t>
            </a:r>
          </a:p>
          <a:p>
            <a:pPr lvl="1" eaLnBrk="1" hangingPunct="1"/>
            <a:r>
              <a:rPr lang="en-US" dirty="0" smtClean="0"/>
              <a:t>Static load distribution</a:t>
            </a:r>
          </a:p>
          <a:p>
            <a:pPr lvl="1" eaLnBrk="1" hangingPunct="1"/>
            <a:r>
              <a:rPr lang="en-US" dirty="0" smtClean="0"/>
              <a:t>LAN environment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36877" name="Picture 18" descr="j0230337%5b1%5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235450"/>
            <a:ext cx="38258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3" name="Picture 24" descr="j0230337%5b1%5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50" y="4235450"/>
            <a:ext cx="381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6" name="Picture 27" descr="j0230337%5b1%5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206" y="5529982"/>
            <a:ext cx="734219" cy="1219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9" name="Picture 30" descr="j0230337%5b1%5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4254500"/>
            <a:ext cx="38258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05" name="Line 57"/>
          <p:cNvSpPr>
            <a:spLocks noChangeShapeType="1"/>
          </p:cNvSpPr>
          <p:nvPr/>
        </p:nvSpPr>
        <p:spPr bwMode="auto">
          <a:xfrm>
            <a:off x="6300788" y="5210175"/>
            <a:ext cx="1587" cy="301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12" name="Line 67"/>
          <p:cNvSpPr>
            <a:spLocks noChangeShapeType="1"/>
          </p:cNvSpPr>
          <p:nvPr/>
        </p:nvSpPr>
        <p:spPr bwMode="auto">
          <a:xfrm flipH="1">
            <a:off x="5564188" y="4002088"/>
            <a:ext cx="317500" cy="227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13" name="Line 68"/>
          <p:cNvSpPr>
            <a:spLocks noChangeShapeType="1"/>
          </p:cNvSpPr>
          <p:nvPr/>
        </p:nvSpPr>
        <p:spPr bwMode="auto">
          <a:xfrm>
            <a:off x="6218238" y="3986213"/>
            <a:ext cx="379412" cy="188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14" name="Line 69"/>
          <p:cNvSpPr>
            <a:spLocks noChangeShapeType="1"/>
          </p:cNvSpPr>
          <p:nvPr/>
        </p:nvSpPr>
        <p:spPr bwMode="auto">
          <a:xfrm>
            <a:off x="6054725" y="4021138"/>
            <a:ext cx="1588" cy="207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15" name="AutoShape 70"/>
          <p:cNvSpPr>
            <a:spLocks noChangeArrowheads="1"/>
          </p:cNvSpPr>
          <p:nvPr/>
        </p:nvSpPr>
        <p:spPr bwMode="auto">
          <a:xfrm>
            <a:off x="1907704" y="3097451"/>
            <a:ext cx="2238375" cy="871538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33006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ja-JP" sz="1600" b="1">
                <a:ea typeface="MS Mincho" pitchFamily="49" charset="-128"/>
              </a:rPr>
              <a:t>Internet</a:t>
            </a:r>
            <a:endParaRPr lang="en-US" sz="4400">
              <a:latin typeface="Century Schoolbook" pitchFamily="18" charset="0"/>
            </a:endParaRPr>
          </a:p>
        </p:txBody>
      </p:sp>
      <p:pic>
        <p:nvPicPr>
          <p:cNvPr id="36878" name="Picture 19" descr="j0230337%5b1%5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75" y="4398963"/>
            <a:ext cx="381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4" name="Picture 25" descr="j0230337%5b1%5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4398963"/>
            <a:ext cx="381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0" name="Picture 31" descr="j0230337%5b1%5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8" y="4416425"/>
            <a:ext cx="38258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20" descr="j0230337%5b1%5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4560888"/>
            <a:ext cx="382588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5" name="Picture 26" descr="j0230337%5b1%5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4560888"/>
            <a:ext cx="382588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1" name="Picture 32" descr="j0230337%5b1%5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3" y="4578350"/>
            <a:ext cx="38258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67" name="Text Box 103"/>
          <p:cNvSpPr txBox="1">
            <a:spLocks noChangeArrowheads="1"/>
          </p:cNvSpPr>
          <p:nvPr/>
        </p:nvSpPr>
        <p:spPr bwMode="auto">
          <a:xfrm>
            <a:off x="7313612" y="3163888"/>
            <a:ext cx="1222375" cy="659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9pPr>
          </a:lstStyle>
          <a:p>
            <a:pPr defTabSz="914400" eaLnBrk="1" hangingPunct="1"/>
            <a:r>
              <a:rPr lang="en-US" sz="1800" dirty="0" smtClean="0"/>
              <a:t>Emulated clients</a:t>
            </a:r>
            <a:endParaRPr lang="en-US" sz="1800" dirty="0"/>
          </a:p>
        </p:txBody>
      </p:sp>
      <p:sp>
        <p:nvSpPr>
          <p:cNvPr id="36968" name="Text Box 104"/>
          <p:cNvSpPr txBox="1">
            <a:spLocks noChangeArrowheads="1"/>
          </p:cNvSpPr>
          <p:nvPr/>
        </p:nvSpPr>
        <p:spPr bwMode="auto">
          <a:xfrm>
            <a:off x="6975475" y="5827713"/>
            <a:ext cx="11721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9pPr>
          </a:lstStyle>
          <a:p>
            <a:pPr defTabSz="914400" eaLnBrk="1" hangingPunct="1"/>
            <a:r>
              <a:rPr lang="en-US" sz="1800" dirty="0" smtClean="0"/>
              <a:t>Database</a:t>
            </a:r>
            <a:endParaRPr lang="en-US" sz="1800" dirty="0"/>
          </a:p>
        </p:txBody>
      </p:sp>
      <p:sp>
        <p:nvSpPr>
          <p:cNvPr id="87" name="Text Box 103"/>
          <p:cNvSpPr txBox="1">
            <a:spLocks noChangeArrowheads="1"/>
          </p:cNvSpPr>
          <p:nvPr/>
        </p:nvSpPr>
        <p:spPr bwMode="auto">
          <a:xfrm>
            <a:off x="7681914" y="4375280"/>
            <a:ext cx="9797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9pPr>
          </a:lstStyle>
          <a:p>
            <a:pPr defTabSz="914400" eaLnBrk="1" hangingPunct="1"/>
            <a:r>
              <a:rPr lang="en-US" sz="1800" dirty="0" smtClean="0"/>
              <a:t>App.</a:t>
            </a:r>
          </a:p>
          <a:p>
            <a:pPr defTabSz="914400" eaLnBrk="1" hangingPunct="1"/>
            <a:r>
              <a:rPr lang="en-US" sz="1800" dirty="0" smtClean="0"/>
              <a:t>Servers</a:t>
            </a:r>
            <a:endParaRPr lang="en-US" sz="1800" dirty="0"/>
          </a:p>
        </p:txBody>
      </p:sp>
      <p:pic>
        <p:nvPicPr>
          <p:cNvPr id="85" name="Picture 2" descr="C:\Documents and Settings\cecchet\Local Settings\Temporary Internet Files\Content.IE5\4L73HD57\MC900311156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170" y="2944372"/>
            <a:ext cx="525958" cy="89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C:\Documents and Settings\cecchet\Local Settings\Temporary Internet Files\Content.IE5\4L73HD57\MC900311156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728" y="2944372"/>
            <a:ext cx="525958" cy="89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C:\Documents and Settings\cecchet\Local Settings\Temporary Internet Files\Content.IE5\4L73HD57\MC900311156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367" y="2958147"/>
            <a:ext cx="525958" cy="89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C:\Documents and Settings\cecchet\Local Settings\Temporary Internet Files\Content.IE5\4L73HD57\MC900311156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925" y="2958147"/>
            <a:ext cx="525958" cy="89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C:\Documents and Settings\cecchet\Local Settings\Temporary Internet Files\Content.IE5\4L73HD57\MC900311156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249" y="2153546"/>
            <a:ext cx="525958" cy="89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C:\Documents and Settings\cecchet\Local Settings\Temporary Internet Files\Content.IE5\4L73HD57\MC900311156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807" y="2153546"/>
            <a:ext cx="525958" cy="89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C:\Documents and Settings\cecchet\Local Settings\Temporary Internet Files\Content.IE5\4L73HD57\MC900311156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46" y="2167321"/>
            <a:ext cx="525958" cy="89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C:\Documents and Settings\cecchet\Local Settings\Temporary Internet Files\Content.IE5\4L73HD57\MC900311156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04" y="2167321"/>
            <a:ext cx="525958" cy="89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0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Open </a:t>
            </a:r>
            <a:r>
              <a:rPr lang="en-US" dirty="0" err="1" smtClean="0">
                <a:solidFill>
                  <a:schemeClr val="tx1"/>
                </a:solidFill>
              </a:rPr>
              <a:t>vs</a:t>
            </a:r>
            <a:r>
              <a:rPr lang="en-US" dirty="0" smtClean="0">
                <a:solidFill>
                  <a:schemeClr val="tx1"/>
                </a:solidFill>
              </a:rPr>
              <a:t> Closed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075240" cy="5349208"/>
          </a:xfrm>
        </p:spPr>
        <p:txBody>
          <a:bodyPr/>
          <a:lstStyle/>
          <a:p>
            <a:r>
              <a:rPr lang="en-US" sz="2000" b="1" i="1" dirty="0"/>
              <a:t>Open Versus Closed: A Cautionary </a:t>
            </a:r>
            <a:r>
              <a:rPr lang="en-US" sz="2000" b="1" i="1" dirty="0" smtClean="0"/>
              <a:t>Tale </a:t>
            </a:r>
            <a:r>
              <a:rPr lang="en-US" sz="2000" dirty="0" smtClean="0"/>
              <a:t>– </a:t>
            </a:r>
            <a:br>
              <a:rPr lang="en-US" sz="2000" dirty="0" smtClean="0"/>
            </a:br>
            <a:r>
              <a:rPr lang="en-US" sz="2000" dirty="0" smtClean="0"/>
              <a:t>B. Schroeder, A. </a:t>
            </a:r>
            <a:r>
              <a:rPr lang="en-US" sz="2000" dirty="0" err="1" smtClean="0"/>
              <a:t>Wierman</a:t>
            </a:r>
            <a:r>
              <a:rPr lang="en-US" sz="2000" dirty="0" smtClean="0"/>
              <a:t>, M. </a:t>
            </a:r>
            <a:r>
              <a:rPr lang="en-US" sz="2000" dirty="0" err="1" smtClean="0"/>
              <a:t>Harchor-Balter</a:t>
            </a:r>
            <a:r>
              <a:rPr lang="en-US" sz="2000" dirty="0" smtClean="0"/>
              <a:t> – NSDI’06</a:t>
            </a:r>
          </a:p>
          <a:p>
            <a:pPr lvl="1"/>
            <a:r>
              <a:rPr lang="en-US" sz="2000" dirty="0" smtClean="0"/>
              <a:t>response time difference between open and close can be large</a:t>
            </a:r>
          </a:p>
          <a:p>
            <a:pPr lvl="1"/>
            <a:r>
              <a:rPr lang="en-US" sz="2000" dirty="0" smtClean="0"/>
              <a:t>scheduling more beneficial in open systems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37" y="2852936"/>
            <a:ext cx="2880320" cy="348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95661"/>
            <a:ext cx="4752528" cy="186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4509385"/>
            <a:ext cx="5068391" cy="23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21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80920" cy="706090"/>
          </a:xfrm>
        </p:spPr>
        <p:txBody>
          <a:bodyPr>
            <a:normAutofit/>
          </a:bodyPr>
          <a:lstStyle/>
          <a:p>
            <a:r>
              <a:rPr lang="en-US" sz="2800" dirty="0"/>
              <a:t>Typical DB view of e-commerce benchmarks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Direct SQL injection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36886" name="Picture 27" descr="j0230337%5b1%5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206" y="5529982"/>
            <a:ext cx="734219" cy="1219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05" name="Line 57"/>
          <p:cNvSpPr>
            <a:spLocks noChangeShapeType="1"/>
          </p:cNvSpPr>
          <p:nvPr/>
        </p:nvSpPr>
        <p:spPr bwMode="auto">
          <a:xfrm>
            <a:off x="6300788" y="5210175"/>
            <a:ext cx="1587" cy="301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15" name="AutoShape 70"/>
          <p:cNvSpPr>
            <a:spLocks noChangeArrowheads="1"/>
          </p:cNvSpPr>
          <p:nvPr/>
        </p:nvSpPr>
        <p:spPr bwMode="auto">
          <a:xfrm>
            <a:off x="1907704" y="3097451"/>
            <a:ext cx="2238375" cy="871538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33006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ja-JP" sz="1600" b="1">
                <a:ea typeface="MS Mincho" pitchFamily="49" charset="-128"/>
              </a:rPr>
              <a:t>Internet</a:t>
            </a:r>
            <a:endParaRPr lang="en-US" sz="4400">
              <a:latin typeface="Century Schoolbook" pitchFamily="18" charset="0"/>
            </a:endParaRPr>
          </a:p>
        </p:txBody>
      </p:sp>
      <p:sp>
        <p:nvSpPr>
          <p:cNvPr id="36968" name="Text Box 104"/>
          <p:cNvSpPr txBox="1">
            <a:spLocks noChangeArrowheads="1"/>
          </p:cNvSpPr>
          <p:nvPr/>
        </p:nvSpPr>
        <p:spPr bwMode="auto">
          <a:xfrm>
            <a:off x="6975475" y="5827713"/>
            <a:ext cx="11721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9pPr>
          </a:lstStyle>
          <a:p>
            <a:pPr defTabSz="914400" eaLnBrk="1" hangingPunct="1"/>
            <a:r>
              <a:rPr lang="en-US" sz="1800" dirty="0" smtClean="0"/>
              <a:t>Database</a:t>
            </a:r>
            <a:endParaRPr lang="en-US" sz="1800" dirty="0"/>
          </a:p>
        </p:txBody>
      </p:sp>
      <p:sp>
        <p:nvSpPr>
          <p:cNvPr id="2" name="Folded Corner 1"/>
          <p:cNvSpPr/>
          <p:nvPr/>
        </p:nvSpPr>
        <p:spPr>
          <a:xfrm>
            <a:off x="6014277" y="4365104"/>
            <a:ext cx="628849" cy="720080"/>
          </a:xfrm>
          <a:prstGeom prst="foldedCorne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SQL</a:t>
            </a:r>
            <a:endParaRPr lang="en-US" dirty="0"/>
          </a:p>
        </p:txBody>
      </p:sp>
      <p:sp>
        <p:nvSpPr>
          <p:cNvPr id="31" name="Folded Corner 30"/>
          <p:cNvSpPr/>
          <p:nvPr/>
        </p:nvSpPr>
        <p:spPr>
          <a:xfrm>
            <a:off x="5317265" y="4365104"/>
            <a:ext cx="628849" cy="720080"/>
          </a:xfrm>
          <a:prstGeom prst="foldedCorne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SQL</a:t>
            </a:r>
            <a:endParaRPr lang="en-US" dirty="0"/>
          </a:p>
        </p:txBody>
      </p:sp>
      <p:sp>
        <p:nvSpPr>
          <p:cNvPr id="32" name="Folded Corner 31"/>
          <p:cNvSpPr/>
          <p:nvPr/>
        </p:nvSpPr>
        <p:spPr>
          <a:xfrm>
            <a:off x="6743347" y="4365104"/>
            <a:ext cx="628849" cy="720080"/>
          </a:xfrm>
          <a:prstGeom prst="foldedCorne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SQL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37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shopp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1"/>
          <a:stretch>
            <a:fillRect/>
          </a:stretch>
        </p:blipFill>
        <p:spPr bwMode="auto">
          <a:xfrm>
            <a:off x="1619672" y="2636912"/>
            <a:ext cx="5675784" cy="393048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634082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TPC-W benchmark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19256" cy="4945760"/>
          </a:xfrm>
        </p:spPr>
        <p:txBody>
          <a:bodyPr/>
          <a:lstStyle/>
          <a:p>
            <a:r>
              <a:rPr lang="en-US" dirty="0" smtClean="0"/>
              <a:t>Open source PHP and Java servlets implementations with MySQL/</a:t>
            </a:r>
            <a:r>
              <a:rPr lang="en-US" dirty="0" err="1" smtClean="0"/>
              <a:t>PostgreSQL</a:t>
            </a:r>
            <a:endParaRPr lang="en-US" dirty="0" smtClean="0"/>
          </a:p>
          <a:p>
            <a:r>
              <a:rPr lang="en-US" dirty="0" smtClean="0"/>
              <a:t>Browser Emulators have significant variance in replay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9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08"/>
          <a:stretch/>
        </p:blipFill>
        <p:spPr bwMode="auto">
          <a:xfrm>
            <a:off x="590845" y="1268760"/>
            <a:ext cx="7776864" cy="240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263253" y="2492896"/>
            <a:ext cx="1296144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2821"/>
            <a:ext cx="7467600" cy="76589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Why is TPC-W obsolete?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4509120"/>
            <a:ext cx="7467600" cy="1964832"/>
          </a:xfrm>
        </p:spPr>
        <p:txBody>
          <a:bodyPr/>
          <a:lstStyle/>
          <a:p>
            <a:r>
              <a:rPr lang="en-US" dirty="0" smtClean="0"/>
              <a:t>HTTP 1.0, no CSS, no JS…</a:t>
            </a:r>
          </a:p>
          <a:p>
            <a:endParaRPr lang="en-US" dirty="0"/>
          </a:p>
          <a:p>
            <a:r>
              <a:rPr lang="en-US" dirty="0" smtClean="0"/>
              <a:t>And seriously… did you recognize Amazon.com?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RUBiS</a:t>
            </a:r>
            <a:r>
              <a:rPr lang="en-US" dirty="0" smtClean="0">
                <a:solidFill>
                  <a:schemeClr val="tx1"/>
                </a:solidFill>
              </a:rPr>
              <a:t> benchmark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/>
          <a:lstStyle/>
          <a:p>
            <a:r>
              <a:rPr lang="en-US" dirty="0" smtClean="0"/>
              <a:t>Auction site (a la eBay.com)</a:t>
            </a:r>
          </a:p>
          <a:p>
            <a:r>
              <a:rPr lang="en-US" dirty="0" smtClean="0"/>
              <a:t>Many open source implementations</a:t>
            </a:r>
          </a:p>
          <a:p>
            <a:pPr lvl="1"/>
            <a:r>
              <a:rPr lang="en-US" dirty="0" smtClean="0"/>
              <a:t>PHP</a:t>
            </a:r>
          </a:p>
          <a:p>
            <a:pPr lvl="1"/>
            <a:r>
              <a:rPr lang="en-US" dirty="0" smtClean="0"/>
              <a:t>Java: Servlet, JEE, Hibernate, JDO…</a:t>
            </a:r>
          </a:p>
          <a:p>
            <a:r>
              <a:rPr lang="en-US" dirty="0" smtClean="0"/>
              <a:t>Everybody complains about it</a:t>
            </a:r>
          </a:p>
          <a:p>
            <a:r>
              <a:rPr lang="en-US" dirty="0" smtClean="0"/>
              <a:t>Everybody uses it</a:t>
            </a:r>
          </a:p>
          <a:p>
            <a:endParaRPr lang="en-US" dirty="0"/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It is available</a:t>
            </a:r>
          </a:p>
          <a:p>
            <a:pPr lvl="1"/>
            <a:r>
              <a:rPr lang="en-US" dirty="0" smtClean="0"/>
              <a:t>It is small enough to be able to mess with it</a:t>
            </a:r>
          </a:p>
          <a:p>
            <a:pPr lvl="1"/>
            <a:r>
              <a:rPr lang="en-US" dirty="0" smtClean="0"/>
              <a:t>Others are publishing papers with it!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4638"/>
            <a:ext cx="1656184" cy="100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75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Web applications have changed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4372" y="1484784"/>
            <a:ext cx="7842044" cy="4873752"/>
          </a:xfrm>
        </p:spPr>
        <p:txBody>
          <a:bodyPr/>
          <a:lstStyle/>
          <a:p>
            <a:pPr marL="171450" indent="-107950">
              <a:buFont typeface="Wingdings" pitchFamily="2" charset="2"/>
              <a:buChar char="q"/>
            </a:pPr>
            <a:r>
              <a:rPr lang="en-US" sz="2800" dirty="0" smtClean="0"/>
              <a:t> Web </a:t>
            </a:r>
            <a:r>
              <a:rPr lang="en-US" sz="2800" dirty="0"/>
              <a:t>2.0 applications</a:t>
            </a:r>
          </a:p>
          <a:p>
            <a:pPr marL="400050" lvl="1" indent="-171450">
              <a:buFont typeface="Courier New" pitchFamily="49" charset="0"/>
              <a:buChar char="o"/>
            </a:pPr>
            <a:r>
              <a:rPr lang="en-US" sz="2400" dirty="0"/>
              <a:t> Rich client interactions </a:t>
            </a:r>
            <a:r>
              <a:rPr lang="en-US" sz="2400" dirty="0" smtClean="0"/>
              <a:t>(AJAX, JS…)</a:t>
            </a:r>
            <a:endParaRPr lang="en-US" sz="2700" dirty="0" smtClean="0"/>
          </a:p>
          <a:p>
            <a:pPr marL="400050" lvl="1" indent="-171450">
              <a:buFont typeface="Courier New" pitchFamily="49" charset="0"/>
              <a:buChar char="o"/>
            </a:pPr>
            <a:r>
              <a:rPr lang="en-US" sz="2400" dirty="0" smtClean="0"/>
              <a:t> Multimedia </a:t>
            </a:r>
            <a:r>
              <a:rPr lang="en-US" sz="2400" dirty="0"/>
              <a:t>content</a:t>
            </a:r>
          </a:p>
          <a:p>
            <a:pPr marL="400050" lvl="1" indent="-171450">
              <a:buFont typeface="Courier New" pitchFamily="49" charset="0"/>
              <a:buChar char="o"/>
            </a:pPr>
            <a:r>
              <a:rPr lang="en-US" sz="2400" dirty="0"/>
              <a:t> Replication, caching…</a:t>
            </a:r>
          </a:p>
          <a:p>
            <a:pPr marL="400050" lvl="1" indent="-171450">
              <a:buFont typeface="Courier New" pitchFamily="49" charset="0"/>
              <a:buChar char="o"/>
            </a:pPr>
            <a:r>
              <a:rPr lang="en-US" sz="2400" dirty="0"/>
              <a:t> Large databases (few GB to multiple TB)</a:t>
            </a:r>
          </a:p>
          <a:p>
            <a:pPr marL="171450" indent="-107950">
              <a:buFont typeface="Wingdings" pitchFamily="2" charset="2"/>
              <a:buChar char="q"/>
            </a:pPr>
            <a:r>
              <a:rPr lang="en-US" sz="2800" dirty="0" smtClean="0"/>
              <a:t> Complex Web interactions</a:t>
            </a:r>
            <a:endParaRPr lang="en-US" sz="2800" dirty="0"/>
          </a:p>
          <a:p>
            <a:pPr marL="400050" lvl="1" indent="-171450">
              <a:buFont typeface="Courier New" pitchFamily="49" charset="0"/>
              <a:buChar char="o"/>
            </a:pPr>
            <a:r>
              <a:rPr lang="en-US" sz="2400" dirty="0" smtClean="0"/>
              <a:t> HTML </a:t>
            </a:r>
            <a:r>
              <a:rPr lang="en-US" sz="2400" dirty="0"/>
              <a:t>1.1, CSS, images, flash, HTML 5…</a:t>
            </a:r>
          </a:p>
          <a:p>
            <a:pPr marL="400050" lvl="1" indent="-171450">
              <a:buFont typeface="Courier New" pitchFamily="49" charset="0"/>
              <a:buChar char="o"/>
            </a:pPr>
            <a:r>
              <a:rPr lang="en-US" sz="2400" dirty="0" smtClean="0"/>
              <a:t> WAN </a:t>
            </a:r>
            <a:r>
              <a:rPr lang="en-US" sz="2400" dirty="0"/>
              <a:t>latencies, caching, Content Delivery Networks</a:t>
            </a:r>
            <a:r>
              <a:rPr lang="en-US" sz="2400" dirty="0" smtClean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82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5941"/>
            <a:ext cx="8568952" cy="70609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More reasons why </a:t>
            </a:r>
            <a:r>
              <a:rPr lang="en-US" sz="2800" dirty="0">
                <a:solidFill>
                  <a:schemeClr val="tx1"/>
                </a:solidFill>
              </a:rPr>
              <a:t>b</a:t>
            </a:r>
            <a:r>
              <a:rPr lang="en-US" sz="2800" dirty="0" smtClean="0">
                <a:solidFill>
                  <a:schemeClr val="tx1"/>
                </a:solidFill>
              </a:rPr>
              <a:t>enchmarks are obsolete?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037968"/>
              </p:ext>
            </p:extLst>
          </p:nvPr>
        </p:nvGraphicFramePr>
        <p:xfrm>
          <a:off x="429576" y="1340768"/>
          <a:ext cx="7992889" cy="4836601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458115"/>
                <a:gridCol w="1176202"/>
                <a:gridCol w="769161"/>
                <a:gridCol w="512774"/>
                <a:gridCol w="2051093"/>
                <a:gridCol w="1025544"/>
              </a:tblGrid>
              <a:tr h="8210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Benchmark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HTML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CSS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JS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Multimedia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Total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</a:tr>
              <a:tr h="3237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RUBiS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R>
                      <a:noFill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2</a:t>
                      </a:r>
                      <a:endParaRPr lang="en-US" sz="24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solidFill>
                      <a:schemeClr val="accent6"/>
                    </a:solidFill>
                  </a:tcPr>
                </a:tc>
              </a:tr>
              <a:tr h="5473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eBay.com</a:t>
                      </a:r>
                      <a:endParaRPr lang="en-US" sz="24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R>
                      <a:noFill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3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3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31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38</a:t>
                      </a:r>
                      <a:endParaRPr lang="en-US" sz="24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solidFill>
                      <a:schemeClr val="accent6"/>
                    </a:solidFill>
                  </a:tcPr>
                </a:tc>
              </a:tr>
              <a:tr h="3237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TPC-W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R>
                      <a:noFill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6</a:t>
                      </a:r>
                      <a:endParaRPr lang="en-US" sz="24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solidFill>
                      <a:srgbClr val="FFFF00"/>
                    </a:solidFill>
                  </a:tcPr>
                </a:tc>
              </a:tr>
              <a:tr h="5473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amazon.com</a:t>
                      </a:r>
                      <a:endParaRPr lang="en-US" sz="24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R>
                      <a:noFill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6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13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33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91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141</a:t>
                      </a:r>
                      <a:endParaRPr lang="en-US" sz="24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solidFill>
                      <a:srgbClr val="FFFF00"/>
                    </a:solidFill>
                  </a:tcPr>
                </a:tc>
              </a:tr>
              <a:tr h="5473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CloudStone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R>
                      <a:noFill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21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28</a:t>
                      </a:r>
                      <a:endParaRPr lang="en-US" sz="24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473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facebook.com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R>
                      <a:noFill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6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13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22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135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176</a:t>
                      </a:r>
                      <a:endParaRPr lang="en-US" sz="24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473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mtClean="0">
                          <a:effectLst/>
                        </a:rPr>
                        <a:t>wikibooks.org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R>
                      <a:noFill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19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23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35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78</a:t>
                      </a:r>
                      <a:endParaRPr lang="en-US" sz="24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73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wikipedia.org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R>
                      <a:noFill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36</a:t>
                      </a:r>
                      <a:endParaRPr lang="en-US" sz="24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6279068"/>
            <a:ext cx="842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Number of interactions to fetch the home page of various web sites and benchmarks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88594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State size matters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r>
              <a:rPr lang="en-US" dirty="0" smtClean="0"/>
              <a:t>Does the entire DB of Amazon or eBay fit in the memory of a cell phone?</a:t>
            </a:r>
          </a:p>
          <a:p>
            <a:pPr lvl="1"/>
            <a:r>
              <a:rPr lang="en-US" sz="2000" dirty="0" smtClean="0"/>
              <a:t>TPC-W </a:t>
            </a:r>
            <a:r>
              <a:rPr lang="en-US" sz="2000" dirty="0"/>
              <a:t>DB size: 684MB</a:t>
            </a:r>
          </a:p>
          <a:p>
            <a:pPr lvl="1"/>
            <a:r>
              <a:rPr lang="en-US" sz="2000" dirty="0" err="1" smtClean="0"/>
              <a:t>RUBiS</a:t>
            </a:r>
            <a:r>
              <a:rPr lang="en-US" sz="2000" dirty="0" smtClean="0"/>
              <a:t> DB size: 1022MB</a:t>
            </a:r>
          </a:p>
          <a:p>
            <a:r>
              <a:rPr lang="en-US" dirty="0" smtClean="0"/>
              <a:t>Impact of </a:t>
            </a:r>
            <a:r>
              <a:rPr lang="en-US" dirty="0" err="1" smtClean="0"/>
              <a:t>CloudStone</a:t>
            </a:r>
            <a:r>
              <a:rPr lang="en-US" dirty="0" smtClean="0"/>
              <a:t> database size on performance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149957"/>
              </p:ext>
            </p:extLst>
          </p:nvPr>
        </p:nvGraphicFramePr>
        <p:xfrm>
          <a:off x="1355573" y="3558355"/>
          <a:ext cx="6120679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6549"/>
                <a:gridCol w="1468963"/>
                <a:gridCol w="1468963"/>
                <a:gridCol w="1836204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Dataset size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State size (in GB)</a:t>
                      </a:r>
                      <a:endParaRPr lang="en-US" sz="18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Database rows</a:t>
                      </a:r>
                      <a:endParaRPr lang="en-US" sz="18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Avg cpu load with 25 users</a:t>
                      </a:r>
                      <a:endParaRPr lang="en-US" sz="18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 users</a:t>
                      </a:r>
                      <a:endParaRPr lang="en-US" sz="18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3.2</a:t>
                      </a:r>
                      <a:endParaRPr lang="en-US" sz="18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173745</a:t>
                      </a:r>
                      <a:endParaRPr lang="en-US" sz="18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8%</a:t>
                      </a:r>
                      <a:endParaRPr lang="en-US" sz="18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 users</a:t>
                      </a:r>
                      <a:endParaRPr lang="en-US" sz="18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</a:t>
                      </a:r>
                      <a:endParaRPr lang="en-US" sz="18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655344</a:t>
                      </a:r>
                      <a:endParaRPr lang="en-US" sz="18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10%</a:t>
                      </a:r>
                      <a:endParaRPr lang="en-US" sz="18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 users</a:t>
                      </a:r>
                      <a:endParaRPr lang="en-US" sz="18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22</a:t>
                      </a:r>
                      <a:endParaRPr lang="en-US" sz="18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1151590</a:t>
                      </a:r>
                      <a:endParaRPr lang="en-US" sz="18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16%</a:t>
                      </a:r>
                      <a:endParaRPr lang="en-US" sz="18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400 users</a:t>
                      </a:r>
                      <a:endParaRPr lang="en-US" sz="18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38</a:t>
                      </a:r>
                      <a:endParaRPr lang="en-US" sz="18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1703262</a:t>
                      </a:r>
                      <a:endParaRPr lang="en-US" sz="18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41%</a:t>
                      </a:r>
                      <a:endParaRPr lang="en-US" sz="18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500 users</a:t>
                      </a:r>
                      <a:endParaRPr lang="en-US" sz="18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44</a:t>
                      </a:r>
                      <a:endParaRPr lang="en-US" sz="18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1891242</a:t>
                      </a:r>
                      <a:endParaRPr lang="en-US" sz="18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45%</a:t>
                      </a:r>
                      <a:endParaRPr lang="en-US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23151" y="5517232"/>
            <a:ext cx="67691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ea typeface="Times New Roman" pitchFamily="18" charset="0"/>
                <a:cs typeface="Times New Roman" pitchFamily="18" charset="0"/>
              </a:rPr>
              <a:t>CloudStone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ea typeface="Times New Roman" pitchFamily="18" charset="0"/>
                <a:cs typeface="Times New Roman" pitchFamily="18" charset="0"/>
              </a:rPr>
              <a:t> Web application server load observed for various dataset sizes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ea typeface="Times New Roman" pitchFamily="18" charset="0"/>
                <a:cs typeface="Times New Roman" pitchFamily="18" charset="0"/>
              </a:rPr>
              <a:t>using a workload trace of 25 users replayed with Apache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ea typeface="Times New Roman" pitchFamily="18" charset="0"/>
                <a:cs typeface="Times New Roman" pitchFamily="18" charset="0"/>
              </a:rPr>
              <a:t>HttpClient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ea typeface="Times New Roman" pitchFamily="18" charset="0"/>
                <a:cs typeface="Times New Roman" pitchFamily="18" charset="0"/>
              </a:rPr>
              <a:t> 3.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95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Outline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7859216" cy="4557120"/>
          </a:xfrm>
        </p:spPr>
        <p:txBody>
          <a:bodyPr/>
          <a:lstStyle/>
          <a:p>
            <a:r>
              <a:rPr lang="en-US" sz="3200" dirty="0" smtClean="0"/>
              <a:t> How Relevant are Standard </a:t>
            </a:r>
            <a:r>
              <a:rPr lang="en-US" sz="3200" dirty="0"/>
              <a:t>S</a:t>
            </a:r>
            <a:r>
              <a:rPr lang="en-US" sz="3200" dirty="0" smtClean="0"/>
              <a:t>ystems Benchmarks?</a:t>
            </a:r>
          </a:p>
          <a:p>
            <a:r>
              <a:rPr lang="en-US" sz="3200" dirty="0" smtClean="0"/>
              <a:t> </a:t>
            </a:r>
            <a:r>
              <a:rPr lang="en-US" sz="3200" dirty="0" err="1" smtClean="0"/>
              <a:t>BenchLab</a:t>
            </a:r>
            <a:r>
              <a:rPr lang="en-US" sz="3200" dirty="0" smtClean="0"/>
              <a:t>: Realistic Web Application Benchmarking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An Agenda for Systems Benchmarking Research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197276" y="116633"/>
            <a:ext cx="1475873" cy="1554376"/>
            <a:chOff x="174702" y="171822"/>
            <a:chExt cx="1293853" cy="13626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02" y="171822"/>
              <a:ext cx="1293853" cy="136267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383" y="649188"/>
              <a:ext cx="113556" cy="11355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594" y="751670"/>
              <a:ext cx="136593" cy="13659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253" y="815203"/>
              <a:ext cx="136198" cy="12735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619" y="819966"/>
              <a:ext cx="426516" cy="522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382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4"/>
            <a:ext cx="7467600" cy="70609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Why are we benchmarking?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859216" cy="5565232"/>
          </a:xfrm>
        </p:spPr>
        <p:txBody>
          <a:bodyPr/>
          <a:lstStyle/>
          <a:p>
            <a:r>
              <a:rPr lang="en-US" dirty="0" smtClean="0"/>
              <a:t>Because my advisor told me to do it?</a:t>
            </a:r>
          </a:p>
          <a:p>
            <a:r>
              <a:rPr lang="en-US" dirty="0" smtClean="0"/>
              <a:t>Because others are doing it?</a:t>
            </a:r>
          </a:p>
          <a:p>
            <a:r>
              <a:rPr lang="en-US" dirty="0" smtClean="0"/>
              <a:t>Because I can’t get my paper published without it?</a:t>
            </a:r>
          </a:p>
          <a:p>
            <a:endParaRPr lang="en-US" dirty="0"/>
          </a:p>
          <a:p>
            <a:r>
              <a:rPr lang="en-US" dirty="0" smtClean="0"/>
              <a:t>Why am I building a new system?</a:t>
            </a:r>
          </a:p>
          <a:p>
            <a:pPr lvl="1"/>
            <a:r>
              <a:rPr lang="en-US" dirty="0" smtClean="0"/>
              <a:t>What am I trying to improve?</a:t>
            </a:r>
          </a:p>
          <a:p>
            <a:pPr lvl="1"/>
            <a:r>
              <a:rPr lang="en-US" dirty="0" smtClean="0"/>
              <a:t>Does it need to be improved?</a:t>
            </a:r>
          </a:p>
          <a:p>
            <a:pPr lvl="1"/>
            <a:r>
              <a:rPr lang="en-US" dirty="0" smtClean="0"/>
              <a:t>How am I going to measure it?</a:t>
            </a:r>
          </a:p>
          <a:p>
            <a:pPr lvl="1"/>
            <a:r>
              <a:rPr lang="en-US" dirty="0"/>
              <a:t>What do I expect to see?</a:t>
            </a:r>
          </a:p>
          <a:p>
            <a:pPr lvl="1"/>
            <a:r>
              <a:rPr lang="en-US" dirty="0" smtClean="0"/>
              <a:t>Am I really measuring the right thing?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7992888" cy="367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49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75" y="116632"/>
            <a:ext cx="7467600" cy="63408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Benchmark design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997" y="1551960"/>
            <a:ext cx="2142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Workload definition</a:t>
            </a:r>
            <a:endParaRPr lang="en-US" dirty="0"/>
          </a:p>
        </p:txBody>
      </p:sp>
      <p:pic>
        <p:nvPicPr>
          <p:cNvPr id="6" name="Picture 18" descr="j0230337%5b1%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629" y="2054512"/>
            <a:ext cx="38258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j0230337%5b1%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216" y="2054512"/>
            <a:ext cx="381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 descr="j0230337%5b1%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041" y="2073562"/>
            <a:ext cx="38258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 descr="j0230337%5b1%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141" y="2218025"/>
            <a:ext cx="381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" descr="j0230337%5b1%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729" y="2218025"/>
            <a:ext cx="381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1" descr="j0230337%5b1%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554" y="2235487"/>
            <a:ext cx="38258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 descr="j0230337%5b1%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066" y="2379950"/>
            <a:ext cx="382588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6" descr="j0230337%5b1%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066" y="2379950"/>
            <a:ext cx="382588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2" descr="j0230337%5b1%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479" y="2397412"/>
            <a:ext cx="38258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468908" y="1582843"/>
            <a:ext cx="2450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 under Test</a:t>
            </a:r>
            <a:endParaRPr lang="en-US" dirty="0"/>
          </a:p>
        </p:txBody>
      </p:sp>
      <p:pic>
        <p:nvPicPr>
          <p:cNvPr id="16" name="Picture 30" descr="j0230337%5b1%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794" y="2064831"/>
            <a:ext cx="38258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2" descr="j0230337%5b1%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088" y="2319861"/>
            <a:ext cx="38258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742575" y="1556792"/>
            <a:ext cx="1642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Web Emulator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101367" y="5260632"/>
            <a:ext cx="576064" cy="3151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4354227" y="2341818"/>
            <a:ext cx="1331371" cy="35325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93120" y="4435836"/>
            <a:ext cx="136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 trace</a:t>
            </a:r>
            <a:endParaRPr lang="en-US" dirty="0"/>
          </a:p>
        </p:txBody>
      </p:sp>
      <p:pic>
        <p:nvPicPr>
          <p:cNvPr id="23" name="Picture 2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455" y="4634057"/>
            <a:ext cx="2151689" cy="1599868"/>
          </a:xfrm>
          <a:prstGeom prst="rect">
            <a:avLst/>
          </a:prstGeom>
          <a:noFill/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593" y="4767331"/>
            <a:ext cx="290655" cy="29065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962" y="5858516"/>
            <a:ext cx="231070" cy="23107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036" y="5306548"/>
            <a:ext cx="254885" cy="25488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580" y="4572819"/>
            <a:ext cx="270773" cy="2532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580" y="6058748"/>
            <a:ext cx="270773" cy="2532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17" y="5624784"/>
            <a:ext cx="254885" cy="2548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682" y="4634057"/>
            <a:ext cx="231070" cy="23107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752" y="5017990"/>
            <a:ext cx="290655" cy="290655"/>
          </a:xfrm>
          <a:prstGeom prst="rect">
            <a:avLst/>
          </a:prstGeom>
        </p:spPr>
      </p:pic>
      <p:pic>
        <p:nvPicPr>
          <p:cNvPr id="32" name="Picture 18" descr="j0230337%5b1%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75" y="5103073"/>
            <a:ext cx="38258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4" descr="j0230337%5b1%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2" y="5103073"/>
            <a:ext cx="381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0" descr="j0230337%5b1%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7" y="5122123"/>
            <a:ext cx="38258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9" descr="j0230337%5b1%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7" y="5266586"/>
            <a:ext cx="381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5" descr="j0230337%5b1%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5266586"/>
            <a:ext cx="381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1" descr="j0230337%5b1%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5284048"/>
            <a:ext cx="38258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0" descr="j0230337%5b1%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2" y="5428511"/>
            <a:ext cx="382588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6" descr="j0230337%5b1%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2" y="5428511"/>
            <a:ext cx="382588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2" descr="j0230337%5b1%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5445973"/>
            <a:ext cx="38258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5982054" y="4631404"/>
            <a:ext cx="2450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 under Test</a:t>
            </a:r>
            <a:endParaRPr lang="en-US" dirty="0"/>
          </a:p>
        </p:txBody>
      </p:sp>
      <p:sp>
        <p:nvSpPr>
          <p:cNvPr id="42" name="Right Arrow 41"/>
          <p:cNvSpPr/>
          <p:nvPr/>
        </p:nvSpPr>
        <p:spPr>
          <a:xfrm>
            <a:off x="5223417" y="5335923"/>
            <a:ext cx="972952" cy="35325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900068" y="4165893"/>
            <a:ext cx="2219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 Web Browsers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463107" y="2199847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pic>
        <p:nvPicPr>
          <p:cNvPr id="46" name="Picture 2" descr="C:\Documents and Settings\cecchet\Local Settings\Temporary Internet Files\Content.IE5\4L73HD57\MC900311156[1].w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966" y="1958229"/>
            <a:ext cx="408637" cy="69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Documents and Settings\cecchet\Local Settings\Temporary Internet Files\Content.IE5\4L73HD57\MC900311156[1].w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002" y="2135375"/>
            <a:ext cx="408637" cy="69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Documents and Settings\cecchet\Local Settings\Temporary Internet Files\Content.IE5\4L73HD57\MC900311156[1].w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263" y="2341818"/>
            <a:ext cx="408637" cy="69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cecchet\Local Settings\Temporary Internet Files\Content.IE5\UT6JCRYA\MC900056297[1].w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998" y="1991559"/>
            <a:ext cx="912571" cy="87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Folded Corner 50"/>
          <p:cNvSpPr/>
          <p:nvPr/>
        </p:nvSpPr>
        <p:spPr>
          <a:xfrm>
            <a:off x="767226" y="4970580"/>
            <a:ext cx="1076099" cy="1135851"/>
          </a:xfrm>
          <a:prstGeom prst="foldedCorner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http://...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http://...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http://...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http://...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http://...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http</a:t>
            </a:r>
            <a:r>
              <a:rPr lang="en-US" sz="11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://...</a:t>
            </a:r>
            <a:endParaRPr lang="en-US" sz="11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" name="Folded Corner 51"/>
          <p:cNvSpPr/>
          <p:nvPr/>
        </p:nvSpPr>
        <p:spPr>
          <a:xfrm>
            <a:off x="687588" y="4912658"/>
            <a:ext cx="1076099" cy="1098011"/>
          </a:xfrm>
          <a:prstGeom prst="foldedCorner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http://...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http://...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http://...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http://...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http://...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http</a:t>
            </a:r>
            <a:r>
              <a:rPr lang="en-US" sz="11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://...</a:t>
            </a:r>
            <a:endParaRPr lang="en-US" sz="11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107504" y="3356992"/>
            <a:ext cx="86409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>
            <a:grpSpLocks noChangeAspect="1"/>
          </p:cNvGrpSpPr>
          <p:nvPr/>
        </p:nvGrpSpPr>
        <p:grpSpPr>
          <a:xfrm>
            <a:off x="251520" y="3501008"/>
            <a:ext cx="770765" cy="811762"/>
            <a:chOff x="174702" y="171822"/>
            <a:chExt cx="1293853" cy="1362674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02" y="171822"/>
              <a:ext cx="1293853" cy="1362674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383" y="649188"/>
              <a:ext cx="113556" cy="113556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594" y="751670"/>
              <a:ext cx="136593" cy="136593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253" y="815203"/>
              <a:ext cx="136198" cy="127359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619" y="819966"/>
              <a:ext cx="426516" cy="522462"/>
            </a:xfrm>
            <a:prstGeom prst="rect">
              <a:avLst/>
            </a:prstGeom>
          </p:spPr>
        </p:pic>
      </p:grpSp>
      <p:sp>
        <p:nvSpPr>
          <p:cNvPr id="61" name="TextBox 60"/>
          <p:cNvSpPr txBox="1"/>
          <p:nvPr/>
        </p:nvSpPr>
        <p:spPr>
          <a:xfrm>
            <a:off x="1083532" y="3583440"/>
            <a:ext cx="2876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 smtClean="0">
                <a:solidFill>
                  <a:srgbClr val="FF0000"/>
                </a:solidFill>
                <a:latin typeface="+mn-lt"/>
              </a:rPr>
              <a:t>BenchLab</a:t>
            </a:r>
            <a:r>
              <a:rPr lang="en-US" sz="2000" b="1" i="1" dirty="0" smtClean="0">
                <a:solidFill>
                  <a:srgbClr val="FF0000"/>
                </a:solidFill>
                <a:latin typeface="+mn-lt"/>
              </a:rPr>
              <a:t> approach</a:t>
            </a:r>
            <a:endParaRPr lang="en-US" sz="20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79783" y="908720"/>
            <a:ext cx="5663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+mn-lt"/>
              </a:rPr>
              <a:t>Traditional approach (TPC-W, </a:t>
            </a:r>
            <a:r>
              <a:rPr lang="en-US" sz="2000" b="1" i="1" dirty="0" err="1" smtClean="0">
                <a:solidFill>
                  <a:srgbClr val="FF0000"/>
                </a:solidFill>
                <a:latin typeface="+mn-lt"/>
              </a:rPr>
              <a:t>RUBiS</a:t>
            </a:r>
            <a:r>
              <a:rPr lang="en-US" sz="2000" b="1" i="1" dirty="0" smtClean="0">
                <a:solidFill>
                  <a:srgbClr val="FF0000"/>
                </a:solidFill>
                <a:latin typeface="+mn-lt"/>
              </a:rPr>
              <a:t>…)</a:t>
            </a:r>
            <a:endParaRPr lang="en-US" sz="2000" b="1" i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004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42" y="3005304"/>
            <a:ext cx="2151689" cy="1599868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457200" y="2640012"/>
            <a:ext cx="7224714" cy="3817938"/>
            <a:chOff x="457200" y="2640012"/>
            <a:chExt cx="7224714" cy="3817938"/>
          </a:xfrm>
        </p:grpSpPr>
        <p:grpSp>
          <p:nvGrpSpPr>
            <p:cNvPr id="5" name="Group 4"/>
            <p:cNvGrpSpPr/>
            <p:nvPr/>
          </p:nvGrpSpPr>
          <p:grpSpPr>
            <a:xfrm>
              <a:off x="6053138" y="3194050"/>
              <a:ext cx="1628776" cy="3263900"/>
              <a:chOff x="6053138" y="3194050"/>
              <a:chExt cx="1628776" cy="3263900"/>
            </a:xfrm>
          </p:grpSpPr>
          <p:sp>
            <p:nvSpPr>
              <p:cNvPr id="36906" name="Line 58"/>
              <p:cNvSpPr>
                <a:spLocks noChangeShapeType="1"/>
              </p:cNvSpPr>
              <p:nvPr/>
            </p:nvSpPr>
            <p:spPr bwMode="auto">
              <a:xfrm flipH="1">
                <a:off x="6597650" y="5219700"/>
                <a:ext cx="701675" cy="417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3" name="Line 68"/>
              <p:cNvSpPr>
                <a:spLocks noChangeShapeType="1"/>
              </p:cNvSpPr>
              <p:nvPr/>
            </p:nvSpPr>
            <p:spPr bwMode="auto">
              <a:xfrm>
                <a:off x="6218238" y="3986213"/>
                <a:ext cx="379412" cy="1889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6960" name="Group 96"/>
              <p:cNvGrpSpPr>
                <a:grpSpLocks/>
              </p:cNvGrpSpPr>
              <p:nvPr/>
            </p:nvGrpSpPr>
            <p:grpSpPr bwMode="auto">
              <a:xfrm>
                <a:off x="6429376" y="5665788"/>
                <a:ext cx="544513" cy="792162"/>
                <a:chOff x="4050" y="3569"/>
                <a:chExt cx="343" cy="499"/>
              </a:xfrm>
            </p:grpSpPr>
            <p:pic>
              <p:nvPicPr>
                <p:cNvPr id="36880" name="Picture 21" descr="j0230337%5b1%5d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50" y="3569"/>
                  <a:ext cx="239" cy="3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881" name="Picture 22" descr="j0230337%5b1%5d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53" y="3671"/>
                  <a:ext cx="240" cy="3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6956" name="Group 92"/>
              <p:cNvGrpSpPr>
                <a:grpSpLocks/>
              </p:cNvGrpSpPr>
              <p:nvPr/>
            </p:nvGrpSpPr>
            <p:grpSpPr bwMode="auto">
              <a:xfrm>
                <a:off x="6053138" y="3194050"/>
                <a:ext cx="544513" cy="792162"/>
                <a:chOff x="3813" y="2012"/>
                <a:chExt cx="343" cy="499"/>
              </a:xfrm>
            </p:grpSpPr>
            <p:pic>
              <p:nvPicPr>
                <p:cNvPr id="36895" name="Picture 36" descr="j0230337%5b1%5d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3" y="2012"/>
                  <a:ext cx="240" cy="3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896" name="Picture 37" descr="j0230337%5b1%5d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15" y="2114"/>
                  <a:ext cx="241" cy="3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6958" name="Group 94"/>
              <p:cNvGrpSpPr>
                <a:grpSpLocks/>
              </p:cNvGrpSpPr>
              <p:nvPr/>
            </p:nvGrpSpPr>
            <p:grpSpPr bwMode="auto">
              <a:xfrm>
                <a:off x="6594476" y="4235450"/>
                <a:ext cx="1087438" cy="955675"/>
                <a:chOff x="4154" y="2668"/>
                <a:chExt cx="685" cy="602"/>
              </a:xfrm>
            </p:grpSpPr>
            <p:pic>
              <p:nvPicPr>
                <p:cNvPr id="36868" name="Picture 6" descr="j0230337%5b1%5d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93" y="2668"/>
                  <a:ext cx="241" cy="3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871" name="Picture 12" descr="j0230337%5b1%5d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54" y="2668"/>
                  <a:ext cx="240" cy="3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869" name="Picture 7" descr="j0230337%5b1%5d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96" y="2771"/>
                  <a:ext cx="240" cy="3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872" name="Picture 13" descr="j0230337%5b1%5d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57" y="2771"/>
                  <a:ext cx="240" cy="3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870" name="Picture 8" descr="j0230337%5b1%5d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98" y="2873"/>
                  <a:ext cx="241" cy="3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873" name="Picture 14" descr="j0230337%5b1%5d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59" y="2873"/>
                  <a:ext cx="240" cy="3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6" name="Group 5"/>
            <p:cNvGrpSpPr/>
            <p:nvPr/>
          </p:nvGrpSpPr>
          <p:grpSpPr>
            <a:xfrm>
              <a:off x="457200" y="2640012"/>
              <a:ext cx="2991145" cy="2344738"/>
              <a:chOff x="457200" y="2640012"/>
              <a:chExt cx="2991145" cy="2344738"/>
            </a:xfrm>
          </p:grpSpPr>
          <p:pic>
            <p:nvPicPr>
              <p:cNvPr id="36916" name="Picture 71" descr="j029202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344" y="2640012"/>
                <a:ext cx="874713" cy="828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922" name="Picture 77" descr="j029202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3914598"/>
                <a:ext cx="873125" cy="828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919" name="Picture 74" descr="j029202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3632" y="2779712"/>
                <a:ext cx="874713" cy="828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" name="Picture 76" descr="j029202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0599" y="4154487"/>
                <a:ext cx="873125" cy="830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6867" name="Content Placeholder 2"/>
          <p:cNvSpPr>
            <a:spLocks noGrp="1"/>
          </p:cNvSpPr>
          <p:nvPr>
            <p:ph sz="quarter" idx="1"/>
          </p:nvPr>
        </p:nvSpPr>
        <p:spPr>
          <a:xfrm>
            <a:off x="328872" y="1268760"/>
            <a:ext cx="8077200" cy="1007591"/>
          </a:xfrm>
        </p:spPr>
        <p:txBody>
          <a:bodyPr/>
          <a:lstStyle/>
          <a:p>
            <a:pPr eaLnBrk="1" hangingPunct="1"/>
            <a:r>
              <a:rPr lang="en-US" dirty="0" smtClean="0"/>
              <a:t>Record traces of real Web sites</a:t>
            </a:r>
          </a:p>
          <a:p>
            <a:pPr eaLnBrk="1" hangingPunct="1"/>
            <a:r>
              <a:rPr lang="en-US" dirty="0" smtClean="0"/>
              <a:t>HTTP Archive (HAR format)</a:t>
            </a:r>
          </a:p>
        </p:txBody>
      </p:sp>
      <p:pic>
        <p:nvPicPr>
          <p:cNvPr id="36877" name="Picture 18" descr="j0230337%5b1%5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235450"/>
            <a:ext cx="38258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3" name="Picture 24" descr="j0230337%5b1%5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50" y="4235450"/>
            <a:ext cx="381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6" name="Picture 27" descr="j0230337%5b1%5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5665788"/>
            <a:ext cx="379412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9" name="Picture 30" descr="j0230337%5b1%5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4254500"/>
            <a:ext cx="38258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04" name="Line 56"/>
          <p:cNvSpPr>
            <a:spLocks noChangeShapeType="1"/>
          </p:cNvSpPr>
          <p:nvPr/>
        </p:nvSpPr>
        <p:spPr bwMode="auto">
          <a:xfrm>
            <a:off x="5403850" y="5335588"/>
            <a:ext cx="593725" cy="301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5" name="Line 57"/>
          <p:cNvSpPr>
            <a:spLocks noChangeShapeType="1"/>
          </p:cNvSpPr>
          <p:nvPr/>
        </p:nvSpPr>
        <p:spPr bwMode="auto">
          <a:xfrm>
            <a:off x="6300788" y="5335588"/>
            <a:ext cx="1587" cy="301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12" name="Line 67"/>
          <p:cNvSpPr>
            <a:spLocks noChangeShapeType="1"/>
          </p:cNvSpPr>
          <p:nvPr/>
        </p:nvSpPr>
        <p:spPr bwMode="auto">
          <a:xfrm flipH="1">
            <a:off x="5564188" y="4002088"/>
            <a:ext cx="317500" cy="227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14" name="Line 69"/>
          <p:cNvSpPr>
            <a:spLocks noChangeShapeType="1"/>
          </p:cNvSpPr>
          <p:nvPr/>
        </p:nvSpPr>
        <p:spPr bwMode="auto">
          <a:xfrm>
            <a:off x="6054725" y="4021138"/>
            <a:ext cx="1588" cy="207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15" name="AutoShape 70"/>
          <p:cNvSpPr>
            <a:spLocks noChangeArrowheads="1"/>
          </p:cNvSpPr>
          <p:nvPr/>
        </p:nvSpPr>
        <p:spPr bwMode="auto">
          <a:xfrm>
            <a:off x="3499568" y="3396903"/>
            <a:ext cx="1735808" cy="605185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33006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ja-JP" sz="1600" b="1">
                <a:ea typeface="MS Mincho" pitchFamily="49" charset="-128"/>
              </a:rPr>
              <a:t>Internet</a:t>
            </a:r>
            <a:endParaRPr lang="en-US" sz="4400">
              <a:latin typeface="Century Schoolbook" pitchFamily="18" charset="0"/>
            </a:endParaRPr>
          </a:p>
        </p:txBody>
      </p:sp>
      <p:pic>
        <p:nvPicPr>
          <p:cNvPr id="36900" name="Picture 41" descr="j0230337%5b1%5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3194050"/>
            <a:ext cx="381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01" name="Picture 42" descr="j0230337%5b1%5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3355975"/>
            <a:ext cx="37941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18" name="Picture 73" descr="j02920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057" y="2421731"/>
            <a:ext cx="8747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19" descr="j0230337%5b1%5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75" y="4398963"/>
            <a:ext cx="381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4" name="Picture 25" descr="j0230337%5b1%5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4398963"/>
            <a:ext cx="381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0" name="Picture 31" descr="j0230337%5b1%5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8" y="4416425"/>
            <a:ext cx="38258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20" descr="j0230337%5b1%5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4560888"/>
            <a:ext cx="382588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5" name="Picture 26" descr="j0230337%5b1%5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4560888"/>
            <a:ext cx="382588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1" name="Picture 32" descr="j0230337%5b1%5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3" y="4578350"/>
            <a:ext cx="38258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20" name="Picture 75" descr="j02920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73016"/>
            <a:ext cx="873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17" name="Picture 72" descr="j02920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63" y="3192463"/>
            <a:ext cx="87471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21" name="Picture 76" descr="j02920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4338953"/>
            <a:ext cx="873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959" name="Group 95"/>
          <p:cNvGrpSpPr>
            <a:grpSpLocks/>
          </p:cNvGrpSpPr>
          <p:nvPr/>
        </p:nvGrpSpPr>
        <p:grpSpPr bwMode="auto">
          <a:xfrm>
            <a:off x="5668963" y="5691188"/>
            <a:ext cx="546100" cy="793750"/>
            <a:chOff x="3571" y="3585"/>
            <a:chExt cx="344" cy="500"/>
          </a:xfrm>
        </p:grpSpPr>
        <p:pic>
          <p:nvPicPr>
            <p:cNvPr id="36892" name="Picture 33" descr="j0230337%5b1%5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" y="3585"/>
              <a:ext cx="241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93" name="Picture 34" descr="j0230337%5b1%5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5" y="3688"/>
              <a:ext cx="24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955" name="Group 91"/>
          <p:cNvGrpSpPr>
            <a:grpSpLocks/>
          </p:cNvGrpSpPr>
          <p:nvPr/>
        </p:nvGrpSpPr>
        <p:grpSpPr bwMode="auto">
          <a:xfrm>
            <a:off x="5268913" y="3213100"/>
            <a:ext cx="569913" cy="773113"/>
            <a:chOff x="3319" y="2024"/>
            <a:chExt cx="359" cy="487"/>
          </a:xfrm>
        </p:grpSpPr>
        <p:pic>
          <p:nvPicPr>
            <p:cNvPr id="36954" name="Picture 47" descr="j0230337%5b1%5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9" y="2024"/>
              <a:ext cx="241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03" name="Picture 47" descr="j0230337%5b1%5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7" y="2114"/>
              <a:ext cx="241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957" name="Group 93"/>
          <p:cNvGrpSpPr>
            <a:grpSpLocks/>
          </p:cNvGrpSpPr>
          <p:nvPr/>
        </p:nvGrpSpPr>
        <p:grpSpPr bwMode="auto">
          <a:xfrm>
            <a:off x="4695826" y="4264025"/>
            <a:ext cx="1104900" cy="955675"/>
            <a:chOff x="2958" y="2686"/>
            <a:chExt cx="696" cy="602"/>
          </a:xfrm>
        </p:grpSpPr>
        <p:pic>
          <p:nvPicPr>
            <p:cNvPr id="36907" name="Picture 59" descr="j0230337%5b1%5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8" y="2686"/>
              <a:ext cx="241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25" name="Picture 82" descr="j0230337%5b1%5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8" y="2686"/>
              <a:ext cx="241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08" name="Picture 60" descr="j0230337%5b1%5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1" y="2788"/>
              <a:ext cx="241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26" name="Picture 83" descr="j0230337%5b1%5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" y="2788"/>
              <a:ext cx="241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09" name="Picture 61" descr="j0230337%5b1%5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3" y="2890"/>
              <a:ext cx="241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27" name="Picture 84" descr="j0230337%5b1%5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3" y="2890"/>
              <a:ext cx="241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887" name="Picture 28" descr="j0230337%5b1%5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5827713"/>
            <a:ext cx="379412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67" name="Text Box 103"/>
          <p:cNvSpPr txBox="1">
            <a:spLocks noChangeArrowheads="1"/>
          </p:cNvSpPr>
          <p:nvPr/>
        </p:nvSpPr>
        <p:spPr bwMode="auto">
          <a:xfrm>
            <a:off x="6702425" y="3163888"/>
            <a:ext cx="163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9pPr>
          </a:lstStyle>
          <a:p>
            <a:pPr defTabSz="914400" eaLnBrk="1" hangingPunct="1"/>
            <a:r>
              <a:rPr lang="en-US" sz="1800" dirty="0"/>
              <a:t>Frontend/</a:t>
            </a:r>
          </a:p>
          <a:p>
            <a:pPr defTabSz="914400" eaLnBrk="1" hangingPunct="1"/>
            <a:r>
              <a:rPr lang="en-US" sz="1800" dirty="0"/>
              <a:t>Load balancer</a:t>
            </a:r>
          </a:p>
        </p:txBody>
      </p:sp>
      <p:sp>
        <p:nvSpPr>
          <p:cNvPr id="36968" name="Text Box 104"/>
          <p:cNvSpPr txBox="1">
            <a:spLocks noChangeArrowheads="1"/>
          </p:cNvSpPr>
          <p:nvPr/>
        </p:nvSpPr>
        <p:spPr bwMode="auto">
          <a:xfrm>
            <a:off x="6975475" y="5827713"/>
            <a:ext cx="127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9pPr>
          </a:lstStyle>
          <a:p>
            <a:pPr defTabSz="914400" eaLnBrk="1" hangingPunct="1"/>
            <a:r>
              <a:rPr lang="en-US" sz="1800"/>
              <a:t>Databases</a:t>
            </a:r>
          </a:p>
        </p:txBody>
      </p:sp>
      <p:sp>
        <p:nvSpPr>
          <p:cNvPr id="87" name="Text Box 103"/>
          <p:cNvSpPr txBox="1">
            <a:spLocks noChangeArrowheads="1"/>
          </p:cNvSpPr>
          <p:nvPr/>
        </p:nvSpPr>
        <p:spPr bwMode="auto">
          <a:xfrm>
            <a:off x="7681914" y="4375280"/>
            <a:ext cx="9797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9pPr>
          </a:lstStyle>
          <a:p>
            <a:pPr defTabSz="914400" eaLnBrk="1" hangingPunct="1"/>
            <a:r>
              <a:rPr lang="en-US" sz="1800" dirty="0" smtClean="0"/>
              <a:t>App.</a:t>
            </a:r>
          </a:p>
          <a:p>
            <a:pPr defTabSz="914400" eaLnBrk="1" hangingPunct="1"/>
            <a:r>
              <a:rPr lang="en-US" sz="1800" dirty="0" smtClean="0"/>
              <a:t>Servers</a:t>
            </a:r>
            <a:endParaRPr lang="en-US" sz="180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203450" y="3429000"/>
            <a:ext cx="3065463" cy="171277"/>
          </a:xfrm>
          <a:prstGeom prst="straightConnector1">
            <a:avLst/>
          </a:prstGeom>
          <a:ln w="57150">
            <a:tail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63" y="116632"/>
            <a:ext cx="8077200" cy="72008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BenchLab</a:t>
            </a:r>
            <a:r>
              <a:rPr lang="en-US" b="1" dirty="0" smtClean="0">
                <a:solidFill>
                  <a:schemeClr val="tx1"/>
                </a:solidFill>
              </a:rPr>
              <a:t>: Trace recording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904027" y="2595046"/>
            <a:ext cx="2215094" cy="1485623"/>
            <a:chOff x="4904027" y="2595046"/>
            <a:chExt cx="2215094" cy="1485623"/>
          </a:xfrm>
        </p:grpSpPr>
        <p:sp>
          <p:nvSpPr>
            <p:cNvPr id="4" name="Oval 3"/>
            <p:cNvSpPr/>
            <p:nvPr/>
          </p:nvSpPr>
          <p:spPr>
            <a:xfrm>
              <a:off x="5129012" y="3005304"/>
              <a:ext cx="1573413" cy="1075365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04027" y="2595046"/>
              <a:ext cx="22150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HA Proxy recorder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637951" y="3836472"/>
            <a:ext cx="2979137" cy="1395950"/>
            <a:chOff x="5129012" y="2684719"/>
            <a:chExt cx="1573413" cy="1395950"/>
          </a:xfrm>
        </p:grpSpPr>
        <p:sp>
          <p:nvSpPr>
            <p:cNvPr id="71" name="Oval 70"/>
            <p:cNvSpPr/>
            <p:nvPr/>
          </p:nvSpPr>
          <p:spPr>
            <a:xfrm>
              <a:off x="5129012" y="3005304"/>
              <a:ext cx="1573413" cy="1075365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475626" y="2684719"/>
              <a:ext cx="930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i="1" dirty="0" err="1" smtClean="0">
                  <a:solidFill>
                    <a:srgbClr val="FF0000"/>
                  </a:solidFill>
                </a:rPr>
                <a:t>httpd</a:t>
              </a:r>
              <a:r>
                <a:rPr lang="en-US" b="1" i="1" dirty="0" smtClean="0">
                  <a:solidFill>
                    <a:srgbClr val="FF0000"/>
                  </a:solidFill>
                </a:rPr>
                <a:t> recorder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362999" y="5204440"/>
            <a:ext cx="1796326" cy="1393072"/>
            <a:chOff x="5013607" y="2687597"/>
            <a:chExt cx="1796326" cy="1393072"/>
          </a:xfrm>
        </p:grpSpPr>
        <p:sp>
          <p:nvSpPr>
            <p:cNvPr id="74" name="Oval 73"/>
            <p:cNvSpPr/>
            <p:nvPr/>
          </p:nvSpPr>
          <p:spPr>
            <a:xfrm>
              <a:off x="5129012" y="3005304"/>
              <a:ext cx="1573413" cy="1075365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013607" y="2687597"/>
              <a:ext cx="17963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SQL recorder?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735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BenchLab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WebApp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642948" y="3922482"/>
            <a:ext cx="2745475" cy="188278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Ins="0" rtlCol="0" anchor="t" anchorCtr="0"/>
          <a:lstStyle/>
          <a:p>
            <a:pPr marL="571500" indent="-114300"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</a:rPr>
              <a:t>Upload traces / VMs</a:t>
            </a:r>
          </a:p>
          <a:p>
            <a:pPr marL="571500" indent="-114300"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</a:rPr>
              <a:t>Define and run experiments</a:t>
            </a:r>
          </a:p>
          <a:p>
            <a:pPr marL="571500" indent="-114300"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</a:rPr>
              <a:t>Compare results</a:t>
            </a:r>
          </a:p>
          <a:p>
            <a:pPr marL="571500" indent="-114300"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</a:rPr>
              <a:t>Distribute benchmarks, traces, </a:t>
            </a:r>
            <a:r>
              <a:rPr lang="en-US" sz="1400" dirty="0" err="1" smtClean="0">
                <a:solidFill>
                  <a:schemeClr val="tx1"/>
                </a:solidFill>
              </a:rPr>
              <a:t>configs</a:t>
            </a:r>
            <a:r>
              <a:rPr lang="en-US" sz="1400" dirty="0" smtClean="0">
                <a:solidFill>
                  <a:schemeClr val="tx1"/>
                </a:solidFill>
              </a:rPr>
              <a:t> and results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5845883" y="4833276"/>
            <a:ext cx="410618" cy="550019"/>
          </a:xfrm>
          <a:prstGeom prst="foldedCorner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http://...</a:t>
            </a:r>
          </a:p>
          <a:p>
            <a:pPr algn="ctr"/>
            <a:r>
              <a:rPr lang="en-US" sz="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http://...</a:t>
            </a:r>
          </a:p>
          <a:p>
            <a:pPr algn="ctr"/>
            <a:r>
              <a:rPr lang="en-US" sz="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http://...</a:t>
            </a:r>
          </a:p>
          <a:p>
            <a:pPr algn="ctr"/>
            <a:r>
              <a:rPr lang="en-US" sz="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http://...</a:t>
            </a:r>
          </a:p>
          <a:p>
            <a:pPr algn="ctr"/>
            <a:r>
              <a:rPr lang="en-US" sz="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http://...</a:t>
            </a:r>
          </a:p>
          <a:p>
            <a:pPr algn="ctr"/>
            <a:r>
              <a:rPr lang="en-US" sz="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http</a:t>
            </a:r>
            <a:r>
              <a:rPr lang="en-US" sz="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://...</a:t>
            </a:r>
            <a:endParaRPr lang="en-US" sz="4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583" y="4198390"/>
            <a:ext cx="505648" cy="418715"/>
          </a:xfrm>
          <a:prstGeom prst="roundRect">
            <a:avLst>
              <a:gd name="adj" fmla="val 8594"/>
            </a:avLst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</p:pic>
      <p:sp>
        <p:nvSpPr>
          <p:cNvPr id="26" name="Folded Corner 25"/>
          <p:cNvSpPr/>
          <p:nvPr/>
        </p:nvSpPr>
        <p:spPr>
          <a:xfrm>
            <a:off x="5766245" y="4775354"/>
            <a:ext cx="410618" cy="550019"/>
          </a:xfrm>
          <a:prstGeom prst="foldedCorner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http://...</a:t>
            </a:r>
          </a:p>
          <a:p>
            <a:pPr algn="ctr"/>
            <a:r>
              <a:rPr lang="en-US" sz="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http://...</a:t>
            </a:r>
          </a:p>
          <a:p>
            <a:pPr algn="ctr"/>
            <a:r>
              <a:rPr lang="en-US" sz="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http://...</a:t>
            </a:r>
          </a:p>
          <a:p>
            <a:pPr algn="ctr"/>
            <a:r>
              <a:rPr lang="en-US" sz="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http://...</a:t>
            </a:r>
          </a:p>
          <a:p>
            <a:pPr algn="ctr"/>
            <a:r>
              <a:rPr lang="en-US" sz="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http://...</a:t>
            </a:r>
          </a:p>
          <a:p>
            <a:pPr algn="ctr"/>
            <a:r>
              <a:rPr lang="en-US" sz="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http</a:t>
            </a:r>
            <a:r>
              <a:rPr lang="en-US" sz="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://...</a:t>
            </a:r>
            <a:endParaRPr lang="en-US" sz="4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7946" y="3976788"/>
            <a:ext cx="4555106" cy="264629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" name="TextBox 17"/>
          <p:cNvSpPr txBox="1"/>
          <p:nvPr/>
        </p:nvSpPr>
        <p:spPr>
          <a:xfrm>
            <a:off x="538231" y="4306024"/>
            <a:ext cx="4087389" cy="3942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/>
              <a:t>Web Frontend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18597" y="6112818"/>
            <a:ext cx="2018402" cy="1971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en-US" sz="1200" dirty="0" smtClean="0"/>
              <a:t>Experiment scheduler</a:t>
            </a:r>
            <a:endParaRPr lang="en-US" sz="1200" dirty="0"/>
          </a:p>
        </p:txBody>
      </p:sp>
      <p:sp>
        <p:nvSpPr>
          <p:cNvPr id="20" name="Can 19"/>
          <p:cNvSpPr/>
          <p:nvPr/>
        </p:nvSpPr>
        <p:spPr>
          <a:xfrm>
            <a:off x="2527130" y="4842072"/>
            <a:ext cx="2214605" cy="1574456"/>
          </a:xfrm>
          <a:prstGeom prst="can">
            <a:avLst>
              <a:gd name="adj" fmla="val 1491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 smtClean="0">
                <a:solidFill>
                  <a:prstClr val="black"/>
                </a:solidFill>
              </a:rPr>
              <a:t>Traces (HAR or </a:t>
            </a:r>
            <a:r>
              <a:rPr lang="en-US" sz="1100" dirty="0" err="1" smtClean="0">
                <a:solidFill>
                  <a:prstClr val="black"/>
                </a:solidFill>
              </a:rPr>
              <a:t>access_log</a:t>
            </a:r>
            <a:r>
              <a:rPr lang="en-US" sz="1100" dirty="0" smtClean="0">
                <a:solidFill>
                  <a:prstClr val="black"/>
                </a:solidFill>
              </a:rPr>
              <a:t>)</a:t>
            </a:r>
            <a:br>
              <a:rPr lang="en-US" sz="1100" dirty="0" smtClean="0">
                <a:solidFill>
                  <a:prstClr val="black"/>
                </a:solidFill>
              </a:rPr>
            </a:br>
            <a:r>
              <a:rPr lang="en-US" sz="1100" dirty="0" smtClean="0">
                <a:solidFill>
                  <a:prstClr val="black"/>
                </a:solidFill>
              </a:rPr>
              <a:t>Results (HAR or latency)</a:t>
            </a:r>
          </a:p>
          <a:p>
            <a:pPr algn="ctr"/>
            <a:r>
              <a:rPr lang="en-US" sz="1100" dirty="0" smtClean="0">
                <a:solidFill>
                  <a:prstClr val="black"/>
                </a:solidFill>
              </a:rPr>
              <a:t>Experiment </a:t>
            </a:r>
            <a:r>
              <a:rPr lang="en-US" sz="1100" dirty="0" err="1" smtClean="0">
                <a:solidFill>
                  <a:prstClr val="black"/>
                </a:solidFill>
              </a:rPr>
              <a:t>Config</a:t>
            </a:r>
            <a:r>
              <a:rPr lang="en-US" sz="1100" dirty="0" smtClean="0">
                <a:solidFill>
                  <a:prstClr val="black"/>
                </a:solidFill>
              </a:rPr>
              <a:t/>
            </a:r>
            <a:br>
              <a:rPr lang="en-US" sz="1100" dirty="0" smtClean="0">
                <a:solidFill>
                  <a:prstClr val="black"/>
                </a:solidFill>
              </a:rPr>
            </a:br>
            <a:r>
              <a:rPr lang="en-US" sz="1100" dirty="0" smtClean="0">
                <a:solidFill>
                  <a:prstClr val="black"/>
                </a:solidFill>
              </a:rPr>
              <a:t>Benchmark VMs </a:t>
            </a:r>
            <a:endParaRPr lang="en-US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1492238" y="4893015"/>
            <a:ext cx="386552" cy="11098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vert270" wrap="square" lIns="0" tIns="0" rIns="0" bIns="0" rtlCol="0" anchor="ctr">
            <a:spAutoFit/>
          </a:bodyPr>
          <a:lstStyle/>
          <a:p>
            <a:pPr algn="ctr"/>
            <a:r>
              <a:rPr lang="en-US" sz="1100" dirty="0" smtClean="0"/>
              <a:t>Experiment start/stop</a:t>
            </a:r>
            <a:endParaRPr lang="en-US" sz="1100" dirty="0"/>
          </a:p>
        </p:txBody>
      </p:sp>
      <p:sp>
        <p:nvSpPr>
          <p:cNvPr id="29" name="TextBox 28"/>
          <p:cNvSpPr txBox="1"/>
          <p:nvPr/>
        </p:nvSpPr>
        <p:spPr>
          <a:xfrm>
            <a:off x="1084006" y="4893018"/>
            <a:ext cx="193277" cy="11098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vert270" wrap="square" lIns="0" tIns="0" rIns="0" bIns="0" rtlCol="0" anchor="ctr">
            <a:spAutoFit/>
          </a:bodyPr>
          <a:lstStyle/>
          <a:p>
            <a:pPr algn="ctr"/>
            <a:r>
              <a:rPr lang="en-US" sz="1100" dirty="0" smtClean="0"/>
              <a:t>Trace download</a:t>
            </a:r>
            <a:endParaRPr lang="en-US" sz="1100" dirty="0"/>
          </a:p>
        </p:txBody>
      </p:sp>
      <p:sp>
        <p:nvSpPr>
          <p:cNvPr id="30" name="TextBox 29"/>
          <p:cNvSpPr txBox="1"/>
          <p:nvPr/>
        </p:nvSpPr>
        <p:spPr>
          <a:xfrm>
            <a:off x="2001587" y="4893018"/>
            <a:ext cx="386552" cy="11098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vert270" wrap="square" lIns="0" tIns="0" rIns="0" bIns="0" rtlCol="0" anchor="ctr">
            <a:spAutoFit/>
          </a:bodyPr>
          <a:lstStyle/>
          <a:p>
            <a:pPr algn="ctr"/>
            <a:r>
              <a:rPr lang="en-US" sz="1100" dirty="0" smtClean="0"/>
              <a:t>Browser registration</a:t>
            </a:r>
            <a:endParaRPr lang="en-US" sz="1100" dirty="0"/>
          </a:p>
        </p:txBody>
      </p:sp>
      <p:sp>
        <p:nvSpPr>
          <p:cNvPr id="31" name="TextBox 30"/>
          <p:cNvSpPr txBox="1"/>
          <p:nvPr/>
        </p:nvSpPr>
        <p:spPr>
          <a:xfrm>
            <a:off x="555379" y="4893018"/>
            <a:ext cx="193277" cy="11098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vert270" wrap="square" lIns="0" tIns="0" rIns="0" bIns="0" rtlCol="0" anchor="ctr">
            <a:spAutoFit/>
          </a:bodyPr>
          <a:lstStyle/>
          <a:p>
            <a:pPr algn="ctr"/>
            <a:r>
              <a:rPr lang="en-US" sz="1100" dirty="0" smtClean="0"/>
              <a:t>Results upload</a:t>
            </a:r>
            <a:endParaRPr lang="en-US" sz="1100" dirty="0"/>
          </a:p>
        </p:txBody>
      </p:sp>
      <p:sp>
        <p:nvSpPr>
          <p:cNvPr id="35" name="Content Placeholder 2"/>
          <p:cNvSpPr>
            <a:spLocks noGrp="1"/>
          </p:cNvSpPr>
          <p:nvPr>
            <p:ph sz="quarter" idx="1"/>
          </p:nvPr>
        </p:nvSpPr>
        <p:spPr>
          <a:xfrm>
            <a:off x="418597" y="1196752"/>
            <a:ext cx="7841790" cy="2448272"/>
          </a:xfrm>
        </p:spPr>
        <p:txBody>
          <a:bodyPr/>
          <a:lstStyle/>
          <a:p>
            <a:r>
              <a:rPr lang="en-US" dirty="0" smtClean="0"/>
              <a:t>JEE </a:t>
            </a:r>
            <a:r>
              <a:rPr lang="en-US" dirty="0" err="1"/>
              <a:t>WebApp</a:t>
            </a:r>
            <a:r>
              <a:rPr lang="en-US" dirty="0"/>
              <a:t> with embedded </a:t>
            </a:r>
            <a:r>
              <a:rPr lang="en-US" dirty="0" smtClean="0"/>
              <a:t>database</a:t>
            </a:r>
          </a:p>
          <a:p>
            <a:r>
              <a:rPr lang="en-US" dirty="0" smtClean="0"/>
              <a:t>Repository </a:t>
            </a:r>
            <a:r>
              <a:rPr lang="en-US" dirty="0"/>
              <a:t>of benchmarks and </a:t>
            </a:r>
            <a:r>
              <a:rPr lang="en-US" dirty="0" smtClean="0"/>
              <a:t>traces</a:t>
            </a:r>
          </a:p>
          <a:p>
            <a:r>
              <a:rPr lang="en-US" dirty="0" smtClean="0"/>
              <a:t>Schedule </a:t>
            </a:r>
            <a:r>
              <a:rPr lang="en-US" dirty="0"/>
              <a:t>and control experiment </a:t>
            </a:r>
            <a:r>
              <a:rPr lang="en-US" dirty="0" smtClean="0"/>
              <a:t>execution</a:t>
            </a:r>
          </a:p>
          <a:p>
            <a:r>
              <a:rPr lang="en-US" dirty="0" smtClean="0"/>
              <a:t>Results repository</a:t>
            </a:r>
          </a:p>
          <a:p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Can 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be used to distribute / reproduce experiments and compare results</a:t>
            </a:r>
          </a:p>
          <a:p>
            <a:endParaRPr lang="en-US" dirty="0" smtClean="0"/>
          </a:p>
        </p:txBody>
      </p:sp>
      <p:sp>
        <p:nvSpPr>
          <p:cNvPr id="27" name="Bent-Up Arrow 26"/>
          <p:cNvSpPr/>
          <p:nvPr/>
        </p:nvSpPr>
        <p:spPr>
          <a:xfrm flipH="1" flipV="1">
            <a:off x="3634431" y="4284350"/>
            <a:ext cx="2037835" cy="548925"/>
          </a:xfrm>
          <a:prstGeom prst="bentUpArrow">
            <a:avLst>
              <a:gd name="adj1" fmla="val 25401"/>
              <a:gd name="adj2" fmla="val 33864"/>
              <a:gd name="adj3" fmla="val 1918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0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BenchLab</a:t>
            </a:r>
            <a:r>
              <a:rPr lang="en-US" dirty="0" smtClean="0">
                <a:solidFill>
                  <a:schemeClr val="tx1"/>
                </a:solidFill>
              </a:rPr>
              <a:t> Client Runtime (BCR)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6648" y="1046298"/>
            <a:ext cx="8041776" cy="2828928"/>
          </a:xfrm>
        </p:spPr>
        <p:txBody>
          <a:bodyPr/>
          <a:lstStyle/>
          <a:p>
            <a:r>
              <a:rPr lang="en-US" dirty="0" smtClean="0"/>
              <a:t>Replay </a:t>
            </a:r>
            <a:r>
              <a:rPr lang="en-US" dirty="0"/>
              <a:t>traces in </a:t>
            </a:r>
            <a:r>
              <a:rPr lang="en-US" dirty="0" smtClean="0"/>
              <a:t>real Web </a:t>
            </a:r>
            <a:r>
              <a:rPr lang="en-US" dirty="0"/>
              <a:t>browsers </a:t>
            </a:r>
          </a:p>
          <a:p>
            <a:r>
              <a:rPr lang="en-US" dirty="0" smtClean="0"/>
              <a:t>Small Java runtime based on Selenium/</a:t>
            </a:r>
            <a:r>
              <a:rPr lang="en-US" dirty="0" err="1" smtClean="0"/>
              <a:t>WebDriver</a:t>
            </a:r>
            <a:endParaRPr lang="en-US" dirty="0"/>
          </a:p>
          <a:p>
            <a:r>
              <a:rPr lang="en-US" dirty="0"/>
              <a:t>Collect detailed response </a:t>
            </a:r>
            <a:r>
              <a:rPr lang="en-US" dirty="0" smtClean="0"/>
              <a:t>times in HAR format</a:t>
            </a:r>
            <a:endParaRPr lang="en-US" dirty="0"/>
          </a:p>
          <a:p>
            <a:r>
              <a:rPr lang="en-US" dirty="0"/>
              <a:t>Can record HTML and page snapshots</a:t>
            </a:r>
          </a:p>
          <a:p>
            <a:r>
              <a:rPr lang="en-US" dirty="0" smtClean="0"/>
              <a:t>Upload results to </a:t>
            </a:r>
            <a:r>
              <a:rPr lang="en-US" dirty="0" err="1" smtClean="0"/>
              <a:t>BenchLab</a:t>
            </a:r>
            <a:r>
              <a:rPr lang="en-US" dirty="0" smtClean="0"/>
              <a:t> </a:t>
            </a:r>
            <a:r>
              <a:rPr lang="en-US" dirty="0" err="1" smtClean="0"/>
              <a:t>WebApp</a:t>
            </a:r>
            <a:r>
              <a:rPr lang="en-US" dirty="0" smtClean="0"/>
              <a:t> when done</a:t>
            </a:r>
            <a:endParaRPr lang="en-US" dirty="0"/>
          </a:p>
          <a:p>
            <a:endParaRPr lang="en-US" dirty="0"/>
          </a:p>
        </p:txBody>
      </p:sp>
      <p:pic>
        <p:nvPicPr>
          <p:cNvPr id="25" name="Picture 24"/>
          <p:cNvPicPr/>
          <p:nvPr/>
        </p:nvPicPr>
        <p:blipFill rotWithShape="1">
          <a:blip r:embed="rId2"/>
          <a:srcRect l="-1635" t="-1270" r="2324" b="2908"/>
          <a:stretch/>
        </p:blipFill>
        <p:spPr bwMode="auto">
          <a:xfrm>
            <a:off x="5534762" y="3493581"/>
            <a:ext cx="3141694" cy="17885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65487"/>
            <a:ext cx="2483712" cy="171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/>
          <p:cNvPicPr/>
          <p:nvPr/>
        </p:nvPicPr>
        <p:blipFill>
          <a:blip r:embed="rId4"/>
          <a:stretch>
            <a:fillRect/>
          </a:stretch>
        </p:blipFill>
        <p:spPr>
          <a:xfrm>
            <a:off x="346648" y="3695427"/>
            <a:ext cx="468015" cy="503872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5"/>
          <a:stretch>
            <a:fillRect/>
          </a:stretch>
        </p:blipFill>
        <p:spPr>
          <a:xfrm>
            <a:off x="874611" y="3645461"/>
            <a:ext cx="718682" cy="55402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78" y="4396185"/>
            <a:ext cx="523378" cy="52337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02" y="4400391"/>
            <a:ext cx="519172" cy="519172"/>
          </a:xfrm>
          <a:prstGeom prst="rect">
            <a:avLst/>
          </a:prstGeom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3" r="20586"/>
          <a:stretch/>
        </p:blipFill>
        <p:spPr bwMode="auto">
          <a:xfrm>
            <a:off x="1170355" y="5563414"/>
            <a:ext cx="610602" cy="863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36" y="5770046"/>
            <a:ext cx="434930" cy="581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11" y="5119204"/>
            <a:ext cx="601045" cy="450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25" y="5200102"/>
            <a:ext cx="497011" cy="726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ight Arrow 20"/>
          <p:cNvSpPr/>
          <p:nvPr/>
        </p:nvSpPr>
        <p:spPr>
          <a:xfrm>
            <a:off x="1642145" y="4016527"/>
            <a:ext cx="697607" cy="5714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199737" y="3598976"/>
            <a:ext cx="1347927" cy="1392595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BCR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4897926" y="4088535"/>
            <a:ext cx="697607" cy="5714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509028" y="5400714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 results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609780" y="5400714"/>
            <a:ext cx="2219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Web page browsing</a:t>
            </a:r>
          </a:p>
          <a:p>
            <a:pPr algn="ctr"/>
            <a:r>
              <a:rPr lang="en-US" dirty="0" smtClean="0"/>
              <a:t>and rendering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3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Wikimedia foundation Wikis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8219256" cy="4773144"/>
          </a:xfrm>
        </p:spPr>
        <p:txBody>
          <a:bodyPr/>
          <a:lstStyle/>
          <a:p>
            <a:r>
              <a:rPr lang="en-US" dirty="0"/>
              <a:t>Wikimedia </a:t>
            </a:r>
            <a:r>
              <a:rPr lang="en-US" dirty="0" smtClean="0"/>
              <a:t>Wiki open source software stack</a:t>
            </a:r>
            <a:endParaRPr lang="en-US" dirty="0"/>
          </a:p>
          <a:p>
            <a:pPr marL="457200" lvl="1" indent="-342900"/>
            <a:r>
              <a:rPr lang="en-US" sz="2000" dirty="0" smtClean="0"/>
              <a:t>Lots of extensions</a:t>
            </a:r>
          </a:p>
          <a:p>
            <a:pPr marL="457200" lvl="1" indent="-342900"/>
            <a:r>
              <a:rPr lang="en-US" sz="2000" dirty="0" smtClean="0"/>
              <a:t>Very complex to setup/install</a:t>
            </a:r>
            <a:endParaRPr lang="en-US" sz="2000" dirty="0"/>
          </a:p>
          <a:p>
            <a:r>
              <a:rPr lang="en-US" dirty="0"/>
              <a:t>Real database dumps (up to 6TB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3 months to create a dump</a:t>
            </a:r>
          </a:p>
          <a:p>
            <a:pPr lvl="1"/>
            <a:r>
              <a:rPr lang="en-US" dirty="0" smtClean="0"/>
              <a:t>3 years to restore with default tools</a:t>
            </a:r>
            <a:endParaRPr lang="en-US" dirty="0"/>
          </a:p>
          <a:p>
            <a:r>
              <a:rPr lang="en-US" dirty="0"/>
              <a:t>Multimedia content</a:t>
            </a:r>
          </a:p>
          <a:p>
            <a:pPr marL="457200" lvl="1" indent="-342900"/>
            <a:r>
              <a:rPr lang="en-US" sz="2000" dirty="0"/>
              <a:t>Images, audio, video</a:t>
            </a:r>
          </a:p>
          <a:p>
            <a:pPr marL="457200" lvl="1" indent="-342900"/>
            <a:r>
              <a:rPr lang="en-US" sz="2000" dirty="0"/>
              <a:t>Generators (dynamic or static) to avoid copyright issues</a:t>
            </a:r>
          </a:p>
          <a:p>
            <a:r>
              <a:rPr lang="en-US" dirty="0"/>
              <a:t>Real Web traces from Wikimedia</a:t>
            </a:r>
          </a:p>
          <a:p>
            <a:r>
              <a:rPr lang="en-US" dirty="0"/>
              <a:t>Packaged as Virtual Appliances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811" y="298788"/>
            <a:ext cx="1080120" cy="1113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683" y="243769"/>
            <a:ext cx="934613" cy="114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2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63272" cy="70609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Wikipedia demo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219256" cy="4989168"/>
          </a:xfrm>
        </p:spPr>
        <p:txBody>
          <a:bodyPr/>
          <a:lstStyle/>
          <a:p>
            <a:r>
              <a:rPr lang="en-US" dirty="0"/>
              <a:t>Wikimedia </a:t>
            </a:r>
            <a:r>
              <a:rPr lang="en-US" dirty="0" smtClean="0"/>
              <a:t>Wikis</a:t>
            </a:r>
          </a:p>
          <a:p>
            <a:pPr lvl="1"/>
            <a:r>
              <a:rPr lang="en-US" dirty="0" smtClean="0"/>
              <a:t>Real software</a:t>
            </a:r>
          </a:p>
          <a:p>
            <a:pPr lvl="1"/>
            <a:r>
              <a:rPr lang="en-US" dirty="0" smtClean="0"/>
              <a:t>Real dataset</a:t>
            </a:r>
          </a:p>
          <a:p>
            <a:pPr lvl="1"/>
            <a:r>
              <a:rPr lang="en-US" dirty="0" smtClean="0"/>
              <a:t>Real traces</a:t>
            </a:r>
            <a:endParaRPr lang="en-US" dirty="0"/>
          </a:p>
          <a:p>
            <a:pPr lvl="1"/>
            <a:r>
              <a:rPr lang="en-US" dirty="0" smtClean="0"/>
              <a:t>Packaged </a:t>
            </a:r>
            <a:r>
              <a:rPr lang="en-US" dirty="0"/>
              <a:t>as Virtual </a:t>
            </a:r>
            <a:r>
              <a:rPr lang="en-US" dirty="0" smtClean="0"/>
              <a:t>Appliances</a:t>
            </a:r>
          </a:p>
          <a:p>
            <a:r>
              <a:rPr lang="en-US" dirty="0" smtClean="0"/>
              <a:t>Real Web Browsers</a:t>
            </a:r>
          </a:p>
          <a:p>
            <a:pPr lvl="1"/>
            <a:r>
              <a:rPr lang="en-US" dirty="0" smtClean="0"/>
              <a:t>Firefox</a:t>
            </a:r>
          </a:p>
          <a:p>
            <a:pPr lvl="1"/>
            <a:r>
              <a:rPr lang="en-US" dirty="0" smtClean="0"/>
              <a:t>Chrome</a:t>
            </a:r>
          </a:p>
          <a:p>
            <a:pPr lvl="1"/>
            <a:r>
              <a:rPr lang="en-US" dirty="0" smtClean="0"/>
              <a:t>Internet Explorer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580" y="1056093"/>
            <a:ext cx="1424215" cy="1345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468" y="1041031"/>
            <a:ext cx="1110966" cy="13608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75" y="3464426"/>
            <a:ext cx="801223" cy="8012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579" y="3423138"/>
            <a:ext cx="883801" cy="8838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786" y="3428981"/>
            <a:ext cx="938891" cy="877958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9" r="30458" b="64071"/>
          <a:stretch/>
        </p:blipFill>
        <p:spPr bwMode="auto">
          <a:xfrm>
            <a:off x="179512" y="4797152"/>
            <a:ext cx="8478592" cy="181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16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HTTP </a:t>
            </a:r>
            <a:r>
              <a:rPr lang="en-US" dirty="0" err="1" smtClean="0">
                <a:solidFill>
                  <a:schemeClr val="tx1"/>
                </a:solidFill>
              </a:rPr>
              <a:t>vs</a:t>
            </a:r>
            <a:r>
              <a:rPr lang="en-US" dirty="0" smtClean="0">
                <a:solidFill>
                  <a:schemeClr val="tx1"/>
                </a:solidFill>
              </a:rPr>
              <a:t> Browser replay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21748" y="1407682"/>
            <a:ext cx="4906888" cy="4800334"/>
          </a:xfrm>
        </p:spPr>
        <p:txBody>
          <a:bodyPr/>
          <a:lstStyle/>
          <a:p>
            <a:r>
              <a:rPr lang="en-US" dirty="0" smtClean="0"/>
              <a:t>Browsers are smart</a:t>
            </a:r>
          </a:p>
          <a:p>
            <a:pPr lvl="1"/>
            <a:r>
              <a:rPr lang="en-US" dirty="0" smtClean="0"/>
              <a:t>Parallelism on multiple connections</a:t>
            </a:r>
          </a:p>
          <a:p>
            <a:pPr lvl="1"/>
            <a:r>
              <a:rPr lang="en-US" dirty="0" smtClean="0"/>
              <a:t>JavaScript execution can trigger additional queries</a:t>
            </a:r>
          </a:p>
          <a:p>
            <a:pPr lvl="1"/>
            <a:r>
              <a:rPr lang="en-US" dirty="0" smtClean="0"/>
              <a:t>Rendering introduces delays in resource access</a:t>
            </a:r>
          </a:p>
          <a:p>
            <a:pPr lvl="1"/>
            <a:r>
              <a:rPr lang="en-US" dirty="0" smtClean="0"/>
              <a:t>Caching and pre-fetching</a:t>
            </a:r>
          </a:p>
          <a:p>
            <a:pPr lvl="1"/>
            <a:endParaRPr lang="en-US" dirty="0"/>
          </a:p>
          <a:p>
            <a:r>
              <a:rPr lang="en-US" dirty="0" smtClean="0"/>
              <a:t>HTTP replay cannot approximate real Web browser access to resources</a:t>
            </a:r>
            <a:endParaRPr lang="en-US" dirty="0"/>
          </a:p>
        </p:txBody>
      </p:sp>
      <p:grpSp>
        <p:nvGrpSpPr>
          <p:cNvPr id="7" name="Canvas 20"/>
          <p:cNvGrpSpPr>
            <a:grpSpLocks noChangeAspect="1"/>
          </p:cNvGrpSpPr>
          <p:nvPr/>
        </p:nvGrpSpPr>
        <p:grpSpPr>
          <a:xfrm>
            <a:off x="5436097" y="99146"/>
            <a:ext cx="3215756" cy="6652904"/>
            <a:chOff x="0" y="0"/>
            <a:chExt cx="2933065" cy="606806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2933065" cy="606806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sp>
        <p:cxnSp>
          <p:nvCxnSpPr>
            <p:cNvPr id="9" name="Straight Connector 8"/>
            <p:cNvCxnSpPr/>
            <p:nvPr/>
          </p:nvCxnSpPr>
          <p:spPr>
            <a:xfrm>
              <a:off x="512143" y="80381"/>
              <a:ext cx="13987" cy="5789134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21070" y="41312"/>
              <a:ext cx="339886" cy="32784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3117" y="39994"/>
              <a:ext cx="396961" cy="374432"/>
            </a:xfrm>
            <a:prstGeom prst="rect">
              <a:avLst/>
            </a:prstGeom>
          </p:spPr>
        </p:pic>
        <p:sp>
          <p:nvSpPr>
            <p:cNvPr id="12" name="Text Box 34"/>
            <p:cNvSpPr txBox="1"/>
            <p:nvPr/>
          </p:nvSpPr>
          <p:spPr>
            <a:xfrm>
              <a:off x="1088433" y="413610"/>
              <a:ext cx="900784" cy="13440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700">
                  <a:effectLst/>
                  <a:latin typeface="Courier New"/>
                  <a:ea typeface="Times New Roman"/>
                  <a:cs typeface="Times New Roman"/>
                </a:rPr>
                <a:t>GET /wiki/page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988400" y="502317"/>
              <a:ext cx="406636" cy="72516"/>
              <a:chOff x="1162437" y="474444"/>
              <a:chExt cx="1047750" cy="72516"/>
            </a:xfrm>
          </p:grpSpPr>
          <p:cxnSp>
            <p:nvCxnSpPr>
              <p:cNvPr id="117" name="Straight Arrow Connector 116"/>
              <p:cNvCxnSpPr/>
              <p:nvPr/>
            </p:nvCxnSpPr>
            <p:spPr>
              <a:xfrm>
                <a:off x="1162437" y="474444"/>
                <a:ext cx="104775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/>
              <p:cNvCxnSpPr/>
              <p:nvPr/>
            </p:nvCxnSpPr>
            <p:spPr>
              <a:xfrm flipH="1">
                <a:off x="1162437" y="546960"/>
                <a:ext cx="101391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 Box 89"/>
            <p:cNvSpPr txBox="1"/>
            <p:nvPr/>
          </p:nvSpPr>
          <p:spPr>
            <a:xfrm>
              <a:off x="1209825" y="586608"/>
              <a:ext cx="779149" cy="2095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700">
                  <a:effectLst/>
                  <a:latin typeface="Courier New"/>
                  <a:ea typeface="Times New Roman"/>
                  <a:cs typeface="Times New Roman"/>
                </a:rPr>
                <a:t>Analyze page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</p:txBody>
        </p:sp>
        <p:sp>
          <p:nvSpPr>
            <p:cNvPr id="15" name="Text Box 96"/>
            <p:cNvSpPr txBox="1"/>
            <p:nvPr/>
          </p:nvSpPr>
          <p:spPr>
            <a:xfrm>
              <a:off x="2395264" y="426312"/>
              <a:ext cx="510196" cy="25273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700">
                  <a:effectLst/>
                  <a:latin typeface="Courier New"/>
                  <a:ea typeface="Times New Roman"/>
                  <a:cs typeface="Times New Roman"/>
                </a:rPr>
                <a:t>generate page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</p:txBody>
        </p:sp>
        <p:sp>
          <p:nvSpPr>
            <p:cNvPr id="16" name="Text Box 107"/>
            <p:cNvSpPr txBox="1"/>
            <p:nvPr/>
          </p:nvSpPr>
          <p:spPr>
            <a:xfrm>
              <a:off x="1093867" y="743810"/>
              <a:ext cx="1085850" cy="2441518"/>
            </a:xfrm>
            <a:prstGeom prst="rect">
              <a:avLst/>
            </a:prstGeom>
            <a:noFill/>
            <a:ln w="12700">
              <a:solidFill>
                <a:srgbClr val="00B0F0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latin typeface="Courier New"/>
                  <a:ea typeface="Times New Roman"/>
                  <a:cs typeface="Times New Roman"/>
                </a:rPr>
                <a:t>GET combined.min.css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latin typeface="Courier New"/>
                  <a:ea typeface="Times New Roman"/>
                  <a:cs typeface="Times New Roman"/>
                </a:rPr>
                <a:t>GET jquery-ui.css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latin typeface="Courier New"/>
                  <a:ea typeface="Times New Roman"/>
                  <a:cs typeface="Times New Roman"/>
                </a:rPr>
                <a:t>GET main-ltr.css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latin typeface="Courier New"/>
                  <a:ea typeface="Times New Roman"/>
                  <a:cs typeface="Times New Roman"/>
                </a:rPr>
                <a:t>GET commonPrint.css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latin typeface="Courier New"/>
                  <a:ea typeface="Times New Roman"/>
                  <a:cs typeface="Times New Roman"/>
                </a:rPr>
                <a:t>GET shared.css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latin typeface="Courier New"/>
                  <a:ea typeface="Times New Roman"/>
                  <a:cs typeface="Times New Roman"/>
                </a:rPr>
                <a:t>GET flaggedrevs.css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latin typeface="Courier New"/>
                  <a:ea typeface="Times New Roman"/>
                  <a:cs typeface="Times New Roman"/>
                </a:rPr>
                <a:t>GET Common.css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latin typeface="Courier New"/>
                  <a:ea typeface="Times New Roman"/>
                  <a:cs typeface="Times New Roman"/>
                </a:rPr>
                <a:t>GET wikibits.js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latin typeface="Courier New"/>
                  <a:ea typeface="Times New Roman"/>
                  <a:cs typeface="Times New Roman"/>
                </a:rPr>
                <a:t>GET jquery.min.js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latin typeface="Courier New"/>
                  <a:ea typeface="Times New Roman"/>
                  <a:cs typeface="Times New Roman"/>
                </a:rPr>
                <a:t>GET ajax.js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latin typeface="Courier New"/>
                  <a:ea typeface="Times New Roman"/>
                  <a:cs typeface="Times New Roman"/>
                </a:rPr>
                <a:t>GET mwsuggest.js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latin typeface="Courier New"/>
                  <a:ea typeface="Times New Roman"/>
                  <a:cs typeface="Times New Roman"/>
                </a:rPr>
                <a:t>GET plugins...js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latin typeface="Courier New"/>
                  <a:ea typeface="Times New Roman"/>
                  <a:cs typeface="Times New Roman"/>
                </a:rPr>
                <a:t>GET Print.css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latin typeface="Courier New"/>
                  <a:ea typeface="Times New Roman"/>
                  <a:cs typeface="Times New Roman"/>
                </a:rPr>
                <a:t>GET Vector.css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latin typeface="Courier New"/>
                  <a:ea typeface="Times New Roman"/>
                  <a:cs typeface="Times New Roman"/>
                </a:rPr>
                <a:t>GET raw&amp;gen=css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latin typeface="Courier New"/>
                  <a:ea typeface="Times New Roman"/>
                  <a:cs typeface="Times New Roman"/>
                </a:rPr>
                <a:t>GET ClickTracking.js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latin typeface="Courier New"/>
                  <a:ea typeface="Times New Roman"/>
                  <a:cs typeface="Times New Roman"/>
                </a:rPr>
                <a:t>GET Vector...js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latin typeface="Courier New"/>
                  <a:ea typeface="Times New Roman"/>
                  <a:cs typeface="Times New Roman"/>
                </a:rPr>
                <a:t>GET js&amp;useskin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latin typeface="Courier New"/>
                  <a:ea typeface="Times New Roman"/>
                  <a:cs typeface="Times New Roman"/>
                </a:rPr>
                <a:t>GET WikiTable.css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latin typeface="Courier New"/>
                  <a:ea typeface="Times New Roman"/>
                  <a:cs typeface="Times New Roman"/>
                </a:rPr>
                <a:t>GET CommonsTicker.css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latin typeface="Courier New"/>
                  <a:ea typeface="Times New Roman"/>
                  <a:cs typeface="Times New Roman"/>
                </a:rPr>
                <a:t>GET flaggedrevs.js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latin typeface="Courier New"/>
                  <a:ea typeface="Times New Roman"/>
                  <a:cs typeface="Times New Roman"/>
                </a:rPr>
                <a:t>GET Infobox.css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latin typeface="Courier New"/>
                  <a:ea typeface="Times New Roman"/>
                  <a:cs typeface="Times New Roman"/>
                </a:rPr>
                <a:t>GET Messagebox.css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latin typeface="Courier New"/>
                  <a:ea typeface="Times New Roman"/>
                  <a:cs typeface="Times New Roman"/>
                </a:rPr>
                <a:t>GET Hoverbox.css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latin typeface="Courier New"/>
                  <a:ea typeface="Times New Roman"/>
                  <a:cs typeface="Times New Roman"/>
                </a:rPr>
                <a:t>GET Autocount.css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latin typeface="Courier New"/>
                  <a:ea typeface="Times New Roman"/>
                  <a:cs typeface="Times New Roman"/>
                </a:rPr>
                <a:t>GET toc.css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latin typeface="Courier New"/>
                  <a:ea typeface="Times New Roman"/>
                  <a:cs typeface="Times New Roman"/>
                </a:rPr>
                <a:t>GET Multilingual.css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latin typeface="Courier New"/>
                  <a:ea typeface="Times New Roman"/>
                  <a:cs typeface="Times New Roman"/>
                </a:rPr>
                <a:t>GET mediawiki_88x31.png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178999" y="1670909"/>
              <a:ext cx="391207" cy="1181100"/>
              <a:chOff x="1352937" y="1461360"/>
              <a:chExt cx="969467" cy="1181100"/>
            </a:xfrm>
          </p:grpSpPr>
          <p:cxnSp>
            <p:nvCxnSpPr>
              <p:cNvPr id="105" name="Straight Arrow Connector 104"/>
              <p:cNvCxnSpPr/>
              <p:nvPr/>
            </p:nvCxnSpPr>
            <p:spPr>
              <a:xfrm>
                <a:off x="1352937" y="1461360"/>
                <a:ext cx="96946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/>
              <p:nvPr/>
            </p:nvCxnSpPr>
            <p:spPr>
              <a:xfrm>
                <a:off x="1352937" y="1550260"/>
                <a:ext cx="96946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/>
              <p:nvPr/>
            </p:nvCxnSpPr>
            <p:spPr>
              <a:xfrm>
                <a:off x="1352937" y="1645510"/>
                <a:ext cx="96946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/>
              <p:nvPr/>
            </p:nvCxnSpPr>
            <p:spPr>
              <a:xfrm>
                <a:off x="1352937" y="1905860"/>
                <a:ext cx="96946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/>
              <p:nvPr/>
            </p:nvCxnSpPr>
            <p:spPr>
              <a:xfrm>
                <a:off x="1352937" y="1734410"/>
                <a:ext cx="96946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/>
              <p:nvPr/>
            </p:nvCxnSpPr>
            <p:spPr>
              <a:xfrm>
                <a:off x="1352937" y="1823310"/>
                <a:ext cx="96946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/>
              <p:nvPr/>
            </p:nvCxnSpPr>
            <p:spPr>
              <a:xfrm flipH="1">
                <a:off x="1352937" y="2197960"/>
                <a:ext cx="96946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/>
              <p:nvPr/>
            </p:nvCxnSpPr>
            <p:spPr>
              <a:xfrm flipH="1">
                <a:off x="1352937" y="2286860"/>
                <a:ext cx="96946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/>
              <p:cNvCxnSpPr/>
              <p:nvPr/>
            </p:nvCxnSpPr>
            <p:spPr>
              <a:xfrm flipH="1">
                <a:off x="1352937" y="2382110"/>
                <a:ext cx="96946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/>
              <p:cNvCxnSpPr/>
              <p:nvPr/>
            </p:nvCxnSpPr>
            <p:spPr>
              <a:xfrm flipH="1">
                <a:off x="1352937" y="2642460"/>
                <a:ext cx="96946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/>
              <p:nvPr/>
            </p:nvCxnSpPr>
            <p:spPr>
              <a:xfrm flipH="1">
                <a:off x="1352937" y="2471010"/>
                <a:ext cx="96946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/>
              <p:nvPr/>
            </p:nvCxnSpPr>
            <p:spPr>
              <a:xfrm flipH="1">
                <a:off x="1352937" y="2559910"/>
                <a:ext cx="96946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Arrow Connector 17"/>
            <p:cNvCxnSpPr/>
            <p:nvPr/>
          </p:nvCxnSpPr>
          <p:spPr>
            <a:xfrm>
              <a:off x="995114" y="3185328"/>
              <a:ext cx="0" cy="20093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Box 128"/>
            <p:cNvSpPr txBox="1"/>
            <p:nvPr/>
          </p:nvSpPr>
          <p:spPr>
            <a:xfrm>
              <a:off x="1209825" y="3248950"/>
              <a:ext cx="1192807" cy="1337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700">
                  <a:effectLst/>
                  <a:latin typeface="Courier New"/>
                  <a:ea typeface="Times New Roman"/>
                  <a:cs typeface="Times New Roman"/>
                </a:rPr>
                <a:t>Rendering + JavaScript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</p:txBody>
        </p:sp>
        <p:sp>
          <p:nvSpPr>
            <p:cNvPr id="20" name="Text Box 129"/>
            <p:cNvSpPr txBox="1"/>
            <p:nvPr/>
          </p:nvSpPr>
          <p:spPr>
            <a:xfrm>
              <a:off x="1088433" y="3391760"/>
              <a:ext cx="1084934" cy="787400"/>
            </a:xfrm>
            <a:prstGeom prst="rect">
              <a:avLst/>
            </a:prstGeom>
            <a:noFill/>
            <a:ln w="12700">
              <a:solidFill>
                <a:srgbClr val="00B050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latin typeface="Courier New"/>
                  <a:ea typeface="Times New Roman"/>
                  <a:cs typeface="Times New Roman"/>
                </a:rPr>
                <a:t>GET ExtraTools.js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latin typeface="Courier New"/>
                  <a:ea typeface="Times New Roman"/>
                  <a:cs typeface="Times New Roman"/>
                </a:rPr>
                <a:t>GET Navigation.js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latin typeface="Courier New"/>
                  <a:ea typeface="Times New Roman"/>
                  <a:cs typeface="Times New Roman"/>
                </a:rPr>
                <a:t>GET NavigationTabs.js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latin typeface="Courier New"/>
                  <a:ea typeface="Times New Roman"/>
                  <a:cs typeface="Times New Roman"/>
                </a:rPr>
                <a:t>GET Displaytitle.js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latin typeface="Courier New"/>
                  <a:ea typeface="Times New Roman"/>
                  <a:cs typeface="Times New Roman"/>
                </a:rPr>
                <a:t>GET RandomBook.js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latin typeface="Courier New"/>
                  <a:ea typeface="Times New Roman"/>
                  <a:cs typeface="Times New Roman"/>
                </a:rPr>
                <a:t>GET Edittools.js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latin typeface="Courier New"/>
                  <a:ea typeface="Times New Roman"/>
                  <a:cs typeface="Times New Roman"/>
                </a:rPr>
                <a:t>GET EditToolbar.js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latin typeface="Courier New"/>
                  <a:ea typeface="Times New Roman"/>
                  <a:cs typeface="Times New Roman"/>
                </a:rPr>
                <a:t>GET BookSearch.js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latin typeface="Courier New"/>
                  <a:ea typeface="Times New Roman"/>
                  <a:cs typeface="Times New Roman"/>
                </a:rPr>
                <a:t>GET MediaWikiCommon.css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</p:txBody>
        </p:sp>
        <p:sp>
          <p:nvSpPr>
            <p:cNvPr id="21" name="Text Box 132"/>
            <p:cNvSpPr txBox="1"/>
            <p:nvPr/>
          </p:nvSpPr>
          <p:spPr>
            <a:xfrm>
              <a:off x="663686" y="3227800"/>
              <a:ext cx="266700" cy="1905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>
                  <a:effectLst/>
                  <a:latin typeface="Times"/>
                  <a:ea typeface="Times New Roman"/>
                  <a:cs typeface="Times New Roman"/>
                </a:rPr>
                <a:t>0.90s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</p:txBody>
        </p:sp>
        <p:sp>
          <p:nvSpPr>
            <p:cNvPr id="22" name="Text Box 133"/>
            <p:cNvSpPr txBox="1"/>
            <p:nvPr/>
          </p:nvSpPr>
          <p:spPr>
            <a:xfrm>
              <a:off x="703047" y="580293"/>
              <a:ext cx="266700" cy="1905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>
                  <a:effectLst/>
                  <a:latin typeface="Times"/>
                  <a:ea typeface="Times New Roman"/>
                  <a:cs typeface="Times New Roman"/>
                </a:rPr>
                <a:t>0.06s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166558" y="3486925"/>
              <a:ext cx="417116" cy="584200"/>
              <a:chOff x="1340237" y="3595449"/>
              <a:chExt cx="975817" cy="584200"/>
            </a:xfrm>
          </p:grpSpPr>
          <p:cxnSp>
            <p:nvCxnSpPr>
              <p:cNvPr id="93" name="Straight Arrow Connector 92"/>
              <p:cNvCxnSpPr/>
              <p:nvPr/>
            </p:nvCxnSpPr>
            <p:spPr>
              <a:xfrm>
                <a:off x="1346587" y="3595449"/>
                <a:ext cx="96946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/>
              <p:nvPr/>
            </p:nvCxnSpPr>
            <p:spPr>
              <a:xfrm>
                <a:off x="1346587" y="3684349"/>
                <a:ext cx="96946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/>
              <p:nvPr/>
            </p:nvCxnSpPr>
            <p:spPr>
              <a:xfrm>
                <a:off x="1346587" y="3779599"/>
                <a:ext cx="96946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/>
              <p:nvPr/>
            </p:nvCxnSpPr>
            <p:spPr>
              <a:xfrm>
                <a:off x="1346587" y="4039949"/>
                <a:ext cx="96946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>
                <a:off x="1346587" y="3868499"/>
                <a:ext cx="96946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>
                <a:off x="1346587" y="3957399"/>
                <a:ext cx="96946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>
              <a:xfrm flipH="1">
                <a:off x="1340237" y="3735149"/>
                <a:ext cx="96946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/>
              <p:nvPr/>
            </p:nvCxnSpPr>
            <p:spPr>
              <a:xfrm flipH="1">
                <a:off x="1340237" y="3824049"/>
                <a:ext cx="96946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/>
              <p:cNvCxnSpPr/>
              <p:nvPr/>
            </p:nvCxnSpPr>
            <p:spPr>
              <a:xfrm flipH="1">
                <a:off x="1340237" y="3919299"/>
                <a:ext cx="96946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/>
              <p:nvPr/>
            </p:nvCxnSpPr>
            <p:spPr>
              <a:xfrm flipH="1">
                <a:off x="1340237" y="4179649"/>
                <a:ext cx="96946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>
              <a:xfrm flipH="1">
                <a:off x="1340237" y="4008199"/>
                <a:ext cx="96946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/>
              <p:cNvCxnSpPr/>
              <p:nvPr/>
            </p:nvCxnSpPr>
            <p:spPr>
              <a:xfrm flipH="1">
                <a:off x="1340237" y="4097099"/>
                <a:ext cx="96946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 Box 157"/>
            <p:cNvSpPr txBox="1"/>
            <p:nvPr/>
          </p:nvSpPr>
          <p:spPr>
            <a:xfrm>
              <a:off x="2616023" y="3593227"/>
              <a:ext cx="297713" cy="30439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700">
                  <a:effectLst/>
                  <a:latin typeface="Courier New"/>
                  <a:ea typeface="Times New Roman"/>
                  <a:cs typeface="Times New Roman"/>
                </a:rPr>
                <a:t>send files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</p:txBody>
        </p:sp>
        <p:sp>
          <p:nvSpPr>
            <p:cNvPr id="25" name="Text Box 158"/>
            <p:cNvSpPr txBox="1"/>
            <p:nvPr/>
          </p:nvSpPr>
          <p:spPr>
            <a:xfrm>
              <a:off x="1084736" y="4380754"/>
              <a:ext cx="1008734" cy="787400"/>
            </a:xfrm>
            <a:prstGeom prst="rect">
              <a:avLst/>
            </a:prstGeom>
            <a:noFill/>
            <a:ln w="12700">
              <a:solidFill>
                <a:srgbClr val="7030A0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latin typeface="Courier New"/>
                  <a:ea typeface="Times New Roman"/>
                  <a:cs typeface="Times New Roman"/>
                </a:rPr>
                <a:t>GET page-base.png 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latin typeface="Courier New"/>
                  <a:ea typeface="Times New Roman"/>
                  <a:cs typeface="Times New Roman"/>
                </a:rPr>
                <a:t>GET page-fade.png 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latin typeface="Courier New"/>
                  <a:ea typeface="Times New Roman"/>
                  <a:cs typeface="Times New Roman"/>
                </a:rPr>
                <a:t>GET border.png 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latin typeface="Courier New"/>
                  <a:ea typeface="Times New Roman"/>
                  <a:cs typeface="Times New Roman"/>
                </a:rPr>
                <a:t>GET 1.png 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latin typeface="Courier New"/>
                  <a:ea typeface="Times New Roman"/>
                  <a:cs typeface="Times New Roman"/>
                </a:rPr>
                <a:t>GET external-link.png 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latin typeface="Courier New"/>
                  <a:ea typeface="Times New Roman"/>
                  <a:cs typeface="Times New Roman"/>
                </a:rPr>
                <a:t>GET bullet-icon.png 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latin typeface="Courier New"/>
                  <a:ea typeface="Times New Roman"/>
                  <a:cs typeface="Times New Roman"/>
                </a:rPr>
                <a:t>GET user-icon.png 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latin typeface="Courier New"/>
                  <a:ea typeface="Times New Roman"/>
                  <a:cs typeface="Times New Roman"/>
                </a:rPr>
                <a:t>GET tab-break.png 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latin typeface="Courier New"/>
                  <a:ea typeface="Times New Roman"/>
                  <a:cs typeface="Times New Roman"/>
                </a:rPr>
                <a:t>GET tab-current.png 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latin typeface="Courier New"/>
                  <a:ea typeface="Times New Roman"/>
                  <a:cs typeface="Times New Roman"/>
                </a:rPr>
                <a:t>GET tab-normal-fade.png 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latin typeface="Courier New"/>
                  <a:ea typeface="Times New Roman"/>
                  <a:cs typeface="Times New Roman"/>
                </a:rPr>
                <a:t>GET search-fade.png 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latin typeface="Courier New"/>
                  <a:ea typeface="Times New Roman"/>
                  <a:cs typeface="Times New Roman"/>
                </a:rPr>
                <a:t>GET search-ltr.png 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latin typeface="Courier New"/>
                  <a:ea typeface="Times New Roman"/>
                  <a:cs typeface="Times New Roman"/>
                </a:rPr>
                <a:t>GET wiki.png 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latin typeface="Courier New"/>
                  <a:ea typeface="Times New Roman"/>
                  <a:cs typeface="Times New Roman"/>
                </a:rPr>
                <a:t>GET portal-break.png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</p:txBody>
        </p:sp>
        <p:sp>
          <p:nvSpPr>
            <p:cNvPr id="26" name="Text Box 159"/>
            <p:cNvSpPr txBox="1"/>
            <p:nvPr/>
          </p:nvSpPr>
          <p:spPr>
            <a:xfrm>
              <a:off x="703051" y="4213065"/>
              <a:ext cx="266700" cy="1905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>
                  <a:effectLst/>
                  <a:latin typeface="Times"/>
                  <a:ea typeface="Times New Roman"/>
                  <a:cs typeface="Times New Roman"/>
                </a:rPr>
                <a:t>0.97s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1003415" y="4173091"/>
              <a:ext cx="1141" cy="207583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1004414" y="5167966"/>
              <a:ext cx="142" cy="19515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 Box 176"/>
            <p:cNvSpPr txBox="1"/>
            <p:nvPr/>
          </p:nvSpPr>
          <p:spPr>
            <a:xfrm>
              <a:off x="1209830" y="5205303"/>
              <a:ext cx="616121" cy="17866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700">
                  <a:effectLst/>
                  <a:latin typeface="Courier New"/>
                  <a:ea typeface="Times New Roman"/>
                  <a:cs typeface="Times New Roman"/>
                </a:rPr>
                <a:t>Rendering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</p:txBody>
        </p:sp>
        <p:sp>
          <p:nvSpPr>
            <p:cNvPr id="30" name="Text Box 177"/>
            <p:cNvSpPr txBox="1"/>
            <p:nvPr/>
          </p:nvSpPr>
          <p:spPr>
            <a:xfrm>
              <a:off x="694260" y="5200434"/>
              <a:ext cx="266700" cy="1905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>
                  <a:effectLst/>
                  <a:latin typeface="Times"/>
                  <a:ea typeface="Times New Roman"/>
                  <a:cs typeface="Times New Roman"/>
                </a:rPr>
                <a:t>0.28s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</p:txBody>
        </p:sp>
        <p:sp>
          <p:nvSpPr>
            <p:cNvPr id="31" name="Text Box 178"/>
            <p:cNvSpPr txBox="1"/>
            <p:nvPr/>
          </p:nvSpPr>
          <p:spPr>
            <a:xfrm>
              <a:off x="1086775" y="5363214"/>
              <a:ext cx="945900" cy="278936"/>
            </a:xfrm>
            <a:prstGeom prst="rect">
              <a:avLst/>
            </a:prstGeom>
            <a:noFill/>
            <a:ln w="1270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effectLst/>
                  <a:latin typeface="Courier New"/>
                  <a:ea typeface="Times New Roman"/>
                  <a:cs typeface="Times New Roman"/>
                </a:rPr>
                <a:t>GET arrow-down.png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effectLst/>
                  <a:latin typeface="Courier New"/>
                  <a:ea typeface="Times New Roman"/>
                  <a:cs typeface="Times New Roman"/>
                </a:rPr>
                <a:t>GET portal-break.png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>
                  <a:effectLst/>
                  <a:latin typeface="Courier New"/>
                  <a:ea typeface="Times New Roman"/>
                  <a:cs typeface="Times New Roman"/>
                </a:rPr>
                <a:t>GET arrow-right.png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2030713" y="5383645"/>
              <a:ext cx="586423" cy="234950"/>
              <a:chOff x="1205055" y="5602049"/>
              <a:chExt cx="975817" cy="234950"/>
            </a:xfrm>
          </p:grpSpPr>
          <p:cxnSp>
            <p:nvCxnSpPr>
              <p:cNvPr id="87" name="Straight Arrow Connector 86"/>
              <p:cNvCxnSpPr/>
              <p:nvPr/>
            </p:nvCxnSpPr>
            <p:spPr>
              <a:xfrm>
                <a:off x="1211405" y="5602049"/>
                <a:ext cx="96946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/>
              <p:nvPr/>
            </p:nvCxnSpPr>
            <p:spPr>
              <a:xfrm>
                <a:off x="1211405" y="5697299"/>
                <a:ext cx="96946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/>
              <p:nvPr/>
            </p:nvCxnSpPr>
            <p:spPr>
              <a:xfrm>
                <a:off x="1211405" y="5786199"/>
                <a:ext cx="96946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/>
              <p:nvPr/>
            </p:nvCxnSpPr>
            <p:spPr>
              <a:xfrm flipH="1">
                <a:off x="1205055" y="5652849"/>
                <a:ext cx="96946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/>
              <p:nvPr/>
            </p:nvCxnSpPr>
            <p:spPr>
              <a:xfrm flipH="1">
                <a:off x="1205055" y="5741749"/>
                <a:ext cx="96946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/>
              <p:nvPr/>
            </p:nvCxnSpPr>
            <p:spPr>
              <a:xfrm flipH="1">
                <a:off x="1205055" y="5836999"/>
                <a:ext cx="96946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2093284" y="4453825"/>
              <a:ext cx="476678" cy="584200"/>
              <a:chOff x="1340237" y="3595449"/>
              <a:chExt cx="975817" cy="584200"/>
            </a:xfrm>
          </p:grpSpPr>
          <p:cxnSp>
            <p:nvCxnSpPr>
              <p:cNvPr id="75" name="Straight Arrow Connector 74"/>
              <p:cNvCxnSpPr/>
              <p:nvPr/>
            </p:nvCxnSpPr>
            <p:spPr>
              <a:xfrm>
                <a:off x="1346587" y="3595449"/>
                <a:ext cx="96946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>
                <a:off x="1346587" y="3684349"/>
                <a:ext cx="96946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>
                <a:off x="1346587" y="3779599"/>
                <a:ext cx="96946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>
                <a:off x="1346587" y="4039949"/>
                <a:ext cx="96946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>
                <a:off x="1346587" y="3868499"/>
                <a:ext cx="96946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>
                <a:off x="1346587" y="3957399"/>
                <a:ext cx="96946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flipH="1">
                <a:off x="1340237" y="3735149"/>
                <a:ext cx="96946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 flipH="1">
                <a:off x="1340237" y="3824049"/>
                <a:ext cx="96946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 flipH="1">
                <a:off x="1340237" y="3919299"/>
                <a:ext cx="96946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 flipH="1">
                <a:off x="1340237" y="4179649"/>
                <a:ext cx="96946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/>
              <p:nvPr/>
            </p:nvCxnSpPr>
            <p:spPr>
              <a:xfrm flipH="1">
                <a:off x="1340237" y="4008199"/>
                <a:ext cx="96946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 flipH="1">
                <a:off x="1340237" y="4097099"/>
                <a:ext cx="96946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 Box 200"/>
            <p:cNvSpPr txBox="1"/>
            <p:nvPr/>
          </p:nvSpPr>
          <p:spPr>
            <a:xfrm>
              <a:off x="2616030" y="4593491"/>
              <a:ext cx="297713" cy="30439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700">
                  <a:effectLst/>
                  <a:latin typeface="Courier New"/>
                  <a:ea typeface="Times New Roman"/>
                  <a:cs typeface="Times New Roman"/>
                </a:rPr>
                <a:t>send files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</p:txBody>
        </p:sp>
        <p:sp>
          <p:nvSpPr>
            <p:cNvPr id="35" name="Text Box 202"/>
            <p:cNvSpPr txBox="1"/>
            <p:nvPr/>
          </p:nvSpPr>
          <p:spPr>
            <a:xfrm>
              <a:off x="2633869" y="5376380"/>
              <a:ext cx="297713" cy="30439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700">
                  <a:effectLst/>
                  <a:latin typeface="Courier New"/>
                  <a:ea typeface="Times New Roman"/>
                  <a:cs typeface="Times New Roman"/>
                </a:rPr>
                <a:t>send files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</p:txBody>
        </p:sp>
        <p:sp>
          <p:nvSpPr>
            <p:cNvPr id="36" name="Text Box 203"/>
            <p:cNvSpPr txBox="1"/>
            <p:nvPr/>
          </p:nvSpPr>
          <p:spPr>
            <a:xfrm>
              <a:off x="2583920" y="2176277"/>
              <a:ext cx="297713" cy="30439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700">
                  <a:effectLst/>
                  <a:latin typeface="Courier New"/>
                  <a:ea typeface="Times New Roman"/>
                  <a:cs typeface="Times New Roman"/>
                </a:rPr>
                <a:t>send files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</p:txBody>
        </p:sp>
        <p:sp>
          <p:nvSpPr>
            <p:cNvPr id="37" name="Text Box 210"/>
            <p:cNvSpPr txBox="1"/>
            <p:nvPr/>
          </p:nvSpPr>
          <p:spPr>
            <a:xfrm>
              <a:off x="1209825" y="4208449"/>
              <a:ext cx="1192807" cy="1337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700">
                  <a:effectLst/>
                  <a:latin typeface="Courier New"/>
                  <a:ea typeface="Times New Roman"/>
                  <a:cs typeface="Times New Roman"/>
                </a:rPr>
                <a:t>Rendering + JavaScript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</p:txBody>
        </p:sp>
        <p:sp>
          <p:nvSpPr>
            <p:cNvPr id="38" name="Text Box 211"/>
            <p:cNvSpPr txBox="1"/>
            <p:nvPr/>
          </p:nvSpPr>
          <p:spPr>
            <a:xfrm>
              <a:off x="573595" y="1839172"/>
              <a:ext cx="266700" cy="1905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>
                  <a:effectLst/>
                  <a:latin typeface="Times"/>
                  <a:ea typeface="Times New Roman"/>
                  <a:cs typeface="Times New Roman"/>
                </a:rPr>
                <a:t>0.67s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</p:txBody>
        </p:sp>
        <p:sp>
          <p:nvSpPr>
            <p:cNvPr id="39" name="Text Box 212"/>
            <p:cNvSpPr txBox="1"/>
            <p:nvPr/>
          </p:nvSpPr>
          <p:spPr>
            <a:xfrm>
              <a:off x="561666" y="3672123"/>
              <a:ext cx="266700" cy="1905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>
                  <a:effectLst/>
                  <a:latin typeface="Times"/>
                  <a:ea typeface="Times New Roman"/>
                  <a:cs typeface="Times New Roman"/>
                </a:rPr>
                <a:t>0.14s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</p:txBody>
        </p:sp>
        <p:sp>
          <p:nvSpPr>
            <p:cNvPr id="40" name="Text Box 213"/>
            <p:cNvSpPr txBox="1"/>
            <p:nvPr/>
          </p:nvSpPr>
          <p:spPr>
            <a:xfrm>
              <a:off x="584445" y="4665542"/>
              <a:ext cx="266700" cy="1905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>
                  <a:effectLst/>
                  <a:latin typeface="Times"/>
                  <a:ea typeface="Times New Roman"/>
                  <a:cs typeface="Times New Roman"/>
                </a:rPr>
                <a:t>0.70s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</p:txBody>
        </p:sp>
        <p:sp>
          <p:nvSpPr>
            <p:cNvPr id="41" name="Text Box 214"/>
            <p:cNvSpPr txBox="1"/>
            <p:nvPr/>
          </p:nvSpPr>
          <p:spPr>
            <a:xfrm>
              <a:off x="573617" y="5424341"/>
              <a:ext cx="266700" cy="1905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>
                  <a:effectLst/>
                  <a:latin typeface="Times"/>
                  <a:ea typeface="Times New Roman"/>
                  <a:cs typeface="Times New Roman"/>
                </a:rPr>
                <a:t>0.12s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005" y="182883"/>
              <a:ext cx="466140" cy="230727"/>
            </a:xfrm>
            <a:prstGeom prst="rect">
              <a:avLst/>
            </a:prstGeom>
          </p:spPr>
        </p:pic>
        <p:sp>
          <p:nvSpPr>
            <p:cNvPr id="43" name="Text Box 163"/>
            <p:cNvSpPr txBox="1"/>
            <p:nvPr/>
          </p:nvSpPr>
          <p:spPr>
            <a:xfrm>
              <a:off x="151564" y="426312"/>
              <a:ext cx="266700" cy="1905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>
                  <a:effectLst/>
                  <a:latin typeface="Times"/>
                  <a:ea typeface="Times New Roman"/>
                  <a:cs typeface="Times New Roman"/>
                </a:rPr>
                <a:t>0.25s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515859" y="413610"/>
              <a:ext cx="0" cy="137220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512193" y="735918"/>
              <a:ext cx="10049" cy="2449410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520739" y="3386267"/>
              <a:ext cx="0" cy="801174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525757" y="4380594"/>
              <a:ext cx="75" cy="787452"/>
            </a:xfrm>
            <a:prstGeom prst="straightConnector1">
              <a:avLst/>
            </a:prstGeom>
            <a:ln w="12700">
              <a:solidFill>
                <a:srgbClr val="7030A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525758" y="5363018"/>
              <a:ext cx="74" cy="279030"/>
            </a:xfrm>
            <a:prstGeom prst="straightConnector1">
              <a:avLst/>
            </a:prstGeom>
            <a:ln w="12700">
              <a:solidFill>
                <a:schemeClr val="accent6">
                  <a:lumMod val="7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 Box 173"/>
            <p:cNvSpPr txBox="1"/>
            <p:nvPr/>
          </p:nvSpPr>
          <p:spPr>
            <a:xfrm>
              <a:off x="178526" y="1842359"/>
              <a:ext cx="266700" cy="1905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>
                  <a:effectLst/>
                  <a:latin typeface="Times"/>
                  <a:ea typeface="Times New Roman"/>
                  <a:cs typeface="Times New Roman"/>
                </a:rPr>
                <a:t>1.02s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</p:txBody>
        </p:sp>
        <p:sp>
          <p:nvSpPr>
            <p:cNvPr id="50" name="Text Box 174"/>
            <p:cNvSpPr txBox="1"/>
            <p:nvPr/>
          </p:nvSpPr>
          <p:spPr>
            <a:xfrm>
              <a:off x="205146" y="3675918"/>
              <a:ext cx="266700" cy="1905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>
                  <a:effectLst/>
                  <a:latin typeface="Times"/>
                  <a:ea typeface="Times New Roman"/>
                  <a:cs typeface="Times New Roman"/>
                </a:rPr>
                <a:t>1.19s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</p:txBody>
        </p:sp>
        <p:sp>
          <p:nvSpPr>
            <p:cNvPr id="51" name="Text Box 182"/>
            <p:cNvSpPr txBox="1"/>
            <p:nvPr/>
          </p:nvSpPr>
          <p:spPr>
            <a:xfrm>
              <a:off x="205151" y="4665542"/>
              <a:ext cx="266700" cy="1905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>
                  <a:effectLst/>
                  <a:latin typeface="Times"/>
                  <a:ea typeface="Times New Roman"/>
                  <a:cs typeface="Times New Roman"/>
                </a:rPr>
                <a:t>1.13s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</p:txBody>
        </p:sp>
        <p:sp>
          <p:nvSpPr>
            <p:cNvPr id="52" name="Text Box 186"/>
            <p:cNvSpPr txBox="1"/>
            <p:nvPr/>
          </p:nvSpPr>
          <p:spPr>
            <a:xfrm>
              <a:off x="205151" y="5424397"/>
              <a:ext cx="266700" cy="1905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>
                  <a:effectLst/>
                  <a:latin typeface="Times"/>
                  <a:ea typeface="Times New Roman"/>
                  <a:cs typeface="Times New Roman"/>
                </a:rPr>
                <a:t>0.27s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</p:txBody>
        </p:sp>
        <p:sp>
          <p:nvSpPr>
            <p:cNvPr id="53" name="Text Box 201"/>
            <p:cNvSpPr txBox="1"/>
            <p:nvPr/>
          </p:nvSpPr>
          <p:spPr>
            <a:xfrm>
              <a:off x="90297" y="48627"/>
              <a:ext cx="381549" cy="2093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700">
                  <a:effectLst/>
                  <a:latin typeface="Courier New"/>
                  <a:ea typeface="Times New Roman"/>
                  <a:cs typeface="Times New Roman"/>
                </a:rPr>
                <a:t>Replay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1076726" y="573686"/>
              <a:ext cx="128270" cy="15720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Times"/>
                  <a:ea typeface="Times New Roman"/>
                  <a:cs typeface="Times New Roman"/>
                </a:rPr>
                <a:t>1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063073" y="3209407"/>
              <a:ext cx="128270" cy="15720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Times"/>
                  <a:ea typeface="Times New Roman"/>
                  <a:cs typeface="Times New Roman"/>
                </a:rPr>
                <a:t>2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1063073" y="4203424"/>
              <a:ext cx="128270" cy="15456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Times"/>
                  <a:ea typeface="Times New Roman"/>
                  <a:cs typeface="Times New Roman"/>
                </a:rPr>
                <a:t>3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1085574" y="5189507"/>
              <a:ext cx="128270" cy="15720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Times"/>
                  <a:ea typeface="Times New Roman"/>
                  <a:cs typeface="Times New Roman"/>
                </a:rPr>
                <a:t>4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120900" y="548014"/>
              <a:ext cx="1035318" cy="0"/>
            </a:xfrm>
            <a:prstGeom prst="line">
              <a:avLst/>
            </a:prstGeom>
            <a:ln w="12700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 Box 226"/>
            <p:cNvSpPr txBox="1"/>
            <p:nvPr/>
          </p:nvSpPr>
          <p:spPr>
            <a:xfrm>
              <a:off x="573595" y="421228"/>
              <a:ext cx="266700" cy="1905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>
                  <a:effectLst/>
                  <a:latin typeface="Times"/>
                  <a:ea typeface="Times New Roman"/>
                  <a:cs typeface="Times New Roman"/>
                </a:rPr>
                <a:t>0.25s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102999" y="741321"/>
              <a:ext cx="1035318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20900" y="413610"/>
              <a:ext cx="1035318" cy="0"/>
            </a:xfrm>
            <a:prstGeom prst="line">
              <a:avLst/>
            </a:prstGeom>
            <a:ln w="12700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78526" y="3185328"/>
              <a:ext cx="1035318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1004699" y="548014"/>
              <a:ext cx="0" cy="21030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78526" y="3390249"/>
              <a:ext cx="1035318" cy="0"/>
            </a:xfrm>
            <a:prstGeom prst="line">
              <a:avLst/>
            </a:prstGeom>
            <a:ln w="12700">
              <a:solidFill>
                <a:srgbClr val="00B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79365" y="4181347"/>
              <a:ext cx="1035318" cy="0"/>
            </a:xfrm>
            <a:prstGeom prst="line">
              <a:avLst/>
            </a:prstGeom>
            <a:ln w="12700">
              <a:solidFill>
                <a:srgbClr val="00B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69680" y="4380750"/>
              <a:ext cx="1035318" cy="0"/>
            </a:xfrm>
            <a:prstGeom prst="line">
              <a:avLst/>
            </a:prstGeom>
            <a:ln w="12700">
              <a:solidFill>
                <a:srgbClr val="7030A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56027" y="5168140"/>
              <a:ext cx="1035318" cy="0"/>
            </a:xfrm>
            <a:prstGeom prst="line">
              <a:avLst/>
            </a:prstGeom>
            <a:ln w="12700">
              <a:solidFill>
                <a:srgbClr val="7030A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54174" y="5358412"/>
              <a:ext cx="1035318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54174" y="5638750"/>
              <a:ext cx="1035318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 Box 237"/>
            <p:cNvSpPr txBox="1"/>
            <p:nvPr/>
          </p:nvSpPr>
          <p:spPr>
            <a:xfrm>
              <a:off x="205150" y="5679466"/>
              <a:ext cx="266700" cy="1905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>
                  <a:effectLst/>
                  <a:latin typeface="Times"/>
                  <a:ea typeface="Times New Roman"/>
                  <a:cs typeface="Times New Roman"/>
                </a:rPr>
                <a:t>3.86s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</p:txBody>
        </p:sp>
        <p:sp>
          <p:nvSpPr>
            <p:cNvPr id="71" name="Text Box 238"/>
            <p:cNvSpPr txBox="1"/>
            <p:nvPr/>
          </p:nvSpPr>
          <p:spPr>
            <a:xfrm>
              <a:off x="876182" y="5734396"/>
              <a:ext cx="1421694" cy="13489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>
                  <a:effectLst/>
                  <a:latin typeface="Times"/>
                  <a:ea typeface="Times New Roman"/>
                  <a:cs typeface="Times New Roman"/>
                </a:rPr>
                <a:t>+ 2.21s total rendering time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</p:txBody>
        </p:sp>
        <p:sp>
          <p:nvSpPr>
            <p:cNvPr id="72" name="Text Box 239"/>
            <p:cNvSpPr txBox="1"/>
            <p:nvPr/>
          </p:nvSpPr>
          <p:spPr>
            <a:xfrm>
              <a:off x="573577" y="5679237"/>
              <a:ext cx="266700" cy="1905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>
                  <a:effectLst/>
                  <a:latin typeface="Times"/>
                  <a:ea typeface="Times New Roman"/>
                  <a:cs typeface="Times New Roman"/>
                </a:rPr>
                <a:t>1.88s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</p:txBody>
        </p:sp>
        <p:sp>
          <p:nvSpPr>
            <p:cNvPr id="73" name="Left Brace 72"/>
            <p:cNvSpPr/>
            <p:nvPr/>
          </p:nvSpPr>
          <p:spPr>
            <a:xfrm rot="16200000" flipV="1">
              <a:off x="437817" y="5479349"/>
              <a:ext cx="170389" cy="706582"/>
            </a:xfrm>
            <a:prstGeom prst="leftBrac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4" name="Text Box 240"/>
            <p:cNvSpPr txBox="1"/>
            <p:nvPr/>
          </p:nvSpPr>
          <p:spPr>
            <a:xfrm>
              <a:off x="36043" y="5917836"/>
              <a:ext cx="993709" cy="13511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>
                  <a:effectLst/>
                  <a:latin typeface="Times"/>
                  <a:ea typeface="Times New Roman"/>
                  <a:cs typeface="Times New Roman"/>
                </a:rPr>
                <a:t>Total network time</a:t>
              </a:r>
              <a:endParaRPr lang="en-US" sz="1000">
                <a:effectLst/>
                <a:latin typeface="Times"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011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Typing speed matters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23528" y="1302722"/>
            <a:ext cx="7848872" cy="3278406"/>
          </a:xfrm>
        </p:spPr>
        <p:txBody>
          <a:bodyPr/>
          <a:lstStyle/>
          <a:p>
            <a:r>
              <a:rPr lang="en-US" dirty="0" smtClean="0"/>
              <a:t>Auto-completion in search fields is common</a:t>
            </a:r>
          </a:p>
          <a:p>
            <a:r>
              <a:rPr lang="en-US" dirty="0" smtClean="0"/>
              <a:t>Each keystroke can generate a query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093491"/>
              </p:ext>
            </p:extLst>
          </p:nvPr>
        </p:nvGraphicFramePr>
        <p:xfrm>
          <a:off x="985212" y="3429000"/>
          <a:ext cx="6440288" cy="1645920"/>
        </p:xfrm>
        <a:graphic>
          <a:graphicData uri="http://schemas.openxmlformats.org/drawingml/2006/table">
            <a:tbl>
              <a:tblPr firstRow="1" firstCol="1" bandRow="1"/>
              <a:tblGrid>
                <a:gridCol w="6440288"/>
              </a:tblGrid>
              <a:tr h="16459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GET /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api.php?action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opensearch&amp;search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W</a:t>
                      </a:r>
                      <a:endParaRPr lang="en-US" sz="2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GET /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api.php?action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opensearch&amp;search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Web</a:t>
                      </a:r>
                      <a:endParaRPr lang="en-US" sz="2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GET /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api.php?action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opensearch&amp;search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Web+</a:t>
                      </a:r>
                      <a:endParaRPr lang="en-US" sz="2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GET /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api.php?action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opensearch&amp;search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Web+2</a:t>
                      </a:r>
                      <a:endParaRPr lang="en-US" sz="2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GET /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api.php?action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opensearch&amp;search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Web+2.</a:t>
                      </a:r>
                      <a:endParaRPr lang="en-US" sz="2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GET /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api.php?action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opensearch&amp;search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Web+2.0</a:t>
                      </a:r>
                      <a:endParaRPr lang="en-US" sz="2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74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23528" y="4456733"/>
            <a:ext cx="8352928" cy="2376264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23528" y="1988840"/>
            <a:ext cx="8352928" cy="2467893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57606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JavaScript effects on Workload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23528" y="894730"/>
            <a:ext cx="7848872" cy="3686398"/>
          </a:xfrm>
        </p:spPr>
        <p:txBody>
          <a:bodyPr/>
          <a:lstStyle/>
          <a:p>
            <a:r>
              <a:rPr lang="en-US" sz="2000" dirty="0" smtClean="0"/>
              <a:t>Browser side input validation</a:t>
            </a:r>
          </a:p>
          <a:p>
            <a:r>
              <a:rPr lang="en-US" sz="2000" dirty="0" smtClean="0"/>
              <a:t>Additional queries during form processing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560" t="9418" r="6087" b="3537"/>
          <a:stretch/>
        </p:blipFill>
        <p:spPr bwMode="auto">
          <a:xfrm>
            <a:off x="1115616" y="2060848"/>
            <a:ext cx="3541365" cy="2304256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/>
          <a:srcRect l="1778" t="8950" r="2605" b="3113"/>
          <a:stretch/>
        </p:blipFill>
        <p:spPr bwMode="auto">
          <a:xfrm>
            <a:off x="4932040" y="2060848"/>
            <a:ext cx="3528392" cy="2323877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4"/>
          <a:srcRect l="1779" t="8949" r="7496" b="3112"/>
          <a:stretch/>
        </p:blipFill>
        <p:spPr bwMode="auto">
          <a:xfrm>
            <a:off x="4932040" y="4581128"/>
            <a:ext cx="3528392" cy="2160240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2"/>
          <a:srcRect l="1560" t="9418" r="6087" b="3537"/>
          <a:stretch/>
        </p:blipFill>
        <p:spPr bwMode="auto">
          <a:xfrm>
            <a:off x="1115616" y="4553744"/>
            <a:ext cx="3541365" cy="2187624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2780928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</a:p>
          <a:p>
            <a:r>
              <a:rPr lang="en-US" dirty="0" smtClean="0"/>
              <a:t>Input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5157192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Bad</a:t>
            </a:r>
          </a:p>
          <a:p>
            <a:pPr algn="ctr"/>
            <a:r>
              <a:rPr lang="en-US" dirty="0" smtClean="0"/>
              <a:t>Input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788024" y="1772816"/>
            <a:ext cx="0" cy="506018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26676" y="169151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 Browser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07704" y="1691516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Emulated Browser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1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576064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Lan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vs</a:t>
            </a:r>
            <a:r>
              <a:rPr lang="en-US" dirty="0" smtClean="0">
                <a:solidFill>
                  <a:schemeClr val="tx1"/>
                </a:solidFill>
              </a:rPr>
              <a:t> Wan load injection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23528" y="894730"/>
            <a:ext cx="7848872" cy="3686398"/>
          </a:xfrm>
        </p:spPr>
        <p:txBody>
          <a:bodyPr/>
          <a:lstStyle/>
          <a:p>
            <a:r>
              <a:rPr lang="en-US" sz="2000" dirty="0" smtClean="0"/>
              <a:t>Deployed BCR instances in Amazon EC2 data centers</a:t>
            </a:r>
          </a:p>
          <a:p>
            <a:pPr lvl="1"/>
            <a:r>
              <a:rPr lang="en-US" sz="1700" dirty="0" smtClean="0"/>
              <a:t>As little as $0.59/hour for 25 instances for Linux</a:t>
            </a:r>
          </a:p>
          <a:p>
            <a:pPr lvl="1"/>
            <a:r>
              <a:rPr lang="en-US" sz="1700" dirty="0" smtClean="0"/>
              <a:t>Windows from $0.84 to $3/hour</a:t>
            </a:r>
          </a:p>
          <a:p>
            <a:r>
              <a:rPr lang="en-US" sz="2000" dirty="0" smtClean="0"/>
              <a:t>Latency</a:t>
            </a:r>
          </a:p>
          <a:p>
            <a:pPr lvl="1"/>
            <a:r>
              <a:rPr lang="en-US" sz="1700" dirty="0" smtClean="0"/>
              <a:t>WAN latency &gt;= 3 x LAN latency</a:t>
            </a:r>
          </a:p>
          <a:p>
            <a:pPr lvl="1"/>
            <a:r>
              <a:rPr lang="en-US" sz="1700" dirty="0" smtClean="0"/>
              <a:t>Latency standard deviation increases with distance</a:t>
            </a:r>
          </a:p>
          <a:p>
            <a:r>
              <a:rPr lang="en-US" sz="2000" dirty="0" smtClean="0"/>
              <a:t>CPU usage varies greatly on server for same workload </a:t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1700" dirty="0" smtClean="0"/>
              <a:t>LAN 38.3% </a:t>
            </a:r>
            <a:r>
              <a:rPr lang="en-US" sz="1700" dirty="0" err="1" smtClean="0"/>
              <a:t>vs</a:t>
            </a:r>
            <a:r>
              <a:rPr lang="en-US" sz="1700" dirty="0" smtClean="0"/>
              <a:t> WAN 54.4%)</a:t>
            </a:r>
          </a:p>
          <a:p>
            <a:endParaRPr lang="en-US" sz="2000" dirty="0" smtClean="0"/>
          </a:p>
        </p:txBody>
      </p:sp>
      <p:pic>
        <p:nvPicPr>
          <p:cNvPr id="15" name="Picture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68" y="3786995"/>
            <a:ext cx="4144003" cy="2736304"/>
          </a:xfrm>
          <a:prstGeom prst="rect">
            <a:avLst/>
          </a:prstGeom>
          <a:noFill/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644607"/>
              </p:ext>
            </p:extLst>
          </p:nvPr>
        </p:nvGraphicFramePr>
        <p:xfrm>
          <a:off x="4283968" y="5013176"/>
          <a:ext cx="4305663" cy="12961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5384"/>
                <a:gridCol w="871185"/>
                <a:gridCol w="873977"/>
                <a:gridCol w="873977"/>
                <a:gridCol w="791140"/>
              </a:tblGrid>
              <a:tr h="2592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US East</a:t>
                      </a:r>
                      <a:endParaRPr lang="en-US" sz="12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US West</a:t>
                      </a:r>
                      <a:endParaRPr lang="en-US" sz="12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Europe</a:t>
                      </a:r>
                      <a:endParaRPr lang="en-US" sz="12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Asia</a:t>
                      </a:r>
                      <a:endParaRPr lang="en-US" sz="12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84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Average latency</a:t>
                      </a:r>
                      <a:endParaRPr lang="en-US" sz="12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920ms</a:t>
                      </a:r>
                      <a:endParaRPr lang="en-US" sz="12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1573ms</a:t>
                      </a:r>
                      <a:endParaRPr lang="en-US" sz="12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1720ms</a:t>
                      </a:r>
                      <a:endParaRPr lang="en-US" sz="12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3425ms</a:t>
                      </a:r>
                      <a:endParaRPr lang="en-US" sz="12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84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Standard deviation</a:t>
                      </a:r>
                      <a:endParaRPr lang="en-US" sz="12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526</a:t>
                      </a:r>
                      <a:endParaRPr lang="en-US" sz="12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776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906</a:t>
                      </a:r>
                      <a:endParaRPr lang="en-US" sz="12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1670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01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Performance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6768" y="1392160"/>
            <a:ext cx="7467600" cy="5133184"/>
          </a:xfrm>
        </p:spPr>
        <p:txBody>
          <a:bodyPr/>
          <a:lstStyle/>
          <a:p>
            <a:r>
              <a:rPr lang="en-US" dirty="0" smtClean="0"/>
              <a:t>Faster is better?</a:t>
            </a:r>
          </a:p>
          <a:p>
            <a:r>
              <a:rPr lang="en-US" dirty="0" smtClean="0"/>
              <a:t>Bigger is better?</a:t>
            </a:r>
          </a:p>
          <a:p>
            <a:r>
              <a:rPr lang="en-US" dirty="0" smtClean="0"/>
              <a:t>Scalable is better?</a:t>
            </a:r>
          </a:p>
          <a:p>
            <a:r>
              <a:rPr lang="en-US" dirty="0" smtClean="0"/>
              <a:t>What about manageability?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Which is the right metric?</a:t>
            </a:r>
          </a:p>
          <a:p>
            <a:pPr lvl="1"/>
            <a:r>
              <a:rPr lang="en-US" dirty="0"/>
              <a:t>Hardware counters</a:t>
            </a:r>
          </a:p>
          <a:p>
            <a:pPr lvl="1"/>
            <a:r>
              <a:rPr lang="en-US" dirty="0"/>
              <a:t>Throughput</a:t>
            </a:r>
          </a:p>
          <a:p>
            <a:pPr lvl="1"/>
            <a:r>
              <a:rPr lang="en-US" dirty="0" smtClean="0"/>
              <a:t>Latency</a:t>
            </a:r>
          </a:p>
          <a:p>
            <a:pPr lvl="1"/>
            <a:r>
              <a:rPr lang="en-US" dirty="0" smtClean="0"/>
              <a:t>Watts</a:t>
            </a:r>
          </a:p>
          <a:p>
            <a:pPr lvl="1"/>
            <a:r>
              <a:rPr lang="en-US" dirty="0" smtClean="0"/>
              <a:t>$…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8" t="20674" r="18435" b="19033"/>
          <a:stretch/>
        </p:blipFill>
        <p:spPr bwMode="auto">
          <a:xfrm>
            <a:off x="457200" y="1014747"/>
            <a:ext cx="6279170" cy="5177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8" t="37206" r="2736" b="4108"/>
          <a:stretch/>
        </p:blipFill>
        <p:spPr>
          <a:xfrm>
            <a:off x="179512" y="1844824"/>
            <a:ext cx="8410003" cy="41300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98" y="2294751"/>
            <a:ext cx="5760640" cy="4320480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8265987" cy="290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57199" y="404664"/>
            <a:ext cx="8219257" cy="6432263"/>
            <a:chOff x="457199" y="404664"/>
            <a:chExt cx="8219257" cy="6432263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9" y="2780928"/>
              <a:ext cx="6495372" cy="4055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4965" y="404664"/>
              <a:ext cx="3801491" cy="2722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730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Outline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7859216" cy="4557120"/>
          </a:xfrm>
        </p:spPr>
        <p:txBody>
          <a:bodyPr/>
          <a:lstStyle/>
          <a:p>
            <a:r>
              <a:rPr lang="en-US" sz="3200" dirty="0" smtClean="0"/>
              <a:t> How Relevant are Standard </a:t>
            </a:r>
            <a:r>
              <a:rPr lang="en-US" sz="3200" dirty="0"/>
              <a:t>S</a:t>
            </a:r>
            <a:r>
              <a:rPr lang="en-US" sz="3200" dirty="0" smtClean="0"/>
              <a:t>ystems Benchmarks?</a:t>
            </a:r>
          </a:p>
          <a:p>
            <a:r>
              <a:rPr lang="en-US" sz="3200" dirty="0" smtClean="0"/>
              <a:t> </a:t>
            </a:r>
            <a:r>
              <a:rPr lang="en-US" sz="3200" dirty="0" err="1" smtClean="0"/>
              <a:t>BenchLab</a:t>
            </a:r>
            <a:r>
              <a:rPr lang="en-US" sz="3200" dirty="0" smtClean="0"/>
              <a:t>: Realistic Web Application Benchmarking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An Agenda for Systems Benchmarking Research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197276" y="116633"/>
            <a:ext cx="1475873" cy="1554376"/>
            <a:chOff x="174702" y="171822"/>
            <a:chExt cx="1293853" cy="13626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02" y="171822"/>
              <a:ext cx="1293853" cy="136267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383" y="649188"/>
              <a:ext cx="113556" cy="11355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594" y="751670"/>
              <a:ext cx="136593" cy="13659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253" y="815203"/>
              <a:ext cx="136198" cy="12735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619" y="819966"/>
              <a:ext cx="426516" cy="522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Open challenges - Metrics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r>
              <a:rPr lang="en-US" dirty="0" smtClean="0"/>
              <a:t>Manageability </a:t>
            </a:r>
          </a:p>
          <a:p>
            <a:pPr lvl="1"/>
            <a:r>
              <a:rPr lang="en-US" dirty="0" smtClean="0"/>
              <a:t>Online operations</a:t>
            </a:r>
          </a:p>
          <a:p>
            <a:pPr lvl="1"/>
            <a:r>
              <a:rPr lang="en-US" dirty="0" smtClean="0"/>
              <a:t>Autonomic aspects</a:t>
            </a:r>
          </a:p>
          <a:p>
            <a:r>
              <a:rPr lang="en-US" dirty="0" smtClean="0"/>
              <a:t>HA / Disaster recovery</a:t>
            </a:r>
          </a:p>
          <a:p>
            <a:pPr lvl="1"/>
            <a:r>
              <a:rPr lang="en-US" dirty="0" smtClean="0"/>
              <a:t>Fault loads</a:t>
            </a:r>
          </a:p>
          <a:p>
            <a:pPr lvl="1"/>
            <a:r>
              <a:rPr lang="en-US" dirty="0" smtClean="0"/>
              <a:t>RTO/RPO</a:t>
            </a:r>
          </a:p>
          <a:p>
            <a:r>
              <a:rPr lang="en-US" dirty="0" smtClean="0"/>
              <a:t>Elasticity</a:t>
            </a:r>
          </a:p>
          <a:p>
            <a:r>
              <a:rPr lang="en-US" dirty="0" smtClean="0"/>
              <a:t>Scalability</a:t>
            </a:r>
          </a:p>
          <a:p>
            <a:pPr lvl="1"/>
            <a:r>
              <a:rPr lang="en-US" dirty="0" smtClean="0"/>
              <a:t>Private cloud</a:t>
            </a:r>
          </a:p>
          <a:p>
            <a:pPr lvl="1"/>
            <a:r>
              <a:rPr lang="en-US" dirty="0" smtClean="0"/>
              <a:t>Internet scale</a:t>
            </a:r>
          </a:p>
          <a:p>
            <a:r>
              <a:rPr lang="en-US" dirty="0" err="1" smtClean="0"/>
              <a:t>Cacheability</a:t>
            </a:r>
            <a:endParaRPr lang="en-US" dirty="0" smtClean="0"/>
          </a:p>
          <a:p>
            <a:pPr lvl="1"/>
            <a:r>
              <a:rPr lang="en-US" dirty="0" smtClean="0"/>
              <a:t>Replication</a:t>
            </a:r>
          </a:p>
          <a:p>
            <a:pPr lvl="1"/>
            <a:r>
              <a:rPr lang="en-US" dirty="0" smtClean="0"/>
              <a:t>CDNs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914682"/>
            <a:ext cx="4248472" cy="568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37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Open challenges - Workloads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r>
              <a:rPr lang="en-US" dirty="0" smtClean="0"/>
              <a:t>Capture</a:t>
            </a:r>
          </a:p>
          <a:p>
            <a:pPr lvl="1"/>
            <a:r>
              <a:rPr lang="en-US" dirty="0" smtClean="0"/>
              <a:t>Quantifiable overhead</a:t>
            </a:r>
          </a:p>
          <a:p>
            <a:pPr lvl="1"/>
            <a:r>
              <a:rPr lang="en-US" dirty="0" smtClean="0"/>
              <a:t>Complex interactions</a:t>
            </a:r>
          </a:p>
          <a:p>
            <a:pPr lvl="1"/>
            <a:r>
              <a:rPr lang="en-US" dirty="0" smtClean="0"/>
              <a:t>Correlation of distributed traces</a:t>
            </a:r>
          </a:p>
          <a:p>
            <a:r>
              <a:rPr lang="en-US" dirty="0" smtClean="0"/>
              <a:t>Separating trace generation from replay</a:t>
            </a:r>
          </a:p>
          <a:p>
            <a:r>
              <a:rPr lang="en-US" dirty="0" smtClean="0"/>
              <a:t>Scaling traces</a:t>
            </a:r>
          </a:p>
          <a:p>
            <a:r>
              <a:rPr lang="en-US" dirty="0" smtClean="0"/>
              <a:t>Security</a:t>
            </a:r>
          </a:p>
          <a:p>
            <a:pPr lvl="1"/>
            <a:r>
              <a:rPr lang="en-US" dirty="0" err="1" smtClean="0"/>
              <a:t>Anonymization</a:t>
            </a:r>
            <a:endParaRPr lang="en-US" dirty="0" smtClean="0"/>
          </a:p>
          <a:p>
            <a:pPr lvl="1"/>
            <a:r>
              <a:rPr lang="en-US" dirty="0" smtClean="0"/>
              <a:t>Content of updates</a:t>
            </a:r>
          </a:p>
          <a:p>
            <a:r>
              <a:rPr lang="en-US" dirty="0" smtClean="0"/>
              <a:t>Replay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omplex interactions</a:t>
            </a:r>
          </a:p>
          <a:p>
            <a:pPr lvl="1"/>
            <a:r>
              <a:rPr lang="en-US" dirty="0" smtClean="0"/>
              <a:t>Parallelism </a:t>
            </a:r>
            <a:r>
              <a:rPr lang="en-US" dirty="0" err="1" smtClean="0"/>
              <a:t>vs</a:t>
            </a:r>
            <a:r>
              <a:rPr lang="en-US" dirty="0" smtClean="0"/>
              <a:t> Determinism</a:t>
            </a:r>
          </a:p>
          <a:p>
            <a:pPr lvl="1"/>
            <a:r>
              <a:rPr lang="en-US" dirty="0" smtClean="0"/>
              <a:t>Internet scale</a:t>
            </a:r>
          </a:p>
        </p:txBody>
      </p:sp>
    </p:spTree>
    <p:extLst>
      <p:ext uri="{BB962C8B-B14F-4D97-AF65-F5344CB8AC3E}">
        <p14:creationId xmlns:p14="http://schemas.microsoft.com/office/powerpoint/2010/main" val="74635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Open challenges - Experiments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7467600" cy="5349208"/>
          </a:xfrm>
        </p:spPr>
        <p:txBody>
          <a:bodyPr/>
          <a:lstStyle/>
          <a:p>
            <a:r>
              <a:rPr lang="en-US" dirty="0" smtClean="0"/>
              <a:t>Experiment automation</a:t>
            </a:r>
          </a:p>
          <a:p>
            <a:pPr lvl="1"/>
            <a:r>
              <a:rPr lang="en-US" dirty="0" smtClean="0"/>
              <a:t>Capturing experimental environment</a:t>
            </a:r>
          </a:p>
          <a:p>
            <a:pPr lvl="1"/>
            <a:r>
              <a:rPr lang="en-US" dirty="0" smtClean="0"/>
              <a:t>Reproducing experiments</a:t>
            </a:r>
          </a:p>
          <a:p>
            <a:pPr lvl="1"/>
            <a:r>
              <a:rPr lang="en-US" dirty="0" smtClean="0"/>
              <a:t>Minimizing setup bias</a:t>
            </a:r>
          </a:p>
          <a:p>
            <a:r>
              <a:rPr lang="en-US" dirty="0" smtClean="0"/>
              <a:t>Experimental results</a:t>
            </a:r>
          </a:p>
          <a:p>
            <a:pPr lvl="1"/>
            <a:r>
              <a:rPr lang="en-US" dirty="0" smtClean="0"/>
              <a:t>Certifying results</a:t>
            </a:r>
          </a:p>
          <a:p>
            <a:pPr lvl="1"/>
            <a:r>
              <a:rPr lang="en-US" dirty="0" smtClean="0"/>
              <a:t>Results repository</a:t>
            </a:r>
          </a:p>
          <a:p>
            <a:pPr lvl="1"/>
            <a:r>
              <a:rPr lang="en-US" dirty="0" smtClean="0"/>
              <a:t>Mining/comparing results</a:t>
            </a:r>
          </a:p>
          <a:p>
            <a:r>
              <a:rPr lang="en-US" smtClean="0"/>
              <a:t>Realistic benchmarks</a:t>
            </a:r>
            <a:endParaRPr lang="en-US" dirty="0" smtClean="0"/>
          </a:p>
          <a:p>
            <a:pPr lvl="1"/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Workloads</a:t>
            </a:r>
          </a:p>
          <a:p>
            <a:pPr lvl="1"/>
            <a:r>
              <a:rPr lang="en-US" dirty="0" smtClean="0"/>
              <a:t>Injection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931" y="2355304"/>
            <a:ext cx="42005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87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Conclusion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219256" cy="4989168"/>
          </a:xfrm>
        </p:spPr>
        <p:txBody>
          <a:bodyPr/>
          <a:lstStyle/>
          <a:p>
            <a:r>
              <a:rPr lang="en-US" dirty="0" smtClean="0"/>
              <a:t>Benchmarking is hard</a:t>
            </a:r>
          </a:p>
          <a:p>
            <a:r>
              <a:rPr lang="en-US" dirty="0" smtClean="0"/>
              <a:t>Applications are becoming more complex </a:t>
            </a:r>
          </a:p>
          <a:p>
            <a:pPr lvl="1"/>
            <a:r>
              <a:rPr lang="en-US" dirty="0" smtClean="0"/>
              <a:t>Realistic workloads/interactions</a:t>
            </a:r>
          </a:p>
          <a:p>
            <a:pPr lvl="1"/>
            <a:r>
              <a:rPr lang="en-US" dirty="0" smtClean="0"/>
              <a:t>Realistic applications</a:t>
            </a:r>
          </a:p>
          <a:p>
            <a:r>
              <a:rPr lang="en-US" dirty="0" err="1" smtClean="0"/>
              <a:t>BenchLab</a:t>
            </a:r>
            <a:r>
              <a:rPr lang="en-US" dirty="0" smtClean="0"/>
              <a:t> for Internet scale Benchmarking of real applications</a:t>
            </a:r>
          </a:p>
          <a:p>
            <a:endParaRPr lang="en-US" dirty="0"/>
          </a:p>
          <a:p>
            <a:r>
              <a:rPr lang="en-US" dirty="0"/>
              <a:t> A lot to explore</a:t>
            </a:r>
            <a:r>
              <a:rPr lang="en-US" dirty="0" smtClean="0"/>
              <a:t>…</a:t>
            </a:r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693411" y="3855057"/>
            <a:ext cx="2736304" cy="2881850"/>
            <a:chOff x="174702" y="171822"/>
            <a:chExt cx="1293853" cy="136267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02" y="171822"/>
              <a:ext cx="1293853" cy="136267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383" y="649188"/>
              <a:ext cx="113556" cy="11355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594" y="751670"/>
              <a:ext cx="136593" cy="13659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253" y="815203"/>
              <a:ext cx="136198" cy="12735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619" y="819966"/>
              <a:ext cx="426516" cy="522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39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Q&amp;A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8496944" cy="304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5556" y="1844824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099FF"/>
                </a:solidFill>
              </a:rPr>
              <a:t>http://lass.cs.umass.edu/projects/benchlab/</a:t>
            </a:r>
            <a:endParaRPr lang="en-US" sz="2800" b="1" i="1" dirty="0">
              <a:solidFill>
                <a:srgbClr val="0099F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524000" cy="1509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74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Experimental methodology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/>
          <a:lstStyle/>
          <a:p>
            <a:r>
              <a:rPr lang="en-US" dirty="0" smtClean="0"/>
              <a:t>Limiting performance bias</a:t>
            </a:r>
          </a:p>
          <a:p>
            <a:r>
              <a:rPr lang="en-US" b="1" i="1" dirty="0" smtClean="0"/>
              <a:t>Producing Wrong Data Without Doing Anything Obviously Wrong! </a:t>
            </a:r>
            <a:r>
              <a:rPr lang="en-US" dirty="0" smtClean="0"/>
              <a:t>– T. </a:t>
            </a:r>
            <a:r>
              <a:rPr lang="en-US" dirty="0" err="1" smtClean="0"/>
              <a:t>Mytkowicz</a:t>
            </a:r>
            <a:r>
              <a:rPr lang="en-US" dirty="0" smtClean="0"/>
              <a:t>, A. </a:t>
            </a:r>
            <a:r>
              <a:rPr lang="en-US" dirty="0" err="1" smtClean="0"/>
              <a:t>Diwan</a:t>
            </a:r>
            <a:r>
              <a:rPr lang="en-US" dirty="0" smtClean="0"/>
              <a:t>, M. </a:t>
            </a:r>
            <a:r>
              <a:rPr lang="en-US" dirty="0" err="1" smtClean="0"/>
              <a:t>Hauswirth</a:t>
            </a:r>
            <a:r>
              <a:rPr lang="en-US" dirty="0" smtClean="0"/>
              <a:t>, P. Sweeney – </a:t>
            </a:r>
            <a:r>
              <a:rPr lang="en-US" dirty="0" err="1" smtClean="0"/>
              <a:t>Asplos</a:t>
            </a:r>
            <a:r>
              <a:rPr lang="en-US" dirty="0" smtClean="0"/>
              <a:t> 2009</a:t>
            </a:r>
          </a:p>
          <a:p>
            <a:pPr lvl="1"/>
            <a:r>
              <a:rPr lang="en-US" dirty="0" smtClean="0"/>
              <a:t>Performance sensitive to experimental setup</a:t>
            </a:r>
          </a:p>
          <a:p>
            <a:pPr lvl="1"/>
            <a:r>
              <a:rPr lang="en-US" dirty="0" smtClean="0"/>
              <a:t>Changing a UNIX environment variable can change program performance from 33 to 300%</a:t>
            </a:r>
          </a:p>
          <a:p>
            <a:pPr lvl="1"/>
            <a:r>
              <a:rPr lang="en-US" dirty="0" smtClean="0"/>
              <a:t>Setup randomization</a:t>
            </a:r>
          </a:p>
          <a:p>
            <a:pPr lvl="1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9"/>
            <a:ext cx="8514477" cy="368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21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Experimental environment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/>
          <a:lstStyle/>
          <a:p>
            <a:r>
              <a:rPr lang="en-US" dirty="0" smtClean="0"/>
              <a:t>Software used</a:t>
            </a:r>
          </a:p>
          <a:p>
            <a:pPr lvl="1"/>
            <a:r>
              <a:rPr lang="en-US" dirty="0" smtClean="0"/>
              <a:t>OS</a:t>
            </a:r>
          </a:p>
          <a:p>
            <a:pPr lvl="1"/>
            <a:r>
              <a:rPr lang="en-US" dirty="0" smtClean="0"/>
              <a:t>Libraries</a:t>
            </a:r>
          </a:p>
          <a:p>
            <a:pPr lvl="1"/>
            <a:r>
              <a:rPr lang="en-US" dirty="0" smtClean="0"/>
              <a:t>Middleware</a:t>
            </a:r>
          </a:p>
          <a:p>
            <a:pPr lvl="1"/>
            <a:r>
              <a:rPr lang="en-US" dirty="0" smtClean="0"/>
              <a:t>JVMs</a:t>
            </a:r>
          </a:p>
          <a:p>
            <a:pPr lvl="1"/>
            <a:r>
              <a:rPr lang="en-US" dirty="0" smtClean="0"/>
              <a:t>Application version</a:t>
            </a:r>
          </a:p>
          <a:p>
            <a:pPr lvl="1"/>
            <a:r>
              <a:rPr lang="en-US" dirty="0" smtClean="0"/>
              <a:t>Compiler / build options</a:t>
            </a:r>
          </a:p>
          <a:p>
            <a:pPr lvl="1"/>
            <a:r>
              <a:rPr lang="en-US" dirty="0" smtClean="0"/>
              <a:t>Logging/debug overhead</a:t>
            </a:r>
          </a:p>
          <a:p>
            <a:pPr lvl="1"/>
            <a:r>
              <a:rPr lang="en-US" dirty="0" smtClean="0"/>
              <a:t>Monitoring software</a:t>
            </a:r>
          </a:p>
          <a:p>
            <a:r>
              <a:rPr lang="en-US" dirty="0" smtClean="0"/>
              <a:t>Hardware used</a:t>
            </a:r>
          </a:p>
          <a:p>
            <a:pPr lvl="1"/>
            <a:r>
              <a:rPr lang="en-US" dirty="0" err="1" smtClean="0"/>
              <a:t>Cpu</a:t>
            </a:r>
            <a:r>
              <a:rPr lang="en-US" dirty="0"/>
              <a:t> </a:t>
            </a:r>
            <a:r>
              <a:rPr lang="en-US" dirty="0" smtClean="0"/>
              <a:t>/ </a:t>
            </a:r>
            <a:r>
              <a:rPr lang="en-US" dirty="0" err="1" smtClean="0"/>
              <a:t>mem</a:t>
            </a:r>
            <a:r>
              <a:rPr lang="en-US" dirty="0" smtClean="0"/>
              <a:t> / IO</a:t>
            </a:r>
          </a:p>
          <a:p>
            <a:pPr lvl="1"/>
            <a:r>
              <a:rPr lang="en-US" dirty="0" smtClean="0"/>
              <a:t>Network topology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5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056784" cy="980728"/>
          </a:xfrm>
          <a:noFill/>
          <a:ln/>
        </p:spPr>
        <p:txBody>
          <a:bodyPr anchor="ctr">
            <a:normAutofit fontScale="9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SCI network performance and Processor </a:t>
            </a:r>
            <a:r>
              <a:rPr lang="fr-FR" dirty="0" err="1" smtClean="0">
                <a:solidFill>
                  <a:schemeClr val="tx1"/>
                </a:solidFill>
              </a:rPr>
              <a:t>stepping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339971" name="Object 3"/>
          <p:cNvGraphicFramePr>
            <a:graphicFrameLocks noChangeAspect="1"/>
          </p:cNvGraphicFramePr>
          <p:nvPr/>
        </p:nvGraphicFramePr>
        <p:xfrm>
          <a:off x="990600" y="1508125"/>
          <a:ext cx="7218363" cy="507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Feuille de calcul" r:id="rId3" imgW="10192021" imgH="7144112" progId="Excel.Sheet.8">
                  <p:embed/>
                </p:oleObj>
              </mc:Choice>
              <mc:Fallback>
                <p:oleObj name="Feuille de calcul" r:id="rId3" imgW="10192021" imgH="714411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08125"/>
                        <a:ext cx="7218363" cy="507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9400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Outline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7859216" cy="4557120"/>
          </a:xfrm>
        </p:spPr>
        <p:txBody>
          <a:bodyPr/>
          <a:lstStyle/>
          <a:p>
            <a:r>
              <a:rPr lang="en-US" sz="3200" dirty="0" smtClean="0"/>
              <a:t> How Relevant are Standard </a:t>
            </a:r>
            <a:r>
              <a:rPr lang="en-US" sz="3200" dirty="0"/>
              <a:t>S</a:t>
            </a:r>
            <a:r>
              <a:rPr lang="en-US" sz="3200" dirty="0" smtClean="0"/>
              <a:t>ystems Benchmarks?</a:t>
            </a:r>
          </a:p>
          <a:p>
            <a:r>
              <a:rPr lang="en-US" sz="3200" dirty="0" smtClean="0"/>
              <a:t> </a:t>
            </a:r>
            <a:r>
              <a:rPr lang="en-US" sz="3200" dirty="0" err="1" smtClean="0"/>
              <a:t>BenchLab</a:t>
            </a:r>
            <a:r>
              <a:rPr lang="en-US" sz="3200" dirty="0" smtClean="0"/>
              <a:t>: Realistic Web Application Benchmarking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An Agenda for Systems Benchmarking Research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197276" y="116633"/>
            <a:ext cx="1475873" cy="1554376"/>
            <a:chOff x="174702" y="171822"/>
            <a:chExt cx="1293853" cy="13626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02" y="171822"/>
              <a:ext cx="1293853" cy="136267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383" y="649188"/>
              <a:ext cx="113556" cy="11355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594" y="751670"/>
              <a:ext cx="136593" cy="13659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253" y="815203"/>
              <a:ext cx="136198" cy="12735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619" y="819966"/>
              <a:ext cx="426516" cy="522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511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Spec Benchmarks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133184"/>
          </a:xfrm>
        </p:spPr>
        <p:txBody>
          <a:bodyPr/>
          <a:lstStyle/>
          <a:p>
            <a:r>
              <a:rPr lang="en-US" sz="2000" dirty="0" smtClean="0"/>
              <a:t>http://www.spec.org</a:t>
            </a:r>
          </a:p>
          <a:p>
            <a:r>
              <a:rPr lang="en-US" sz="2000" dirty="0" smtClean="0"/>
              <a:t>Benchmark groups</a:t>
            </a:r>
          </a:p>
          <a:p>
            <a:pPr lvl="1"/>
            <a:r>
              <a:rPr lang="en-US" sz="2000" dirty="0" smtClean="0"/>
              <a:t>Open Systems Group</a:t>
            </a:r>
          </a:p>
          <a:p>
            <a:pPr lvl="2"/>
            <a:r>
              <a:rPr lang="en-US" sz="1800" dirty="0" smtClean="0"/>
              <a:t>CPU (</a:t>
            </a:r>
            <a:r>
              <a:rPr lang="en-US" sz="1800" dirty="0" err="1" smtClean="0"/>
              <a:t>int</a:t>
            </a:r>
            <a:r>
              <a:rPr lang="en-US" sz="1800" dirty="0" smtClean="0"/>
              <a:t> &amp; </a:t>
            </a:r>
            <a:r>
              <a:rPr lang="en-US" sz="1800" dirty="0" err="1" smtClean="0"/>
              <a:t>fp</a:t>
            </a:r>
            <a:r>
              <a:rPr lang="en-US" sz="1800" dirty="0"/>
              <a:t>)</a:t>
            </a:r>
            <a:endParaRPr lang="en-US" sz="1800" dirty="0" smtClean="0"/>
          </a:p>
          <a:p>
            <a:pPr lvl="2"/>
            <a:r>
              <a:rPr lang="en-US" sz="1800" dirty="0" smtClean="0"/>
              <a:t>JAVA (client and server)</a:t>
            </a:r>
          </a:p>
          <a:p>
            <a:pPr lvl="2"/>
            <a:r>
              <a:rPr lang="en-US" sz="1800" dirty="0" smtClean="0"/>
              <a:t>MAIL (mail server)</a:t>
            </a:r>
          </a:p>
          <a:p>
            <a:pPr lvl="2"/>
            <a:r>
              <a:rPr lang="en-US" sz="1800" dirty="0" smtClean="0"/>
              <a:t>SFS (file server)</a:t>
            </a:r>
          </a:p>
          <a:p>
            <a:pPr lvl="2"/>
            <a:r>
              <a:rPr lang="en-US" sz="1800" dirty="0" smtClean="0"/>
              <a:t>WEB</a:t>
            </a:r>
          </a:p>
          <a:p>
            <a:pPr lvl="1"/>
            <a:r>
              <a:rPr lang="en-US" sz="2000" dirty="0" smtClean="0"/>
              <a:t>High Performance Group</a:t>
            </a:r>
          </a:p>
          <a:p>
            <a:pPr lvl="2"/>
            <a:r>
              <a:rPr lang="en-US" sz="1800" dirty="0" smtClean="0"/>
              <a:t>OMP (</a:t>
            </a:r>
            <a:r>
              <a:rPr lang="en-US" sz="1800" dirty="0" err="1" smtClean="0"/>
              <a:t>OpenMP</a:t>
            </a:r>
            <a:r>
              <a:rPr lang="en-US" sz="1800" dirty="0" smtClean="0"/>
              <a:t>)</a:t>
            </a:r>
          </a:p>
          <a:p>
            <a:pPr lvl="2"/>
            <a:r>
              <a:rPr lang="en-US" sz="1800" dirty="0" smtClean="0"/>
              <a:t>HPC</a:t>
            </a:r>
          </a:p>
          <a:p>
            <a:pPr lvl="2"/>
            <a:r>
              <a:rPr lang="en-US" sz="1800" dirty="0" smtClean="0"/>
              <a:t>MPI</a:t>
            </a:r>
          </a:p>
          <a:p>
            <a:pPr lvl="1"/>
            <a:r>
              <a:rPr lang="en-US" sz="2000" dirty="0" smtClean="0"/>
              <a:t>Graphics Performance Group</a:t>
            </a:r>
          </a:p>
          <a:p>
            <a:pPr lvl="2"/>
            <a:r>
              <a:rPr lang="en-US" sz="1800" dirty="0" smtClean="0"/>
              <a:t>APC (Graphics applications)</a:t>
            </a:r>
          </a:p>
          <a:p>
            <a:pPr lvl="2"/>
            <a:r>
              <a:rPr lang="en-US" sz="1800" dirty="0" smtClean="0"/>
              <a:t>OPC (OpenGL)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3872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42" y="3005304"/>
            <a:ext cx="2151689" cy="1599868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457200" y="2640012"/>
            <a:ext cx="7224714" cy="3817938"/>
            <a:chOff x="457200" y="2640012"/>
            <a:chExt cx="7224714" cy="3817938"/>
          </a:xfrm>
        </p:grpSpPr>
        <p:grpSp>
          <p:nvGrpSpPr>
            <p:cNvPr id="5" name="Group 4"/>
            <p:cNvGrpSpPr/>
            <p:nvPr/>
          </p:nvGrpSpPr>
          <p:grpSpPr>
            <a:xfrm>
              <a:off x="6053138" y="3194050"/>
              <a:ext cx="1628776" cy="3263900"/>
              <a:chOff x="6053138" y="3194050"/>
              <a:chExt cx="1628776" cy="3263900"/>
            </a:xfrm>
          </p:grpSpPr>
          <p:sp>
            <p:nvSpPr>
              <p:cNvPr id="36906" name="Line 58"/>
              <p:cNvSpPr>
                <a:spLocks noChangeShapeType="1"/>
              </p:cNvSpPr>
              <p:nvPr/>
            </p:nvSpPr>
            <p:spPr bwMode="auto">
              <a:xfrm flipH="1">
                <a:off x="6597650" y="5219700"/>
                <a:ext cx="701675" cy="417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3" name="Line 68"/>
              <p:cNvSpPr>
                <a:spLocks noChangeShapeType="1"/>
              </p:cNvSpPr>
              <p:nvPr/>
            </p:nvSpPr>
            <p:spPr bwMode="auto">
              <a:xfrm>
                <a:off x="6218238" y="3986213"/>
                <a:ext cx="379412" cy="1889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6960" name="Group 96"/>
              <p:cNvGrpSpPr>
                <a:grpSpLocks/>
              </p:cNvGrpSpPr>
              <p:nvPr/>
            </p:nvGrpSpPr>
            <p:grpSpPr bwMode="auto">
              <a:xfrm>
                <a:off x="6429376" y="5665788"/>
                <a:ext cx="544513" cy="792162"/>
                <a:chOff x="4050" y="3569"/>
                <a:chExt cx="343" cy="499"/>
              </a:xfrm>
            </p:grpSpPr>
            <p:pic>
              <p:nvPicPr>
                <p:cNvPr id="36880" name="Picture 21" descr="j0230337%5b1%5d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50" y="3569"/>
                  <a:ext cx="239" cy="3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881" name="Picture 22" descr="j0230337%5b1%5d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53" y="3671"/>
                  <a:ext cx="240" cy="3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6956" name="Group 92"/>
              <p:cNvGrpSpPr>
                <a:grpSpLocks/>
              </p:cNvGrpSpPr>
              <p:nvPr/>
            </p:nvGrpSpPr>
            <p:grpSpPr bwMode="auto">
              <a:xfrm>
                <a:off x="6053138" y="3194050"/>
                <a:ext cx="544513" cy="792162"/>
                <a:chOff x="3813" y="2012"/>
                <a:chExt cx="343" cy="499"/>
              </a:xfrm>
            </p:grpSpPr>
            <p:pic>
              <p:nvPicPr>
                <p:cNvPr id="36895" name="Picture 36" descr="j0230337%5b1%5d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3" y="2012"/>
                  <a:ext cx="240" cy="3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896" name="Picture 37" descr="j0230337%5b1%5d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15" y="2114"/>
                  <a:ext cx="241" cy="3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6958" name="Group 94"/>
              <p:cNvGrpSpPr>
                <a:grpSpLocks/>
              </p:cNvGrpSpPr>
              <p:nvPr/>
            </p:nvGrpSpPr>
            <p:grpSpPr bwMode="auto">
              <a:xfrm>
                <a:off x="6594476" y="4235450"/>
                <a:ext cx="1087438" cy="955675"/>
                <a:chOff x="4154" y="2668"/>
                <a:chExt cx="685" cy="602"/>
              </a:xfrm>
            </p:grpSpPr>
            <p:pic>
              <p:nvPicPr>
                <p:cNvPr id="36868" name="Picture 6" descr="j0230337%5b1%5d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93" y="2668"/>
                  <a:ext cx="241" cy="3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871" name="Picture 12" descr="j0230337%5b1%5d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54" y="2668"/>
                  <a:ext cx="240" cy="3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869" name="Picture 7" descr="j0230337%5b1%5d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96" y="2771"/>
                  <a:ext cx="240" cy="3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872" name="Picture 13" descr="j0230337%5b1%5d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57" y="2771"/>
                  <a:ext cx="240" cy="3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870" name="Picture 8" descr="j0230337%5b1%5d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98" y="2873"/>
                  <a:ext cx="241" cy="3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873" name="Picture 14" descr="j0230337%5b1%5d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59" y="2873"/>
                  <a:ext cx="240" cy="3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6" name="Group 5"/>
            <p:cNvGrpSpPr/>
            <p:nvPr/>
          </p:nvGrpSpPr>
          <p:grpSpPr>
            <a:xfrm>
              <a:off x="457200" y="2640012"/>
              <a:ext cx="2991145" cy="2344738"/>
              <a:chOff x="457200" y="2640012"/>
              <a:chExt cx="2991145" cy="2344738"/>
            </a:xfrm>
          </p:grpSpPr>
          <p:pic>
            <p:nvPicPr>
              <p:cNvPr id="36916" name="Picture 71" descr="j029202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344" y="2640012"/>
                <a:ext cx="874713" cy="828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922" name="Picture 77" descr="j029202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3914598"/>
                <a:ext cx="873125" cy="828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919" name="Picture 74" descr="j029202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3632" y="2779712"/>
                <a:ext cx="874713" cy="828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" name="Picture 76" descr="j029202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0599" y="4154487"/>
                <a:ext cx="873125" cy="830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en-US" dirty="0"/>
              <a:t>Typical e-commerce platform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8056"/>
            <a:ext cx="7467600" cy="4873752"/>
          </a:xfrm>
        </p:spPr>
        <p:txBody>
          <a:bodyPr/>
          <a:lstStyle/>
          <a:p>
            <a:pPr eaLnBrk="1" hangingPunct="1"/>
            <a:r>
              <a:rPr lang="en-US" dirty="0" smtClean="0"/>
              <a:t>Virtualization</a:t>
            </a:r>
          </a:p>
          <a:p>
            <a:pPr eaLnBrk="1" hangingPunct="1"/>
            <a:r>
              <a:rPr lang="en-US" dirty="0" smtClean="0"/>
              <a:t>Elasticity/Pay as you go in the Cloud</a:t>
            </a:r>
          </a:p>
        </p:txBody>
      </p:sp>
      <p:pic>
        <p:nvPicPr>
          <p:cNvPr id="36877" name="Picture 18" descr="j0230337%5b1%5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235450"/>
            <a:ext cx="38258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3" name="Picture 24" descr="j0230337%5b1%5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50" y="4235450"/>
            <a:ext cx="381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6" name="Picture 27" descr="j0230337%5b1%5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5665788"/>
            <a:ext cx="379412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9" name="Picture 30" descr="j0230337%5b1%5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4254500"/>
            <a:ext cx="38258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04" name="Line 56"/>
          <p:cNvSpPr>
            <a:spLocks noChangeShapeType="1"/>
          </p:cNvSpPr>
          <p:nvPr/>
        </p:nvSpPr>
        <p:spPr bwMode="auto">
          <a:xfrm>
            <a:off x="5403850" y="5335588"/>
            <a:ext cx="593725" cy="301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5" name="Line 57"/>
          <p:cNvSpPr>
            <a:spLocks noChangeShapeType="1"/>
          </p:cNvSpPr>
          <p:nvPr/>
        </p:nvSpPr>
        <p:spPr bwMode="auto">
          <a:xfrm>
            <a:off x="6300788" y="5335588"/>
            <a:ext cx="1587" cy="301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12" name="Line 67"/>
          <p:cNvSpPr>
            <a:spLocks noChangeShapeType="1"/>
          </p:cNvSpPr>
          <p:nvPr/>
        </p:nvSpPr>
        <p:spPr bwMode="auto">
          <a:xfrm flipH="1">
            <a:off x="5564188" y="4002088"/>
            <a:ext cx="317500" cy="227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14" name="Line 69"/>
          <p:cNvSpPr>
            <a:spLocks noChangeShapeType="1"/>
          </p:cNvSpPr>
          <p:nvPr/>
        </p:nvSpPr>
        <p:spPr bwMode="auto">
          <a:xfrm>
            <a:off x="6054725" y="4021138"/>
            <a:ext cx="1588" cy="207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15" name="AutoShape 70"/>
          <p:cNvSpPr>
            <a:spLocks noChangeArrowheads="1"/>
          </p:cNvSpPr>
          <p:nvPr/>
        </p:nvSpPr>
        <p:spPr bwMode="auto">
          <a:xfrm>
            <a:off x="3499568" y="3396903"/>
            <a:ext cx="1735808" cy="605185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33006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ja-JP" sz="1600" b="1">
                <a:ea typeface="MS Mincho" pitchFamily="49" charset="-128"/>
              </a:rPr>
              <a:t>Internet</a:t>
            </a:r>
            <a:endParaRPr lang="en-US" sz="4400">
              <a:latin typeface="Century Schoolbook" pitchFamily="18" charset="0"/>
            </a:endParaRPr>
          </a:p>
        </p:txBody>
      </p:sp>
      <p:pic>
        <p:nvPicPr>
          <p:cNvPr id="36900" name="Picture 41" descr="j0230337%5b1%5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3194050"/>
            <a:ext cx="381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01" name="Picture 42" descr="j0230337%5b1%5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3355975"/>
            <a:ext cx="37941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18" name="Picture 73" descr="j02920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057" y="2421731"/>
            <a:ext cx="8747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19" descr="j0230337%5b1%5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75" y="4398963"/>
            <a:ext cx="381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4" name="Picture 25" descr="j0230337%5b1%5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4398963"/>
            <a:ext cx="381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0" name="Picture 31" descr="j0230337%5b1%5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8" y="4416425"/>
            <a:ext cx="38258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20" descr="j0230337%5b1%5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4560888"/>
            <a:ext cx="382588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5" name="Picture 26" descr="j0230337%5b1%5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4560888"/>
            <a:ext cx="382588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1" name="Picture 32" descr="j0230337%5b1%5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3" y="4578350"/>
            <a:ext cx="38258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20" name="Picture 75" descr="j02920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73016"/>
            <a:ext cx="873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17" name="Picture 72" descr="j02920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63" y="3192463"/>
            <a:ext cx="87471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21" name="Picture 76" descr="j02920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4338953"/>
            <a:ext cx="873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959" name="Group 95"/>
          <p:cNvGrpSpPr>
            <a:grpSpLocks/>
          </p:cNvGrpSpPr>
          <p:nvPr/>
        </p:nvGrpSpPr>
        <p:grpSpPr bwMode="auto">
          <a:xfrm>
            <a:off x="5668963" y="5691188"/>
            <a:ext cx="546100" cy="793750"/>
            <a:chOff x="3571" y="3585"/>
            <a:chExt cx="344" cy="500"/>
          </a:xfrm>
        </p:grpSpPr>
        <p:pic>
          <p:nvPicPr>
            <p:cNvPr id="36892" name="Picture 33" descr="j0230337%5b1%5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" y="3585"/>
              <a:ext cx="241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93" name="Picture 34" descr="j0230337%5b1%5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5" y="3688"/>
              <a:ext cx="24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955" name="Group 91"/>
          <p:cNvGrpSpPr>
            <a:grpSpLocks/>
          </p:cNvGrpSpPr>
          <p:nvPr/>
        </p:nvGrpSpPr>
        <p:grpSpPr bwMode="auto">
          <a:xfrm>
            <a:off x="5268913" y="3213100"/>
            <a:ext cx="569913" cy="773113"/>
            <a:chOff x="3319" y="2024"/>
            <a:chExt cx="359" cy="487"/>
          </a:xfrm>
        </p:grpSpPr>
        <p:pic>
          <p:nvPicPr>
            <p:cNvPr id="36954" name="Picture 47" descr="j0230337%5b1%5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9" y="2024"/>
              <a:ext cx="241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03" name="Picture 47" descr="j0230337%5b1%5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7" y="2114"/>
              <a:ext cx="241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957" name="Group 93"/>
          <p:cNvGrpSpPr>
            <a:grpSpLocks/>
          </p:cNvGrpSpPr>
          <p:nvPr/>
        </p:nvGrpSpPr>
        <p:grpSpPr bwMode="auto">
          <a:xfrm>
            <a:off x="4695826" y="4264025"/>
            <a:ext cx="1104900" cy="955675"/>
            <a:chOff x="2958" y="2686"/>
            <a:chExt cx="696" cy="602"/>
          </a:xfrm>
        </p:grpSpPr>
        <p:pic>
          <p:nvPicPr>
            <p:cNvPr id="36907" name="Picture 59" descr="j0230337%5b1%5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8" y="2686"/>
              <a:ext cx="241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25" name="Picture 82" descr="j0230337%5b1%5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8" y="2686"/>
              <a:ext cx="241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08" name="Picture 60" descr="j0230337%5b1%5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1" y="2788"/>
              <a:ext cx="241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26" name="Picture 83" descr="j0230337%5b1%5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" y="2788"/>
              <a:ext cx="241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09" name="Picture 61" descr="j0230337%5b1%5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3" y="2890"/>
              <a:ext cx="241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27" name="Picture 84" descr="j0230337%5b1%5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3" y="2890"/>
              <a:ext cx="241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887" name="Picture 28" descr="j0230337%5b1%5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5827713"/>
            <a:ext cx="379412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67" name="Text Box 103"/>
          <p:cNvSpPr txBox="1">
            <a:spLocks noChangeArrowheads="1"/>
          </p:cNvSpPr>
          <p:nvPr/>
        </p:nvSpPr>
        <p:spPr bwMode="auto">
          <a:xfrm>
            <a:off x="6702425" y="3163888"/>
            <a:ext cx="163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9pPr>
          </a:lstStyle>
          <a:p>
            <a:pPr defTabSz="914400" eaLnBrk="1" hangingPunct="1"/>
            <a:r>
              <a:rPr lang="en-US" sz="1800" dirty="0"/>
              <a:t>Frontend/</a:t>
            </a:r>
          </a:p>
          <a:p>
            <a:pPr defTabSz="914400" eaLnBrk="1" hangingPunct="1"/>
            <a:r>
              <a:rPr lang="en-US" sz="1800" dirty="0"/>
              <a:t>Load balancer</a:t>
            </a:r>
          </a:p>
        </p:txBody>
      </p:sp>
      <p:sp>
        <p:nvSpPr>
          <p:cNvPr id="36968" name="Text Box 104"/>
          <p:cNvSpPr txBox="1">
            <a:spLocks noChangeArrowheads="1"/>
          </p:cNvSpPr>
          <p:nvPr/>
        </p:nvSpPr>
        <p:spPr bwMode="auto">
          <a:xfrm>
            <a:off x="6975475" y="5827713"/>
            <a:ext cx="127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9pPr>
          </a:lstStyle>
          <a:p>
            <a:pPr defTabSz="914400" eaLnBrk="1" hangingPunct="1"/>
            <a:r>
              <a:rPr lang="en-US" sz="1800"/>
              <a:t>Databases</a:t>
            </a:r>
          </a:p>
        </p:txBody>
      </p:sp>
      <p:sp>
        <p:nvSpPr>
          <p:cNvPr id="87" name="Text Box 103"/>
          <p:cNvSpPr txBox="1">
            <a:spLocks noChangeArrowheads="1"/>
          </p:cNvSpPr>
          <p:nvPr/>
        </p:nvSpPr>
        <p:spPr bwMode="auto">
          <a:xfrm>
            <a:off x="7681914" y="4375280"/>
            <a:ext cx="9797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</a:defRPr>
            </a:lvl9pPr>
          </a:lstStyle>
          <a:p>
            <a:pPr defTabSz="914400" eaLnBrk="1" hangingPunct="1"/>
            <a:r>
              <a:rPr lang="en-US" sz="1800" dirty="0" smtClean="0"/>
              <a:t>App.</a:t>
            </a:r>
          </a:p>
          <a:p>
            <a:pPr defTabSz="914400" eaLnBrk="1" hangingPunct="1"/>
            <a:r>
              <a:rPr lang="en-US" sz="1800" dirty="0" smtClean="0"/>
              <a:t>Servers</a:t>
            </a:r>
            <a:endParaRPr lang="en-US" sz="180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203450" y="3429000"/>
            <a:ext cx="3065463" cy="171277"/>
          </a:xfrm>
          <a:prstGeom prst="straightConnector1">
            <a:avLst/>
          </a:prstGeom>
          <a:ln w="57150">
            <a:tail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26244</TotalTime>
  <Words>1488</Words>
  <Application>Microsoft Office PowerPoint</Application>
  <PresentationFormat>On-screen Show (4:3)</PresentationFormat>
  <Paragraphs>505</Paragraphs>
  <Slides>35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Oriel</vt:lpstr>
      <vt:lpstr>Feuille de calcul</vt:lpstr>
      <vt:lpstr>PowerPoint Presentation</vt:lpstr>
      <vt:lpstr>Why are we benchmarking?</vt:lpstr>
      <vt:lpstr>Performance</vt:lpstr>
      <vt:lpstr>Experimental methodology</vt:lpstr>
      <vt:lpstr>Experimental environment</vt:lpstr>
      <vt:lpstr>SCI network performance and Processor stepping</vt:lpstr>
      <vt:lpstr>Outline</vt:lpstr>
      <vt:lpstr>Spec Benchmarks</vt:lpstr>
      <vt:lpstr>Typical e-commerce platform</vt:lpstr>
      <vt:lpstr>Typical e-commerce benchmark</vt:lpstr>
      <vt:lpstr>Open vs Closed</vt:lpstr>
      <vt:lpstr>Typical DB view of e-commerce benchmarks</vt:lpstr>
      <vt:lpstr>TPC-W benchmark</vt:lpstr>
      <vt:lpstr>Why is TPC-W obsolete?</vt:lpstr>
      <vt:lpstr>RUBiS benchmark</vt:lpstr>
      <vt:lpstr>Web applications have changed</vt:lpstr>
      <vt:lpstr>More reasons why benchmarks are obsolete?</vt:lpstr>
      <vt:lpstr>State size matters</vt:lpstr>
      <vt:lpstr>Outline</vt:lpstr>
      <vt:lpstr>Benchmark design</vt:lpstr>
      <vt:lpstr>BenchLab: Trace recording</vt:lpstr>
      <vt:lpstr>BenchLab WebApp</vt:lpstr>
      <vt:lpstr>BenchLab Client Runtime (BCR)</vt:lpstr>
      <vt:lpstr>Wikimedia foundation Wikis</vt:lpstr>
      <vt:lpstr>Wikipedia demo</vt:lpstr>
      <vt:lpstr>HTTP vs Browser replay</vt:lpstr>
      <vt:lpstr>Typing speed matters</vt:lpstr>
      <vt:lpstr>JavaScript effects on Workload</vt:lpstr>
      <vt:lpstr>Lan vs Wan load injection</vt:lpstr>
      <vt:lpstr>Outline</vt:lpstr>
      <vt:lpstr>Open challenges - Metrics</vt:lpstr>
      <vt:lpstr>Open challenges - Workloads</vt:lpstr>
      <vt:lpstr>Open challenges - Experiments</vt:lpstr>
      <vt:lpstr>Conclusion</vt:lpstr>
      <vt:lpstr>Q&amp;A</vt:lpstr>
    </vt:vector>
  </TitlesOfParts>
  <Company>EPFL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Middleware-based Database Replication: The Gaps Between Theory and Practice </dc:title>
  <dc:creator>Emmanuel Cecchet</dc:creator>
  <cp:lastModifiedBy>Emmanuel Cecchet</cp:lastModifiedBy>
  <cp:revision>178</cp:revision>
  <cp:lastPrinted>2011-05-16T11:41:40Z</cp:lastPrinted>
  <dcterms:created xsi:type="dcterms:W3CDTF">2008-04-01T17:42:59Z</dcterms:created>
  <dcterms:modified xsi:type="dcterms:W3CDTF">2011-05-16T11:47:00Z</dcterms:modified>
</cp:coreProperties>
</file>